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36" r:id="rId2"/>
    <p:sldId id="3439" r:id="rId3"/>
    <p:sldId id="3441" r:id="rId4"/>
    <p:sldId id="3440" r:id="rId5"/>
    <p:sldId id="3443" r:id="rId6"/>
    <p:sldId id="3444" r:id="rId7"/>
    <p:sldId id="3449" r:id="rId8"/>
    <p:sldId id="3450" r:id="rId9"/>
    <p:sldId id="3445" r:id="rId10"/>
    <p:sldId id="3446" r:id="rId11"/>
    <p:sldId id="3447" r:id="rId12"/>
    <p:sldId id="3448" r:id="rId13"/>
    <p:sldId id="344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C"/>
    <a:srgbClr val="F2F2F2"/>
    <a:srgbClr val="6698CC"/>
    <a:srgbClr val="8AABCA"/>
    <a:srgbClr val="4DA3F1"/>
    <a:srgbClr val="3195EF"/>
    <a:srgbClr val="117EE1"/>
    <a:srgbClr val="1F8BED"/>
    <a:srgbClr val="1282E8"/>
    <a:srgbClr val="117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3973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13F8C-57B3-4D73-A605-61086880A499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2B24-9609-4FA3-BB06-EA97E0AD8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3FA16-3574-4F1D-BD51-25E88136E9E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F5129-0440-481A-A4D6-D64389054E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922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652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09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39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85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56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468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5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2999" y="336884"/>
            <a:ext cx="624958" cy="6249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游戏机, 标志, 画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4" t="17446" r="16540" b="26159"/>
          <a:stretch>
            <a:fillRect/>
          </a:stretch>
        </p:blipFill>
        <p:spPr>
          <a:xfrm>
            <a:off x="440747" y="420923"/>
            <a:ext cx="545430" cy="45688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2610267" y="4352975"/>
            <a:ext cx="6971466" cy="162664"/>
            <a:chOff x="3122698" y="4040403"/>
            <a:chExt cx="5946604" cy="16266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581441" y="4040403"/>
              <a:ext cx="487861" cy="1626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任意多边形: 形状 6"/>
          <p:cNvSpPr/>
          <p:nvPr userDrawn="1"/>
        </p:nvSpPr>
        <p:spPr>
          <a:xfrm>
            <a:off x="985425" y="-897292"/>
            <a:ext cx="9649723" cy="9188389"/>
          </a:xfrm>
          <a:custGeom>
            <a:avLst/>
            <a:gdLst>
              <a:gd name="connsiteX0" fmla="*/ 2552423 w 9649723"/>
              <a:gd name="connsiteY0" fmla="*/ 0 h 9188389"/>
              <a:gd name="connsiteX1" fmla="*/ 2339260 w 9649723"/>
              <a:gd name="connsiteY1" fmla="*/ 170934 h 9188389"/>
              <a:gd name="connsiteX2" fmla="*/ 713236 w 9649723"/>
              <a:gd name="connsiteY2" fmla="*/ 3868403 h 9188389"/>
              <a:gd name="connsiteX3" fmla="*/ 5181479 w 9649723"/>
              <a:gd name="connsiteY3" fmla="*/ 8660050 h 9188389"/>
              <a:gd name="connsiteX4" fmla="*/ 9064440 w 9649723"/>
              <a:gd name="connsiteY4" fmla="*/ 6240925 h 9188389"/>
              <a:gd name="connsiteX5" fmla="*/ 9105702 w 9649723"/>
              <a:gd name="connsiteY5" fmla="*/ 6159172 h 9188389"/>
              <a:gd name="connsiteX6" fmla="*/ 9015195 w 9649723"/>
              <a:gd name="connsiteY6" fmla="*/ 6293411 h 9188389"/>
              <a:gd name="connsiteX7" fmla="*/ 7456915 w 9649723"/>
              <a:gd name="connsiteY7" fmla="*/ 7263309 h 9188389"/>
              <a:gd name="connsiteX8" fmla="*/ 7252165 w 9649723"/>
              <a:gd name="connsiteY8" fmla="*/ 7276043 h 9188389"/>
              <a:gd name="connsiteX9" fmla="*/ 7207214 w 9649723"/>
              <a:gd name="connsiteY9" fmla="*/ 7278837 h 9188389"/>
              <a:gd name="connsiteX10" fmla="*/ 7207144 w 9649723"/>
              <a:gd name="connsiteY10" fmla="*/ 7278837 h 9188389"/>
              <a:gd name="connsiteX11" fmla="*/ 2705914 w 9649723"/>
              <a:gd name="connsiteY11" fmla="*/ 7278837 h 9188389"/>
              <a:gd name="connsiteX12" fmla="*/ 2705914 w 9649723"/>
              <a:gd name="connsiteY12" fmla="*/ 6028546 h 9188389"/>
              <a:gd name="connsiteX13" fmla="*/ 5227827 w 9649723"/>
              <a:gd name="connsiteY13" fmla="*/ 6028546 h 9188389"/>
              <a:gd name="connsiteX14" fmla="*/ 7093301 w 9649723"/>
              <a:gd name="connsiteY14" fmla="*/ 6028546 h 9188389"/>
              <a:gd name="connsiteX15" fmla="*/ 9614822 w 9649723"/>
              <a:gd name="connsiteY15" fmla="*/ 4183739 h 9188389"/>
              <a:gd name="connsiteX16" fmla="*/ 9638195 w 9649723"/>
              <a:gd name="connsiteY16" fmla="*/ 4113252 h 9188389"/>
              <a:gd name="connsiteX17" fmla="*/ 9639117 w 9649723"/>
              <a:gd name="connsiteY17" fmla="*/ 4093676 h 9188389"/>
              <a:gd name="connsiteX18" fmla="*/ 9639845 w 9649723"/>
              <a:gd name="connsiteY18" fmla="*/ 4108275 h 9188389"/>
              <a:gd name="connsiteX19" fmla="*/ 9642696 w 9649723"/>
              <a:gd name="connsiteY19" fmla="*/ 4099678 h 9188389"/>
              <a:gd name="connsiteX20" fmla="*/ 9649723 w 9649723"/>
              <a:gd name="connsiteY20" fmla="*/ 4271024 h 9188389"/>
              <a:gd name="connsiteX21" fmla="*/ 9648958 w 9649723"/>
              <a:gd name="connsiteY21" fmla="*/ 4290915 h 9188389"/>
              <a:gd name="connsiteX22" fmla="*/ 9649723 w 9649723"/>
              <a:gd name="connsiteY22" fmla="*/ 4306242 h 9188389"/>
              <a:gd name="connsiteX23" fmla="*/ 4824862 w 9649723"/>
              <a:gd name="connsiteY23" fmla="*/ 9188389 h 9188389"/>
              <a:gd name="connsiteX24" fmla="*/ 0 w 9649723"/>
              <a:gd name="connsiteY24" fmla="*/ 4306242 h 9188389"/>
              <a:gd name="connsiteX25" fmla="*/ 2525046 w 9649723"/>
              <a:gd name="connsiteY25" fmla="*/ 13344 h 91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649723" h="9188389">
                <a:moveTo>
                  <a:pt x="2552423" y="0"/>
                </a:moveTo>
                <a:lnTo>
                  <a:pt x="2339260" y="170934"/>
                </a:lnTo>
                <a:cubicBezTo>
                  <a:pt x="1346206" y="1049793"/>
                  <a:pt x="713236" y="2379830"/>
                  <a:pt x="713236" y="3868403"/>
                </a:cubicBezTo>
                <a:cubicBezTo>
                  <a:pt x="713236" y="6514758"/>
                  <a:pt x="2713736" y="8660050"/>
                  <a:pt x="5181479" y="8660050"/>
                </a:cubicBezTo>
                <a:cubicBezTo>
                  <a:pt x="6844315" y="8660050"/>
                  <a:pt x="8295000" y="7685992"/>
                  <a:pt x="9064440" y="6240925"/>
                </a:cubicBezTo>
                <a:lnTo>
                  <a:pt x="9105702" y="6159172"/>
                </a:lnTo>
                <a:lnTo>
                  <a:pt x="9015195" y="6293411"/>
                </a:lnTo>
                <a:cubicBezTo>
                  <a:pt x="8620951" y="6827560"/>
                  <a:pt x="8072749" y="7186295"/>
                  <a:pt x="7456915" y="7263309"/>
                </a:cubicBezTo>
                <a:lnTo>
                  <a:pt x="7252165" y="7276043"/>
                </a:lnTo>
                <a:lnTo>
                  <a:pt x="7207214" y="7278837"/>
                </a:lnTo>
                <a:lnTo>
                  <a:pt x="7207144" y="7278837"/>
                </a:lnTo>
                <a:lnTo>
                  <a:pt x="2705914" y="7278837"/>
                </a:lnTo>
                <a:lnTo>
                  <a:pt x="2705914" y="6028546"/>
                </a:lnTo>
                <a:lnTo>
                  <a:pt x="5227827" y="6028546"/>
                </a:lnTo>
                <a:lnTo>
                  <a:pt x="7093301" y="6028546"/>
                </a:lnTo>
                <a:cubicBezTo>
                  <a:pt x="8226827" y="6028546"/>
                  <a:pt x="9199388" y="5267855"/>
                  <a:pt x="9614822" y="4183739"/>
                </a:cubicBezTo>
                <a:lnTo>
                  <a:pt x="9638195" y="4113252"/>
                </a:lnTo>
                <a:lnTo>
                  <a:pt x="9639117" y="4093676"/>
                </a:lnTo>
                <a:lnTo>
                  <a:pt x="9639845" y="4108275"/>
                </a:lnTo>
                <a:lnTo>
                  <a:pt x="9642696" y="4099678"/>
                </a:lnTo>
                <a:lnTo>
                  <a:pt x="9649723" y="4271024"/>
                </a:lnTo>
                <a:lnTo>
                  <a:pt x="9648958" y="4290915"/>
                </a:lnTo>
                <a:lnTo>
                  <a:pt x="9649723" y="4306242"/>
                </a:lnTo>
                <a:cubicBezTo>
                  <a:pt x="9649723" y="7002577"/>
                  <a:pt x="7489558" y="9188389"/>
                  <a:pt x="4824862" y="9188389"/>
                </a:cubicBezTo>
                <a:cubicBezTo>
                  <a:pt x="2160165" y="9188389"/>
                  <a:pt x="0" y="7002577"/>
                  <a:pt x="0" y="4306242"/>
                </a:cubicBezTo>
                <a:cubicBezTo>
                  <a:pt x="0" y="2452512"/>
                  <a:pt x="1021016" y="840085"/>
                  <a:pt x="2525046" y="1334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55913" y="1985900"/>
            <a:ext cx="6480175" cy="9620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6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世速科技通用模板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4980562" y="3124462"/>
            <a:ext cx="2230878" cy="34136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汇报人：王小二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/>
        </p:nvSpPr>
        <p:spPr>
          <a:xfrm>
            <a:off x="9269710" y="0"/>
            <a:ext cx="2922290" cy="2924112"/>
          </a:xfrm>
          <a:custGeom>
            <a:avLst/>
            <a:gdLst>
              <a:gd name="connsiteX0" fmla="*/ 147686 w 2922290"/>
              <a:gd name="connsiteY0" fmla="*/ 0 h 2924112"/>
              <a:gd name="connsiteX1" fmla="*/ 333765 w 2922290"/>
              <a:gd name="connsiteY1" fmla="*/ 0 h 2924112"/>
              <a:gd name="connsiteX2" fmla="*/ 747747 w 2922290"/>
              <a:gd name="connsiteY2" fmla="*/ 0 h 2924112"/>
              <a:gd name="connsiteX3" fmla="*/ 2922290 w 2922290"/>
              <a:gd name="connsiteY3" fmla="*/ 0 h 2924112"/>
              <a:gd name="connsiteX4" fmla="*/ 2922290 w 2922290"/>
              <a:gd name="connsiteY4" fmla="*/ 2775145 h 2924112"/>
              <a:gd name="connsiteX5" fmla="*/ 2778333 w 2922290"/>
              <a:gd name="connsiteY5" fmla="*/ 2827834 h 2924112"/>
              <a:gd name="connsiteX6" fmla="*/ 2141513 w 2922290"/>
              <a:gd name="connsiteY6" fmla="*/ 2924112 h 2924112"/>
              <a:gd name="connsiteX7" fmla="*/ 0 w 2922290"/>
              <a:gd name="connsiteY7" fmla="*/ 782599 h 2924112"/>
              <a:gd name="connsiteX8" fmla="*/ 67421 w 2922290"/>
              <a:gd name="connsiteY8" fmla="*/ 247402 h 292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2290" h="2924112">
                <a:moveTo>
                  <a:pt x="147686" y="0"/>
                </a:moveTo>
                <a:lnTo>
                  <a:pt x="333765" y="0"/>
                </a:lnTo>
                <a:lnTo>
                  <a:pt x="747747" y="0"/>
                </a:lnTo>
                <a:lnTo>
                  <a:pt x="2922290" y="0"/>
                </a:lnTo>
                <a:lnTo>
                  <a:pt x="2922290" y="2775145"/>
                </a:lnTo>
                <a:lnTo>
                  <a:pt x="2778333" y="2827834"/>
                </a:lnTo>
                <a:cubicBezTo>
                  <a:pt x="2577162" y="2890405"/>
                  <a:pt x="2363274" y="2924112"/>
                  <a:pt x="2141513" y="2924112"/>
                </a:cubicBezTo>
                <a:cubicBezTo>
                  <a:pt x="958788" y="2924112"/>
                  <a:pt x="0" y="1965324"/>
                  <a:pt x="0" y="782599"/>
                </a:cubicBezTo>
                <a:cubicBezTo>
                  <a:pt x="0" y="597799"/>
                  <a:pt x="23408" y="418465"/>
                  <a:pt x="67421" y="247402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168825" y="2493640"/>
            <a:ext cx="3222172" cy="1502894"/>
            <a:chOff x="1042609" y="2403083"/>
            <a:chExt cx="3222172" cy="1502894"/>
          </a:xfrm>
        </p:grpSpPr>
        <p:sp>
          <p:nvSpPr>
            <p:cNvPr id="12" name="文本框 11"/>
            <p:cNvSpPr txBox="1"/>
            <p:nvPr/>
          </p:nvSpPr>
          <p:spPr>
            <a:xfrm>
              <a:off x="1042609" y="2403083"/>
              <a:ext cx="322217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600" b="1" i="0" u="none" strike="noStrike" kern="1200" cap="none" spc="16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目录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36502" y="3505867"/>
              <a:ext cx="192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-4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ea typeface="思源黑体 CN Heavy"/>
                  <a:cs typeface="Segoe UI Light" panose="020B0502040204020203" pitchFamily="34" charset="0"/>
                </a:rPr>
                <a:t>CONTENTS</a:t>
              </a:r>
              <a:endParaRPr kumimoji="0" lang="zh-CN" altLang="en-US" sz="2000" b="0" i="0" u="none" strike="noStrike" kern="1200" cap="none" spc="-4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Light" panose="020B0502040204020203" pitchFamily="34" charset="0"/>
                <a:ea typeface="思源黑体 CN Heavy"/>
                <a:cs typeface="Segoe UI Light" panose="020B0502040204020203" pitchFamily="34" charset="0"/>
              </a:endParaRPr>
            </a:p>
          </p:txBody>
        </p:sp>
      </p:grpSp>
      <p:pic>
        <p:nvPicPr>
          <p:cNvPr id="14" name="图片 13" descr="图片包含 游戏机, 标志, 画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4" t="17446" r="16540" b="26159"/>
          <a:stretch>
            <a:fillRect/>
          </a:stretch>
        </p:blipFill>
        <p:spPr>
          <a:xfrm>
            <a:off x="11002617" y="278444"/>
            <a:ext cx="817212" cy="684538"/>
          </a:xfrm>
          <a:prstGeom prst="rect">
            <a:avLst/>
          </a:prstGeom>
        </p:spPr>
      </p:pic>
      <p:sp>
        <p:nvSpPr>
          <p:cNvPr id="15" name="任意多边形: 形状 14"/>
          <p:cNvSpPr/>
          <p:nvPr userDrawn="1"/>
        </p:nvSpPr>
        <p:spPr>
          <a:xfrm rot="2474050">
            <a:off x="1195519" y="1873977"/>
            <a:ext cx="3167206" cy="3015788"/>
          </a:xfrm>
          <a:custGeom>
            <a:avLst/>
            <a:gdLst>
              <a:gd name="connsiteX0" fmla="*/ 1249480 w 4723800"/>
              <a:gd name="connsiteY0" fmla="*/ 0 h 4497965"/>
              <a:gd name="connsiteX1" fmla="*/ 1145131 w 4723800"/>
              <a:gd name="connsiteY1" fmla="*/ 83677 h 4497965"/>
              <a:gd name="connsiteX2" fmla="*/ 349148 w 4723800"/>
              <a:gd name="connsiteY2" fmla="*/ 1893688 h 4497965"/>
              <a:gd name="connsiteX3" fmla="*/ 2536474 w 4723800"/>
              <a:gd name="connsiteY3" fmla="*/ 4239329 h 4497965"/>
              <a:gd name="connsiteX4" fmla="*/ 4712507 w 4723800"/>
              <a:gd name="connsiteY4" fmla="*/ 2133516 h 4497965"/>
              <a:gd name="connsiteX5" fmla="*/ 4718608 w 4723800"/>
              <a:gd name="connsiteY5" fmla="*/ 2003965 h 4497965"/>
              <a:gd name="connsiteX6" fmla="*/ 4723800 w 4723800"/>
              <a:gd name="connsiteY6" fmla="*/ 2108022 h 4497965"/>
              <a:gd name="connsiteX7" fmla="*/ 2361900 w 4723800"/>
              <a:gd name="connsiteY7" fmla="*/ 4497965 h 4497965"/>
              <a:gd name="connsiteX8" fmla="*/ 0 w 4723800"/>
              <a:gd name="connsiteY8" fmla="*/ 2108022 h 4497965"/>
              <a:gd name="connsiteX9" fmla="*/ 1236078 w 4723800"/>
              <a:gd name="connsiteY9" fmla="*/ 6532 h 4497965"/>
              <a:gd name="connsiteX10" fmla="*/ 1249480 w 4723800"/>
              <a:gd name="connsiteY10" fmla="*/ 0 h 449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800" h="4497965">
                <a:moveTo>
                  <a:pt x="1249480" y="0"/>
                </a:moveTo>
                <a:lnTo>
                  <a:pt x="1145131" y="83677"/>
                </a:lnTo>
                <a:cubicBezTo>
                  <a:pt x="659004" y="513902"/>
                  <a:pt x="349148" y="1164991"/>
                  <a:pt x="349148" y="1893688"/>
                </a:cubicBezTo>
                <a:cubicBezTo>
                  <a:pt x="349148" y="3189150"/>
                  <a:pt x="1328447" y="4239329"/>
                  <a:pt x="2536474" y="4239329"/>
                </a:cubicBezTo>
                <a:cubicBezTo>
                  <a:pt x="3669000" y="4239329"/>
                  <a:pt x="4600494" y="3316320"/>
                  <a:pt x="4712507" y="2133516"/>
                </a:cubicBezTo>
                <a:lnTo>
                  <a:pt x="4718608" y="2003965"/>
                </a:lnTo>
                <a:lnTo>
                  <a:pt x="4723800" y="2108022"/>
                </a:lnTo>
                <a:cubicBezTo>
                  <a:pt x="4723800" y="3427951"/>
                  <a:pt x="3666341" y="4497965"/>
                  <a:pt x="2361900" y="4497965"/>
                </a:cubicBezTo>
                <a:cubicBezTo>
                  <a:pt x="1057459" y="4497965"/>
                  <a:pt x="0" y="3427951"/>
                  <a:pt x="0" y="2108022"/>
                </a:cubicBezTo>
                <a:cubicBezTo>
                  <a:pt x="0" y="1200571"/>
                  <a:pt x="499815" y="411244"/>
                  <a:pt x="1236078" y="6532"/>
                </a:cubicBezTo>
                <a:lnTo>
                  <a:pt x="1249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0" y="4979724"/>
            <a:ext cx="1602124" cy="1878276"/>
          </a:xfrm>
          <a:custGeom>
            <a:avLst/>
            <a:gdLst>
              <a:gd name="connsiteX0" fmla="*/ 0 w 1602124"/>
              <a:gd name="connsiteY0" fmla="*/ 0 h 1878276"/>
              <a:gd name="connsiteX1" fmla="*/ 106740 w 1602124"/>
              <a:gd name="connsiteY1" fmla="*/ 27446 h 1878276"/>
              <a:gd name="connsiteX2" fmla="*/ 1582532 w 1602124"/>
              <a:gd name="connsiteY2" fmla="*/ 1720018 h 1878276"/>
              <a:gd name="connsiteX3" fmla="*/ 1602124 w 1602124"/>
              <a:gd name="connsiteY3" fmla="*/ 1878276 h 1878276"/>
              <a:gd name="connsiteX4" fmla="*/ 0 w 1602124"/>
              <a:gd name="connsiteY4" fmla="*/ 1878276 h 18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124" h="1878276">
                <a:moveTo>
                  <a:pt x="0" y="0"/>
                </a:moveTo>
                <a:lnTo>
                  <a:pt x="106740" y="27446"/>
                </a:lnTo>
                <a:cubicBezTo>
                  <a:pt x="869514" y="264693"/>
                  <a:pt x="1449463" y="916902"/>
                  <a:pt x="1582532" y="1720018"/>
                </a:cubicBezTo>
                <a:lnTo>
                  <a:pt x="1602124" y="1878276"/>
                </a:lnTo>
                <a:lnTo>
                  <a:pt x="0" y="1878276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637484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419595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564854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492224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"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985425" y="-897292"/>
            <a:ext cx="9649723" cy="9188389"/>
          </a:xfrm>
          <a:custGeom>
            <a:avLst/>
            <a:gdLst>
              <a:gd name="connsiteX0" fmla="*/ 2552423 w 9649723"/>
              <a:gd name="connsiteY0" fmla="*/ 0 h 9188389"/>
              <a:gd name="connsiteX1" fmla="*/ 2339260 w 9649723"/>
              <a:gd name="connsiteY1" fmla="*/ 170934 h 9188389"/>
              <a:gd name="connsiteX2" fmla="*/ 713236 w 9649723"/>
              <a:gd name="connsiteY2" fmla="*/ 3868403 h 9188389"/>
              <a:gd name="connsiteX3" fmla="*/ 5181479 w 9649723"/>
              <a:gd name="connsiteY3" fmla="*/ 8660050 h 9188389"/>
              <a:gd name="connsiteX4" fmla="*/ 9064440 w 9649723"/>
              <a:gd name="connsiteY4" fmla="*/ 6240925 h 9188389"/>
              <a:gd name="connsiteX5" fmla="*/ 9105702 w 9649723"/>
              <a:gd name="connsiteY5" fmla="*/ 6159172 h 9188389"/>
              <a:gd name="connsiteX6" fmla="*/ 9015195 w 9649723"/>
              <a:gd name="connsiteY6" fmla="*/ 6293411 h 9188389"/>
              <a:gd name="connsiteX7" fmla="*/ 7456915 w 9649723"/>
              <a:gd name="connsiteY7" fmla="*/ 7263309 h 9188389"/>
              <a:gd name="connsiteX8" fmla="*/ 7252165 w 9649723"/>
              <a:gd name="connsiteY8" fmla="*/ 7276043 h 9188389"/>
              <a:gd name="connsiteX9" fmla="*/ 7207214 w 9649723"/>
              <a:gd name="connsiteY9" fmla="*/ 7278837 h 9188389"/>
              <a:gd name="connsiteX10" fmla="*/ 7207144 w 9649723"/>
              <a:gd name="connsiteY10" fmla="*/ 7278837 h 9188389"/>
              <a:gd name="connsiteX11" fmla="*/ 2705914 w 9649723"/>
              <a:gd name="connsiteY11" fmla="*/ 7278837 h 9188389"/>
              <a:gd name="connsiteX12" fmla="*/ 2705914 w 9649723"/>
              <a:gd name="connsiteY12" fmla="*/ 6028546 h 9188389"/>
              <a:gd name="connsiteX13" fmla="*/ 5227827 w 9649723"/>
              <a:gd name="connsiteY13" fmla="*/ 6028546 h 9188389"/>
              <a:gd name="connsiteX14" fmla="*/ 7093301 w 9649723"/>
              <a:gd name="connsiteY14" fmla="*/ 6028546 h 9188389"/>
              <a:gd name="connsiteX15" fmla="*/ 9614822 w 9649723"/>
              <a:gd name="connsiteY15" fmla="*/ 4183739 h 9188389"/>
              <a:gd name="connsiteX16" fmla="*/ 9638195 w 9649723"/>
              <a:gd name="connsiteY16" fmla="*/ 4113252 h 9188389"/>
              <a:gd name="connsiteX17" fmla="*/ 9639117 w 9649723"/>
              <a:gd name="connsiteY17" fmla="*/ 4093676 h 9188389"/>
              <a:gd name="connsiteX18" fmla="*/ 9639845 w 9649723"/>
              <a:gd name="connsiteY18" fmla="*/ 4108275 h 9188389"/>
              <a:gd name="connsiteX19" fmla="*/ 9642696 w 9649723"/>
              <a:gd name="connsiteY19" fmla="*/ 4099678 h 9188389"/>
              <a:gd name="connsiteX20" fmla="*/ 9649723 w 9649723"/>
              <a:gd name="connsiteY20" fmla="*/ 4271024 h 9188389"/>
              <a:gd name="connsiteX21" fmla="*/ 9648958 w 9649723"/>
              <a:gd name="connsiteY21" fmla="*/ 4290915 h 9188389"/>
              <a:gd name="connsiteX22" fmla="*/ 9649723 w 9649723"/>
              <a:gd name="connsiteY22" fmla="*/ 4306242 h 9188389"/>
              <a:gd name="connsiteX23" fmla="*/ 4824862 w 9649723"/>
              <a:gd name="connsiteY23" fmla="*/ 9188389 h 9188389"/>
              <a:gd name="connsiteX24" fmla="*/ 0 w 9649723"/>
              <a:gd name="connsiteY24" fmla="*/ 4306242 h 9188389"/>
              <a:gd name="connsiteX25" fmla="*/ 2525046 w 9649723"/>
              <a:gd name="connsiteY25" fmla="*/ 13344 h 91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649723" h="9188389">
                <a:moveTo>
                  <a:pt x="2552423" y="0"/>
                </a:moveTo>
                <a:lnTo>
                  <a:pt x="2339260" y="170934"/>
                </a:lnTo>
                <a:cubicBezTo>
                  <a:pt x="1346206" y="1049793"/>
                  <a:pt x="713236" y="2379830"/>
                  <a:pt x="713236" y="3868403"/>
                </a:cubicBezTo>
                <a:cubicBezTo>
                  <a:pt x="713236" y="6514758"/>
                  <a:pt x="2713736" y="8660050"/>
                  <a:pt x="5181479" y="8660050"/>
                </a:cubicBezTo>
                <a:cubicBezTo>
                  <a:pt x="6844315" y="8660050"/>
                  <a:pt x="8295000" y="7685992"/>
                  <a:pt x="9064440" y="6240925"/>
                </a:cubicBezTo>
                <a:lnTo>
                  <a:pt x="9105702" y="6159172"/>
                </a:lnTo>
                <a:lnTo>
                  <a:pt x="9015195" y="6293411"/>
                </a:lnTo>
                <a:cubicBezTo>
                  <a:pt x="8620951" y="6827560"/>
                  <a:pt x="8072749" y="7186295"/>
                  <a:pt x="7456915" y="7263309"/>
                </a:cubicBezTo>
                <a:lnTo>
                  <a:pt x="7252165" y="7276043"/>
                </a:lnTo>
                <a:lnTo>
                  <a:pt x="7207214" y="7278837"/>
                </a:lnTo>
                <a:lnTo>
                  <a:pt x="7207144" y="7278837"/>
                </a:lnTo>
                <a:lnTo>
                  <a:pt x="2705914" y="7278837"/>
                </a:lnTo>
                <a:lnTo>
                  <a:pt x="2705914" y="6028546"/>
                </a:lnTo>
                <a:lnTo>
                  <a:pt x="5227827" y="6028546"/>
                </a:lnTo>
                <a:lnTo>
                  <a:pt x="7093301" y="6028546"/>
                </a:lnTo>
                <a:cubicBezTo>
                  <a:pt x="8226827" y="6028546"/>
                  <a:pt x="9199388" y="5267855"/>
                  <a:pt x="9614822" y="4183739"/>
                </a:cubicBezTo>
                <a:lnTo>
                  <a:pt x="9638195" y="4113252"/>
                </a:lnTo>
                <a:lnTo>
                  <a:pt x="9639117" y="4093676"/>
                </a:lnTo>
                <a:lnTo>
                  <a:pt x="9639845" y="4108275"/>
                </a:lnTo>
                <a:lnTo>
                  <a:pt x="9642696" y="4099678"/>
                </a:lnTo>
                <a:lnTo>
                  <a:pt x="9649723" y="4271024"/>
                </a:lnTo>
                <a:lnTo>
                  <a:pt x="9648958" y="4290915"/>
                </a:lnTo>
                <a:lnTo>
                  <a:pt x="9649723" y="4306242"/>
                </a:lnTo>
                <a:cubicBezTo>
                  <a:pt x="9649723" y="7002577"/>
                  <a:pt x="7489558" y="9188389"/>
                  <a:pt x="4824862" y="9188389"/>
                </a:cubicBezTo>
                <a:cubicBezTo>
                  <a:pt x="2160165" y="9188389"/>
                  <a:pt x="0" y="7002577"/>
                  <a:pt x="0" y="4306242"/>
                </a:cubicBezTo>
                <a:cubicBezTo>
                  <a:pt x="0" y="2452512"/>
                  <a:pt x="1021016" y="840085"/>
                  <a:pt x="2525046" y="1334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607013" y="2818403"/>
            <a:ext cx="7441423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6000" b="1">
                <a:solidFill>
                  <a:schemeClr val="bg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0911" y="1092523"/>
            <a:ext cx="2970178" cy="1680403"/>
          </a:xfrm>
        </p:spPr>
        <p:txBody>
          <a:bodyPr>
            <a:noAutofit/>
          </a:bodyPr>
          <a:lstStyle>
            <a:lvl1pPr marL="0" indent="0" algn="ctr">
              <a:buNone/>
              <a:defRPr sz="10800" b="1" i="1">
                <a:gradFill>
                  <a:gsLst>
                    <a:gs pos="0">
                      <a:schemeClr val="bg1"/>
                    </a:gs>
                    <a:gs pos="79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H="1">
            <a:off x="-3197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 flipH="1">
            <a:off x="5273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13744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22215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30686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39157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47628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56099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3041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15122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899832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H="1">
            <a:off x="984542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069251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H="1">
            <a:off x="1153961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 flipH="1">
            <a:off x="1238670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H="1">
            <a:off x="1323380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 flipH="1">
            <a:off x="1408089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1492799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flipH="1">
            <a:off x="1577508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 flipH="1">
            <a:off x="1662218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 flipH="1">
            <a:off x="1746927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 flipH="1">
            <a:off x="1831637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 flipH="1">
            <a:off x="1916346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 flipH="1">
            <a:off x="2001056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 flipH="1">
            <a:off x="2085765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 flipH="1">
            <a:off x="2170475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2255184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2339894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250931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 flipH="1">
            <a:off x="259402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 flipH="1">
            <a:off x="267873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 flipH="1">
            <a:off x="276344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 flipH="1">
            <a:off x="2848151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flipH="1">
            <a:off x="2932861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 flipH="1">
            <a:off x="3017570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flipH="1">
            <a:off x="3102280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 flipH="1">
            <a:off x="3186989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271699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flipH="1">
            <a:off x="3356408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 flipH="1">
            <a:off x="3441118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 flipH="1">
            <a:off x="352582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361053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369524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377995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386466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394937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flipH="1">
            <a:off x="403408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flipH="1">
            <a:off x="411879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flipH="1">
            <a:off x="420350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 flipH="1">
            <a:off x="428821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 userDrawn="1"/>
        </p:nvGrpSpPr>
        <p:grpSpPr>
          <a:xfrm>
            <a:off x="4371531" y="6520767"/>
            <a:ext cx="6615372" cy="114300"/>
            <a:chOff x="7782215" y="6554329"/>
            <a:chExt cx="6615372" cy="11430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778221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86692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795163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803634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812105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820576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829047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837518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845989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854460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862931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871402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879873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888343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896814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905285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913756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922227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930698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939169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947637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956917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965388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973859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982330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990801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999272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1007743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1016214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024685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1033156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1041627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1050098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1058569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1067040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1075511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1083982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>
              <a:off x="1092453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1100924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1109395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1117865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1126336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1134807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1143278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1151749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H="1">
              <a:off x="1160220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1168691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1177162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1185633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1194104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1202575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1211046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1219517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1227988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1236459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1244930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1253401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1261872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1270343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1278814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1287285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1295755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1304226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1312697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1321168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1329639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1338110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1346581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1355052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1363523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1371994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1380465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1388936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1397407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1414349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H="1">
              <a:off x="1405878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422820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1431291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接连接符 131"/>
          <p:cNvCxnSpPr/>
          <p:nvPr/>
        </p:nvCxnSpPr>
        <p:spPr>
          <a:xfrm flipH="1">
            <a:off x="1108195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1116666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125137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H="1">
            <a:off x="1133608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1142079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1159021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1167492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1175963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1184434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1192905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1201376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 userDrawn="1"/>
        </p:nvCxnSpPr>
        <p:spPr>
          <a:xfrm flipH="1">
            <a:off x="12098471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 userDrawn="1"/>
        </p:nvSpPr>
        <p:spPr>
          <a:xfrm>
            <a:off x="723395" y="6447112"/>
            <a:ext cx="172354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100" kern="0" spc="400" dirty="0">
                <a:latin typeface="+mn-ea"/>
                <a:sym typeface="思源宋体 CN SemiBold" panose="02020600000000000000" pitchFamily="18" charset="-122"/>
              </a:rPr>
              <a:t>仅限公司内部使用</a:t>
            </a:r>
            <a:endParaRPr kumimoji="0" lang="zh-CN" altLang="en-US" sz="11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+mn-ea"/>
              <a:sym typeface="思源宋体 CN SemiBold" panose="02020600000000000000" pitchFamily="18" charset="-122"/>
            </a:endParaRPr>
          </a:p>
        </p:txBody>
      </p:sp>
      <p:grpSp>
        <p:nvGrpSpPr>
          <p:cNvPr id="175" name="组合 20"/>
          <p:cNvGrpSpPr/>
          <p:nvPr userDrawn="1"/>
        </p:nvGrpSpPr>
        <p:grpSpPr bwMode="auto">
          <a:xfrm>
            <a:off x="0" y="122238"/>
            <a:ext cx="325438" cy="669925"/>
            <a:chOff x="3455470" y="122428"/>
            <a:chExt cx="2242686" cy="4601154"/>
          </a:xfrm>
        </p:grpSpPr>
        <p:sp>
          <p:nvSpPr>
            <p:cNvPr id="176" name="任意多边形: 形状 175"/>
            <p:cNvSpPr/>
            <p:nvPr/>
          </p:nvSpPr>
          <p:spPr>
            <a:xfrm>
              <a:off x="5030818" y="1692490"/>
              <a:ext cx="382900" cy="1461030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7" name="任意多边形: 形状 176"/>
            <p:cNvSpPr/>
            <p:nvPr/>
          </p:nvSpPr>
          <p:spPr>
            <a:xfrm>
              <a:off x="3455470" y="122428"/>
              <a:ext cx="2242686" cy="4601154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178" name="直接连接符 177"/>
          <p:cNvCxnSpPr/>
          <p:nvPr userDrawn="1"/>
        </p:nvCxnSpPr>
        <p:spPr>
          <a:xfrm>
            <a:off x="329118" y="772630"/>
            <a:ext cx="115337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组合 178"/>
          <p:cNvGrpSpPr/>
          <p:nvPr userDrawn="1"/>
        </p:nvGrpSpPr>
        <p:grpSpPr>
          <a:xfrm>
            <a:off x="11053314" y="6294545"/>
            <a:ext cx="510375" cy="510375"/>
            <a:chOff x="9006875" y="4506359"/>
            <a:chExt cx="624958" cy="624958"/>
          </a:xfrm>
        </p:grpSpPr>
        <p:sp>
          <p:nvSpPr>
            <p:cNvPr id="180" name="矩形 179"/>
            <p:cNvSpPr/>
            <p:nvPr/>
          </p:nvSpPr>
          <p:spPr>
            <a:xfrm>
              <a:off x="9006875" y="4506359"/>
              <a:ext cx="624958" cy="62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1" name="图片 180" descr="图片包含 游戏机, 标志, 画&#10;&#10;描述已自动生成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34" t="17446" r="16540" b="26159"/>
            <a:stretch>
              <a:fillRect/>
            </a:stretch>
          </p:blipFill>
          <p:spPr>
            <a:xfrm>
              <a:off x="9036973" y="4582301"/>
              <a:ext cx="564763" cy="473074"/>
            </a:xfrm>
            <a:prstGeom prst="rect">
              <a:avLst/>
            </a:prstGeom>
          </p:spPr>
        </p:pic>
      </p:grpSp>
      <p:sp>
        <p:nvSpPr>
          <p:cNvPr id="144" name="文本占位符 143"/>
          <p:cNvSpPr>
            <a:spLocks noGrp="1"/>
          </p:cNvSpPr>
          <p:nvPr>
            <p:ph type="body" sz="quarter" idx="10" hasCustomPrompt="1"/>
          </p:nvPr>
        </p:nvSpPr>
        <p:spPr>
          <a:xfrm>
            <a:off x="334462" y="253043"/>
            <a:ext cx="5470056" cy="3873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2856000" y="3670718"/>
            <a:ext cx="6480000" cy="162664"/>
            <a:chOff x="3122698" y="4040403"/>
            <a:chExt cx="5946604" cy="16266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8581441" y="4040403"/>
              <a:ext cx="487861" cy="1626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任意多边形: 形状 7"/>
          <p:cNvSpPr/>
          <p:nvPr userDrawn="1"/>
        </p:nvSpPr>
        <p:spPr>
          <a:xfrm>
            <a:off x="985425" y="-897292"/>
            <a:ext cx="9649723" cy="9188389"/>
          </a:xfrm>
          <a:custGeom>
            <a:avLst/>
            <a:gdLst>
              <a:gd name="connsiteX0" fmla="*/ 2552423 w 9649723"/>
              <a:gd name="connsiteY0" fmla="*/ 0 h 9188389"/>
              <a:gd name="connsiteX1" fmla="*/ 2339260 w 9649723"/>
              <a:gd name="connsiteY1" fmla="*/ 170934 h 9188389"/>
              <a:gd name="connsiteX2" fmla="*/ 713236 w 9649723"/>
              <a:gd name="connsiteY2" fmla="*/ 3868403 h 9188389"/>
              <a:gd name="connsiteX3" fmla="*/ 5181479 w 9649723"/>
              <a:gd name="connsiteY3" fmla="*/ 8660050 h 9188389"/>
              <a:gd name="connsiteX4" fmla="*/ 9064440 w 9649723"/>
              <a:gd name="connsiteY4" fmla="*/ 6240925 h 9188389"/>
              <a:gd name="connsiteX5" fmla="*/ 9105702 w 9649723"/>
              <a:gd name="connsiteY5" fmla="*/ 6159172 h 9188389"/>
              <a:gd name="connsiteX6" fmla="*/ 9015195 w 9649723"/>
              <a:gd name="connsiteY6" fmla="*/ 6293411 h 9188389"/>
              <a:gd name="connsiteX7" fmla="*/ 7456915 w 9649723"/>
              <a:gd name="connsiteY7" fmla="*/ 7263309 h 9188389"/>
              <a:gd name="connsiteX8" fmla="*/ 7252165 w 9649723"/>
              <a:gd name="connsiteY8" fmla="*/ 7276043 h 9188389"/>
              <a:gd name="connsiteX9" fmla="*/ 7207214 w 9649723"/>
              <a:gd name="connsiteY9" fmla="*/ 7278837 h 9188389"/>
              <a:gd name="connsiteX10" fmla="*/ 7207144 w 9649723"/>
              <a:gd name="connsiteY10" fmla="*/ 7278837 h 9188389"/>
              <a:gd name="connsiteX11" fmla="*/ 2705914 w 9649723"/>
              <a:gd name="connsiteY11" fmla="*/ 7278837 h 9188389"/>
              <a:gd name="connsiteX12" fmla="*/ 2705914 w 9649723"/>
              <a:gd name="connsiteY12" fmla="*/ 6028546 h 9188389"/>
              <a:gd name="connsiteX13" fmla="*/ 5227827 w 9649723"/>
              <a:gd name="connsiteY13" fmla="*/ 6028546 h 9188389"/>
              <a:gd name="connsiteX14" fmla="*/ 7093301 w 9649723"/>
              <a:gd name="connsiteY14" fmla="*/ 6028546 h 9188389"/>
              <a:gd name="connsiteX15" fmla="*/ 9614822 w 9649723"/>
              <a:gd name="connsiteY15" fmla="*/ 4183739 h 9188389"/>
              <a:gd name="connsiteX16" fmla="*/ 9638195 w 9649723"/>
              <a:gd name="connsiteY16" fmla="*/ 4113252 h 9188389"/>
              <a:gd name="connsiteX17" fmla="*/ 9639117 w 9649723"/>
              <a:gd name="connsiteY17" fmla="*/ 4093676 h 9188389"/>
              <a:gd name="connsiteX18" fmla="*/ 9639845 w 9649723"/>
              <a:gd name="connsiteY18" fmla="*/ 4108275 h 9188389"/>
              <a:gd name="connsiteX19" fmla="*/ 9642696 w 9649723"/>
              <a:gd name="connsiteY19" fmla="*/ 4099678 h 9188389"/>
              <a:gd name="connsiteX20" fmla="*/ 9649723 w 9649723"/>
              <a:gd name="connsiteY20" fmla="*/ 4271024 h 9188389"/>
              <a:gd name="connsiteX21" fmla="*/ 9648958 w 9649723"/>
              <a:gd name="connsiteY21" fmla="*/ 4290915 h 9188389"/>
              <a:gd name="connsiteX22" fmla="*/ 9649723 w 9649723"/>
              <a:gd name="connsiteY22" fmla="*/ 4306242 h 9188389"/>
              <a:gd name="connsiteX23" fmla="*/ 4824862 w 9649723"/>
              <a:gd name="connsiteY23" fmla="*/ 9188389 h 9188389"/>
              <a:gd name="connsiteX24" fmla="*/ 0 w 9649723"/>
              <a:gd name="connsiteY24" fmla="*/ 4306242 h 9188389"/>
              <a:gd name="connsiteX25" fmla="*/ 2525046 w 9649723"/>
              <a:gd name="connsiteY25" fmla="*/ 13344 h 91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649723" h="9188389">
                <a:moveTo>
                  <a:pt x="2552423" y="0"/>
                </a:moveTo>
                <a:lnTo>
                  <a:pt x="2339260" y="170934"/>
                </a:lnTo>
                <a:cubicBezTo>
                  <a:pt x="1346206" y="1049793"/>
                  <a:pt x="713236" y="2379830"/>
                  <a:pt x="713236" y="3868403"/>
                </a:cubicBezTo>
                <a:cubicBezTo>
                  <a:pt x="713236" y="6514758"/>
                  <a:pt x="2713736" y="8660050"/>
                  <a:pt x="5181479" y="8660050"/>
                </a:cubicBezTo>
                <a:cubicBezTo>
                  <a:pt x="6844315" y="8660050"/>
                  <a:pt x="8295000" y="7685992"/>
                  <a:pt x="9064440" y="6240925"/>
                </a:cubicBezTo>
                <a:lnTo>
                  <a:pt x="9105702" y="6159172"/>
                </a:lnTo>
                <a:lnTo>
                  <a:pt x="9015195" y="6293411"/>
                </a:lnTo>
                <a:cubicBezTo>
                  <a:pt x="8620951" y="6827560"/>
                  <a:pt x="8072749" y="7186295"/>
                  <a:pt x="7456915" y="7263309"/>
                </a:cubicBezTo>
                <a:lnTo>
                  <a:pt x="7252165" y="7276043"/>
                </a:lnTo>
                <a:lnTo>
                  <a:pt x="7207214" y="7278837"/>
                </a:lnTo>
                <a:lnTo>
                  <a:pt x="7207144" y="7278837"/>
                </a:lnTo>
                <a:lnTo>
                  <a:pt x="2705914" y="7278837"/>
                </a:lnTo>
                <a:lnTo>
                  <a:pt x="2705914" y="6028546"/>
                </a:lnTo>
                <a:lnTo>
                  <a:pt x="5227827" y="6028546"/>
                </a:lnTo>
                <a:lnTo>
                  <a:pt x="7093301" y="6028546"/>
                </a:lnTo>
                <a:cubicBezTo>
                  <a:pt x="8226827" y="6028546"/>
                  <a:pt x="9199388" y="5267855"/>
                  <a:pt x="9614822" y="4183739"/>
                </a:cubicBezTo>
                <a:lnTo>
                  <a:pt x="9638195" y="4113252"/>
                </a:lnTo>
                <a:lnTo>
                  <a:pt x="9639117" y="4093676"/>
                </a:lnTo>
                <a:lnTo>
                  <a:pt x="9639845" y="4108275"/>
                </a:lnTo>
                <a:lnTo>
                  <a:pt x="9642696" y="4099678"/>
                </a:lnTo>
                <a:lnTo>
                  <a:pt x="9649723" y="4271024"/>
                </a:lnTo>
                <a:lnTo>
                  <a:pt x="9648958" y="4290915"/>
                </a:lnTo>
                <a:lnTo>
                  <a:pt x="9649723" y="4306242"/>
                </a:lnTo>
                <a:cubicBezTo>
                  <a:pt x="9649723" y="7002577"/>
                  <a:pt x="7489558" y="9188389"/>
                  <a:pt x="4824862" y="9188389"/>
                </a:cubicBezTo>
                <a:cubicBezTo>
                  <a:pt x="2160165" y="9188389"/>
                  <a:pt x="0" y="7002577"/>
                  <a:pt x="0" y="4306242"/>
                </a:cubicBezTo>
                <a:cubicBezTo>
                  <a:pt x="0" y="2452512"/>
                  <a:pt x="1021016" y="840085"/>
                  <a:pt x="2525046" y="1334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3EAE-1567-4133-A194-AFE1993723C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1999-2B8A-4338-8ABF-8BAA3B920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4650295" y="3061998"/>
            <a:ext cx="2891410" cy="4662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前端组年终总结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汇报人</a:t>
            </a:r>
            <a:r>
              <a:rPr lang="zh-CN" altLang="en-US" dirty="0" smtClean="0"/>
              <a:t>：罗华勇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明年工作计划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1639" y="1411549"/>
            <a:ext cx="80906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关于明年的计划我主要是想在以下几方面做出如下规划：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zh-CN" altLang="en-US" dirty="0" smtClean="0"/>
              <a:t>公司系统有一个更加全面的了解，能迅速响应并处理问题，或定位问题。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在平时工作中应该主动寻找问题，主动解决问题，主动沟通问题。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有效规范的使用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工具。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能够快速的带领新入职员工。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在技术输出上应该更加侧重一些。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出色的完成公司交代的任务。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5193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个人展望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905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个人展望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4502" y="1784411"/>
            <a:ext cx="8540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个人对于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年是比较满意的，但也有不满足的地方，希望在今后能改善。首先是编程思维并没有得到很好的锻炼。所以希望在未来能更加投入到编程当中，其次是希望尽量走出舒适圈，比如把爬虫相关知识进行学习，和</a:t>
            </a:r>
            <a:r>
              <a:rPr lang="zh-CN" altLang="en-US" dirty="0"/>
              <a:t>对</a:t>
            </a:r>
            <a:r>
              <a:rPr lang="zh-CN" altLang="en-US" dirty="0" smtClean="0"/>
              <a:t>前段语言能更加了解。希望新的一年我的知识储备能更加完善。让自己能胜任对公司更具价值的岗位。同时体现出更有价值的自我。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9099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04599" y="1843793"/>
            <a:ext cx="8382803" cy="1664616"/>
            <a:chOff x="1904599" y="1843793"/>
            <a:chExt cx="8382803" cy="1664616"/>
          </a:xfrm>
        </p:grpSpPr>
        <p:sp>
          <p:nvSpPr>
            <p:cNvPr id="5" name="矩形 4"/>
            <p:cNvSpPr/>
            <p:nvPr/>
          </p:nvSpPr>
          <p:spPr>
            <a:xfrm>
              <a:off x="1904599" y="1843793"/>
              <a:ext cx="83828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谢谢您的观看</a:t>
              </a:r>
              <a:endParaRPr kumimoji="0" lang="zh-CN" altLang="en-US" sz="7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322388" y="2923634"/>
              <a:ext cx="5547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dirty="0">
                  <a:solidFill>
                    <a:schemeClr val="bg1">
                      <a:lumMod val="95000"/>
                    </a:schemeClr>
                  </a:solidFill>
                  <a:latin typeface="Abadi Extra Light" panose="020B0204020104020204" pitchFamily="34" charset="0"/>
                </a:rPr>
                <a:t>Thanks for your attention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51325" y="1521489"/>
            <a:ext cx="748938" cy="646331"/>
            <a:chOff x="5151325" y="1521489"/>
            <a:chExt cx="748938" cy="646331"/>
          </a:xfrm>
        </p:grpSpPr>
        <p:sp>
          <p:nvSpPr>
            <p:cNvPr id="46" name="平行四边形 45"/>
            <p:cNvSpPr/>
            <p:nvPr/>
          </p:nvSpPr>
          <p:spPr>
            <a:xfrm>
              <a:off x="5201763" y="1624425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5151325" y="1573624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79842" y="1521489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51325" y="2430898"/>
            <a:ext cx="748938" cy="646331"/>
            <a:chOff x="5151325" y="2430898"/>
            <a:chExt cx="748938" cy="646331"/>
          </a:xfrm>
        </p:grpSpPr>
        <p:sp>
          <p:nvSpPr>
            <p:cNvPr id="51" name="平行四边形 50"/>
            <p:cNvSpPr/>
            <p:nvPr/>
          </p:nvSpPr>
          <p:spPr>
            <a:xfrm>
              <a:off x="5201763" y="2533834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5151325" y="2483033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79842" y="2430898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51325" y="3340307"/>
            <a:ext cx="748938" cy="646331"/>
            <a:chOff x="5151325" y="3340307"/>
            <a:chExt cx="748938" cy="646331"/>
          </a:xfrm>
        </p:grpSpPr>
        <p:sp>
          <p:nvSpPr>
            <p:cNvPr id="54" name="平行四边形 53"/>
            <p:cNvSpPr/>
            <p:nvPr/>
          </p:nvSpPr>
          <p:spPr>
            <a:xfrm>
              <a:off x="5201763" y="3443243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>
              <a:off x="5151325" y="3392442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279842" y="3340307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51325" y="4249717"/>
            <a:ext cx="748938" cy="646331"/>
            <a:chOff x="5151325" y="4249717"/>
            <a:chExt cx="748938" cy="646331"/>
          </a:xfrm>
        </p:grpSpPr>
        <p:sp>
          <p:nvSpPr>
            <p:cNvPr id="60" name="平行四边形 59"/>
            <p:cNvSpPr/>
            <p:nvPr/>
          </p:nvSpPr>
          <p:spPr>
            <a:xfrm>
              <a:off x="5201763" y="4352653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5151325" y="4301852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279842" y="4249717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87957" y="2136342"/>
            <a:ext cx="2592000" cy="31478"/>
            <a:chOff x="3122698" y="4040403"/>
            <a:chExt cx="5946604" cy="31478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8820497" y="4040403"/>
              <a:ext cx="248805" cy="31478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187957" y="3050699"/>
            <a:ext cx="2592000" cy="31478"/>
            <a:chOff x="3122698" y="4040403"/>
            <a:chExt cx="5946604" cy="31478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8820497" y="4040403"/>
              <a:ext cx="248805" cy="31478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6187957" y="3965056"/>
            <a:ext cx="2592000" cy="31478"/>
            <a:chOff x="3122698" y="4040403"/>
            <a:chExt cx="5946604" cy="31478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8820497" y="4040403"/>
              <a:ext cx="248805" cy="31478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6187957" y="4879413"/>
            <a:ext cx="2592000" cy="0"/>
          </a:xfrm>
          <a:prstGeom prst="line">
            <a:avLst/>
          </a:prstGeom>
          <a:ln w="12700"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8671508" y="4879413"/>
            <a:ext cx="108449" cy="31478"/>
          </a:xfrm>
          <a:prstGeom prst="line">
            <a:avLst/>
          </a:prstGeom>
          <a:ln w="12700"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096000" y="1637484"/>
            <a:ext cx="4173942" cy="45396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概述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096000" y="4419595"/>
            <a:ext cx="4173942" cy="45396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个人展望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成绩与不足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明年工作计划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4348" y="1278385"/>
            <a:ext cx="9456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弹指间已过。这段我人生中弥足珍贵的经历，给我留下了精彩而美好的回忆。在这段时间里，领导给予了我足够的指导和关怀，同事们给予了我足够的支持和帮助。我为有机会成功世速的一员而惊喜万分。在这段时间里，在领导和同时们的指导和帮助下，我通过不懈努力，各方面都取得了一定的进步。现将我具体情况从下面三个方面做如下汇报：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成绩与不足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明年工作计划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个人展望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成绩与不足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5967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成绩与不足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33" y="1679133"/>
            <a:ext cx="7901128" cy="41303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1472" y="1309801"/>
            <a:ext cx="433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我在关于审核相关问题的任务处理比例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2239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成绩与不足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1472" y="1309801"/>
            <a:ext cx="433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我在关于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相关问题的任务处理比例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6" y="1679133"/>
            <a:ext cx="7901126" cy="40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962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成绩与不足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4462" y="1194392"/>
            <a:ext cx="94931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工作成绩：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+mn-ea"/>
              </a:rPr>
              <a:t>第一个图是在审核系统中的贡献，涉及的任务：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审核系统中</a:t>
            </a:r>
            <a:r>
              <a:rPr lang="zh-CN" altLang="en-US" dirty="0" smtClean="0">
                <a:latin typeface="+mn-ea"/>
              </a:rPr>
              <a:t>程序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lestrade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cq_logger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恢复联调。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  </a:t>
            </a:r>
            <a:r>
              <a:rPr lang="zh-CN" altLang="en-US" dirty="0" smtClean="0">
                <a:latin typeface="+mn-ea"/>
              </a:rPr>
              <a:t>审核系统中</a:t>
            </a:r>
            <a:r>
              <a:rPr lang="zh-CN" altLang="en-US" dirty="0" smtClean="0">
                <a:latin typeface="+mn-ea"/>
              </a:rPr>
              <a:t>程序</a:t>
            </a:r>
            <a:r>
              <a:rPr lang="zh-CN" altLang="en-US" dirty="0" smtClean="0">
                <a:latin typeface="+mn-ea"/>
              </a:rPr>
              <a:t>共计</a:t>
            </a:r>
            <a:r>
              <a:rPr lang="en-US" altLang="zh-CN" dirty="0" smtClean="0">
                <a:latin typeface="+mn-ea"/>
              </a:rPr>
              <a:t>35</a:t>
            </a:r>
            <a:r>
              <a:rPr lang="zh-CN" altLang="en-US" dirty="0" smtClean="0">
                <a:latin typeface="+mn-ea"/>
              </a:rPr>
              <a:t>个接口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接口</a:t>
            </a:r>
            <a:r>
              <a:rPr lang="zh-CN" altLang="en-US" dirty="0" smtClean="0">
                <a:latin typeface="+mn-ea"/>
              </a:rPr>
              <a:t>分析和共计</a:t>
            </a:r>
            <a:r>
              <a:rPr lang="en-US" altLang="zh-CN" dirty="0" smtClean="0">
                <a:latin typeface="+mn-ea"/>
              </a:rPr>
              <a:t>25</a:t>
            </a:r>
            <a:r>
              <a:rPr lang="zh-CN" altLang="en-US" smtClean="0">
                <a:latin typeface="+mn-ea"/>
              </a:rPr>
              <a:t>个左右脚本分析。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审核系统中程序碰到的问题</a:t>
            </a:r>
            <a:r>
              <a:rPr lang="zh-CN" altLang="en-US" dirty="0" smtClean="0">
                <a:latin typeface="+mn-ea"/>
              </a:rPr>
              <a:t>处理</a:t>
            </a:r>
            <a:r>
              <a:rPr lang="zh-CN" altLang="en-US" dirty="0" smtClean="0">
                <a:latin typeface="+mn-ea"/>
              </a:rPr>
              <a:t>如：</a:t>
            </a:r>
            <a:r>
              <a:rPr lang="en-US" altLang="zh-CN" dirty="0" smtClean="0">
                <a:latin typeface="+mn-ea"/>
              </a:rPr>
              <a:t>google</a:t>
            </a:r>
            <a:r>
              <a:rPr lang="zh-CN" altLang="en-US" dirty="0" smtClean="0">
                <a:latin typeface="+mn-ea"/>
              </a:rPr>
              <a:t>相关检查问题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  审核系统整体的梳理以及形成流程图。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+mn-ea"/>
              </a:rPr>
              <a:t>第二个图是在</a:t>
            </a:r>
            <a:r>
              <a:rPr lang="en-US" altLang="zh-CN" dirty="0">
                <a:latin typeface="+mn-ea"/>
              </a:rPr>
              <a:t>UI</a:t>
            </a:r>
            <a:r>
              <a:rPr lang="zh-CN" altLang="en-US" dirty="0" smtClean="0">
                <a:latin typeface="+mn-ea"/>
              </a:rPr>
              <a:t>中的贡献，涉及的任务：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UI</a:t>
            </a:r>
            <a:r>
              <a:rPr lang="zh-CN" altLang="en-US" dirty="0" smtClean="0">
                <a:latin typeface="+mn-ea"/>
              </a:rPr>
              <a:t>界面的业务梳理。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UI</a:t>
            </a:r>
            <a:r>
              <a:rPr lang="zh-CN" altLang="en-US" dirty="0" smtClean="0">
                <a:latin typeface="+mn-ea"/>
              </a:rPr>
              <a:t>的整体框架梳理。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  UI</a:t>
            </a:r>
            <a:r>
              <a:rPr lang="zh-CN" altLang="en-US" dirty="0" smtClean="0">
                <a:latin typeface="+mn-ea"/>
              </a:rPr>
              <a:t>界面按钮的数据跟踪。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UI</a:t>
            </a:r>
            <a:r>
              <a:rPr lang="zh-CN" altLang="en-US" dirty="0" smtClean="0">
                <a:latin typeface="+mn-ea"/>
              </a:rPr>
              <a:t>界面错误问题处理。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不足之处：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n-ea"/>
              </a:rPr>
              <a:t>    </a:t>
            </a:r>
            <a:r>
              <a:rPr lang="zh-CN" altLang="en-US" dirty="0" smtClean="0">
                <a:latin typeface="+mn-ea"/>
              </a:rPr>
              <a:t>说完成绩后，不得不谈到这当中的不足。首先是对于解决问题的思路问题，比较狭窄，未能站在整体框架中看待。现在因为对前端整体框架有了一个全面的了解，已经有了改善，但是应该加强这方面的能力。还有就是主动性，我回顾我在公司的事迹，很难看到我对一些问题有比较独特且主动的建议，此方面也许是时间较短，但是也是应该加强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9198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明年工作计划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0860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4317B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推广方案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626</Words>
  <Application>Microsoft Office PowerPoint</Application>
  <PresentationFormat>宽屏</PresentationFormat>
  <Paragraphs>67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Abadi Extra Light</vt:lpstr>
      <vt:lpstr>等线</vt:lpstr>
      <vt:lpstr>楷体</vt:lpstr>
      <vt:lpstr>思源黑体 CN Heavy</vt:lpstr>
      <vt:lpstr>思源黑体 CN Light</vt:lpstr>
      <vt:lpstr>思源宋体 CN Heavy</vt:lpstr>
      <vt:lpstr>思源宋体 CN SemiBold</vt:lpstr>
      <vt:lpstr>微软雅黑</vt:lpstr>
      <vt:lpstr>微软雅黑 Light</vt:lpstr>
      <vt:lpstr>Arial</vt:lpstr>
      <vt:lpstr>Segoe UI Light</vt:lpstr>
      <vt:lpstr>Times New Roman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阿飞</dc:creator>
  <cp:lastModifiedBy>Z0029</cp:lastModifiedBy>
  <cp:revision>166</cp:revision>
  <dcterms:created xsi:type="dcterms:W3CDTF">2019-11-15T12:10:00Z</dcterms:created>
  <dcterms:modified xsi:type="dcterms:W3CDTF">2020-01-06T09:28:13Z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