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436" r:id="rId3"/>
    <p:sldId id="3439" r:id="rId5"/>
    <p:sldId id="3441" r:id="rId6"/>
    <p:sldId id="3440" r:id="rId7"/>
    <p:sldId id="3444" r:id="rId8"/>
    <p:sldId id="3445" r:id="rId9"/>
    <p:sldId id="3446" r:id="rId10"/>
    <p:sldId id="3447" r:id="rId11"/>
    <p:sldId id="3448" r:id="rId12"/>
    <p:sldId id="3449" r:id="rId13"/>
    <p:sldId id="3450" r:id="rId14"/>
    <p:sldId id="3451" r:id="rId15"/>
    <p:sldId id="344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3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F2F2F2"/>
    <a:srgbClr val="6698CC"/>
    <a:srgbClr val="8AABCA"/>
    <a:srgbClr val="4DA3F1"/>
    <a:srgbClr val="3195EF"/>
    <a:srgbClr val="117EE1"/>
    <a:srgbClr val="1F8BED"/>
    <a:srgbClr val="1282E8"/>
    <a:srgbClr val="117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3973" autoAdjust="0"/>
  </p:normalViewPr>
  <p:slideViewPr>
    <p:cSldViewPr snapToGrid="0">
      <p:cViewPr varScale="1">
        <p:scale>
          <a:sx n="72" d="100"/>
          <a:sy n="72" d="100"/>
        </p:scale>
        <p:origin x="1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13F8C-57B3-4D73-A605-61086880A4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2B24-9609-4FA3-BB06-EA97E0AD8F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3FA16-3574-4F1D-BD51-25E88136E9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F5129-0440-481A-A4D6-D64389054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983AE-3621-40E1-A44B-8F24C06648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2999" y="336884"/>
            <a:ext cx="624958" cy="624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标志, 画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46" r="16540" b="26159"/>
          <a:stretch>
            <a:fillRect/>
          </a:stretch>
        </p:blipFill>
        <p:spPr>
          <a:xfrm>
            <a:off x="440747" y="420923"/>
            <a:ext cx="545430" cy="45688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2610267" y="4352975"/>
            <a:ext cx="6971466" cy="162664"/>
            <a:chOff x="3122698" y="4040403"/>
            <a:chExt cx="5946604" cy="16266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581441" y="4040403"/>
              <a:ext cx="487861" cy="162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任意多边形: 形状 6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55913" y="1985900"/>
            <a:ext cx="6480175" cy="9620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世速科技通用模板</a:t>
            </a:r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80562" y="3124462"/>
            <a:ext cx="2230878" cy="34136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汇报人：王小二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/>
        </p:nvSpPr>
        <p:spPr>
          <a:xfrm>
            <a:off x="9269710" y="0"/>
            <a:ext cx="2922290" cy="2924112"/>
          </a:xfrm>
          <a:custGeom>
            <a:avLst/>
            <a:gdLst>
              <a:gd name="connsiteX0" fmla="*/ 147686 w 2922290"/>
              <a:gd name="connsiteY0" fmla="*/ 0 h 2924112"/>
              <a:gd name="connsiteX1" fmla="*/ 333765 w 2922290"/>
              <a:gd name="connsiteY1" fmla="*/ 0 h 2924112"/>
              <a:gd name="connsiteX2" fmla="*/ 747747 w 2922290"/>
              <a:gd name="connsiteY2" fmla="*/ 0 h 2924112"/>
              <a:gd name="connsiteX3" fmla="*/ 2922290 w 2922290"/>
              <a:gd name="connsiteY3" fmla="*/ 0 h 2924112"/>
              <a:gd name="connsiteX4" fmla="*/ 2922290 w 2922290"/>
              <a:gd name="connsiteY4" fmla="*/ 2775145 h 2924112"/>
              <a:gd name="connsiteX5" fmla="*/ 2778333 w 2922290"/>
              <a:gd name="connsiteY5" fmla="*/ 2827834 h 2924112"/>
              <a:gd name="connsiteX6" fmla="*/ 2141513 w 2922290"/>
              <a:gd name="connsiteY6" fmla="*/ 2924112 h 2924112"/>
              <a:gd name="connsiteX7" fmla="*/ 0 w 2922290"/>
              <a:gd name="connsiteY7" fmla="*/ 782599 h 2924112"/>
              <a:gd name="connsiteX8" fmla="*/ 67421 w 2922290"/>
              <a:gd name="connsiteY8" fmla="*/ 247402 h 292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2290" h="2924112">
                <a:moveTo>
                  <a:pt x="147686" y="0"/>
                </a:moveTo>
                <a:lnTo>
                  <a:pt x="333765" y="0"/>
                </a:lnTo>
                <a:lnTo>
                  <a:pt x="747747" y="0"/>
                </a:lnTo>
                <a:lnTo>
                  <a:pt x="2922290" y="0"/>
                </a:lnTo>
                <a:lnTo>
                  <a:pt x="2922290" y="2775145"/>
                </a:lnTo>
                <a:lnTo>
                  <a:pt x="2778333" y="2827834"/>
                </a:lnTo>
                <a:cubicBezTo>
                  <a:pt x="2577162" y="2890405"/>
                  <a:pt x="2363274" y="2924112"/>
                  <a:pt x="2141513" y="2924112"/>
                </a:cubicBezTo>
                <a:cubicBezTo>
                  <a:pt x="958788" y="2924112"/>
                  <a:pt x="0" y="1965324"/>
                  <a:pt x="0" y="782599"/>
                </a:cubicBezTo>
                <a:cubicBezTo>
                  <a:pt x="0" y="597799"/>
                  <a:pt x="23408" y="418465"/>
                  <a:pt x="67421" y="247402"/>
                </a:cubicBezTo>
                <a:close/>
              </a:path>
            </a:pathLst>
          </a:custGeom>
          <a:solidFill>
            <a:srgbClr val="F2F2F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168825" y="2493640"/>
            <a:ext cx="3222172" cy="1502894"/>
            <a:chOff x="1042609" y="2403083"/>
            <a:chExt cx="3222172" cy="1502894"/>
          </a:xfrm>
        </p:grpSpPr>
        <p:sp>
          <p:nvSpPr>
            <p:cNvPr id="12" name="文本框 11"/>
            <p:cNvSpPr txBox="1"/>
            <p:nvPr/>
          </p:nvSpPr>
          <p:spPr>
            <a:xfrm>
              <a:off x="1042609" y="2403083"/>
              <a:ext cx="322217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1" i="0" u="none" strike="noStrike" kern="1200" cap="none" spc="16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目录</a:t>
              </a:r>
              <a:endParaRPr kumimoji="0" lang="zh-CN" altLang="en-US" sz="6600" b="1" i="0" u="none" strike="noStrike" kern="1200" cap="none" spc="16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502" y="3505867"/>
              <a:ext cx="192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-4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 panose="020B0502040204020203" pitchFamily="34" charset="0"/>
                  <a:ea typeface="思源黑体 CN Heavy"/>
                  <a:cs typeface="Segoe UI Light" panose="020B0502040204020203" pitchFamily="34" charset="0"/>
                </a:rPr>
                <a:t>CONTENTS</a:t>
              </a:r>
              <a:endParaRPr kumimoji="0" lang="zh-CN" altLang="en-US" sz="2000" b="0" i="0" u="none" strike="noStrike" kern="1200" cap="none" spc="-4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" panose="020B0502040204020203" pitchFamily="34" charset="0"/>
                <a:ea typeface="思源黑体 CN Heavy"/>
                <a:cs typeface="Segoe UI Light" panose="020B0502040204020203" pitchFamily="34" charset="0"/>
              </a:endParaRPr>
            </a:p>
          </p:txBody>
        </p:sp>
      </p:grpSp>
      <p:pic>
        <p:nvPicPr>
          <p:cNvPr id="14" name="图片 13" descr="图片包含 游戏机, 标志, 画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7446" r="16540" b="26159"/>
          <a:stretch>
            <a:fillRect/>
          </a:stretch>
        </p:blipFill>
        <p:spPr>
          <a:xfrm>
            <a:off x="11002617" y="278444"/>
            <a:ext cx="817212" cy="684538"/>
          </a:xfrm>
          <a:prstGeom prst="rect">
            <a:avLst/>
          </a:prstGeom>
        </p:spPr>
      </p:pic>
      <p:sp>
        <p:nvSpPr>
          <p:cNvPr id="15" name="任意多边形: 形状 14"/>
          <p:cNvSpPr/>
          <p:nvPr userDrawn="1"/>
        </p:nvSpPr>
        <p:spPr>
          <a:xfrm rot="2474050">
            <a:off x="1195519" y="1873977"/>
            <a:ext cx="3167206" cy="3015788"/>
          </a:xfrm>
          <a:custGeom>
            <a:avLst/>
            <a:gdLst>
              <a:gd name="connsiteX0" fmla="*/ 1249480 w 4723800"/>
              <a:gd name="connsiteY0" fmla="*/ 0 h 4497965"/>
              <a:gd name="connsiteX1" fmla="*/ 1145131 w 4723800"/>
              <a:gd name="connsiteY1" fmla="*/ 83677 h 4497965"/>
              <a:gd name="connsiteX2" fmla="*/ 349148 w 4723800"/>
              <a:gd name="connsiteY2" fmla="*/ 1893688 h 4497965"/>
              <a:gd name="connsiteX3" fmla="*/ 2536474 w 4723800"/>
              <a:gd name="connsiteY3" fmla="*/ 4239329 h 4497965"/>
              <a:gd name="connsiteX4" fmla="*/ 4712507 w 4723800"/>
              <a:gd name="connsiteY4" fmla="*/ 2133516 h 4497965"/>
              <a:gd name="connsiteX5" fmla="*/ 4718608 w 4723800"/>
              <a:gd name="connsiteY5" fmla="*/ 2003965 h 4497965"/>
              <a:gd name="connsiteX6" fmla="*/ 4723800 w 4723800"/>
              <a:gd name="connsiteY6" fmla="*/ 2108022 h 4497965"/>
              <a:gd name="connsiteX7" fmla="*/ 2361900 w 4723800"/>
              <a:gd name="connsiteY7" fmla="*/ 4497965 h 4497965"/>
              <a:gd name="connsiteX8" fmla="*/ 0 w 4723800"/>
              <a:gd name="connsiteY8" fmla="*/ 2108022 h 4497965"/>
              <a:gd name="connsiteX9" fmla="*/ 1236078 w 4723800"/>
              <a:gd name="connsiteY9" fmla="*/ 6532 h 4497965"/>
              <a:gd name="connsiteX10" fmla="*/ 1249480 w 4723800"/>
              <a:gd name="connsiteY10" fmla="*/ 0 h 449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800" h="4497965">
                <a:moveTo>
                  <a:pt x="1249480" y="0"/>
                </a:moveTo>
                <a:lnTo>
                  <a:pt x="1145131" y="83677"/>
                </a:lnTo>
                <a:cubicBezTo>
                  <a:pt x="659004" y="513902"/>
                  <a:pt x="349148" y="1164991"/>
                  <a:pt x="349148" y="1893688"/>
                </a:cubicBezTo>
                <a:cubicBezTo>
                  <a:pt x="349148" y="3189150"/>
                  <a:pt x="1328447" y="4239329"/>
                  <a:pt x="2536474" y="4239329"/>
                </a:cubicBezTo>
                <a:cubicBezTo>
                  <a:pt x="3669000" y="4239329"/>
                  <a:pt x="4600494" y="3316320"/>
                  <a:pt x="4712507" y="2133516"/>
                </a:cubicBezTo>
                <a:lnTo>
                  <a:pt x="4718608" y="2003965"/>
                </a:lnTo>
                <a:lnTo>
                  <a:pt x="4723800" y="2108022"/>
                </a:lnTo>
                <a:cubicBezTo>
                  <a:pt x="4723800" y="3427951"/>
                  <a:pt x="3666341" y="4497965"/>
                  <a:pt x="2361900" y="4497965"/>
                </a:cubicBezTo>
                <a:cubicBezTo>
                  <a:pt x="1057459" y="4497965"/>
                  <a:pt x="0" y="3427951"/>
                  <a:pt x="0" y="2108022"/>
                </a:cubicBezTo>
                <a:cubicBezTo>
                  <a:pt x="0" y="1200571"/>
                  <a:pt x="499815" y="411244"/>
                  <a:pt x="1236078" y="6532"/>
                </a:cubicBezTo>
                <a:lnTo>
                  <a:pt x="1249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0" y="4979724"/>
            <a:ext cx="1602124" cy="1878276"/>
          </a:xfrm>
          <a:custGeom>
            <a:avLst/>
            <a:gdLst>
              <a:gd name="connsiteX0" fmla="*/ 0 w 1602124"/>
              <a:gd name="connsiteY0" fmla="*/ 0 h 1878276"/>
              <a:gd name="connsiteX1" fmla="*/ 106740 w 1602124"/>
              <a:gd name="connsiteY1" fmla="*/ 27446 h 1878276"/>
              <a:gd name="connsiteX2" fmla="*/ 1582532 w 1602124"/>
              <a:gd name="connsiteY2" fmla="*/ 1720018 h 1878276"/>
              <a:gd name="connsiteX3" fmla="*/ 1602124 w 1602124"/>
              <a:gd name="connsiteY3" fmla="*/ 1878276 h 1878276"/>
              <a:gd name="connsiteX4" fmla="*/ 0 w 1602124"/>
              <a:gd name="connsiteY4" fmla="*/ 1878276 h 18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124" h="1878276">
                <a:moveTo>
                  <a:pt x="0" y="0"/>
                </a:moveTo>
                <a:lnTo>
                  <a:pt x="106740" y="27446"/>
                </a:lnTo>
                <a:cubicBezTo>
                  <a:pt x="869514" y="264693"/>
                  <a:pt x="1449463" y="916902"/>
                  <a:pt x="1582532" y="1720018"/>
                </a:cubicBezTo>
                <a:lnTo>
                  <a:pt x="1602124" y="1878276"/>
                </a:lnTo>
                <a:lnTo>
                  <a:pt x="0" y="1878276"/>
                </a:lnTo>
                <a:close/>
              </a:path>
            </a:pathLst>
          </a:custGeom>
          <a:solidFill>
            <a:srgbClr val="F2F2F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3748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419595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56485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492224"/>
            <a:ext cx="4173942" cy="4539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607013" y="2818403"/>
            <a:ext cx="7441423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6000" b="1">
                <a:solidFill>
                  <a:schemeClr val="bg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0911" y="1092523"/>
            <a:ext cx="2970178" cy="1680403"/>
          </a:xfrm>
        </p:spPr>
        <p:txBody>
          <a:bodyPr>
            <a:noAutofit/>
          </a:bodyPr>
          <a:lstStyle>
            <a:lvl1pPr marL="0" indent="0" algn="ctr">
              <a:buNone/>
              <a:defRPr sz="10800" b="1" i="1">
                <a:gradFill>
                  <a:gsLst>
                    <a:gs pos="0">
                      <a:schemeClr val="bg1"/>
                    </a:gs>
                    <a:gs pos="79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-3197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5273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13744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22215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30686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39157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7628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56099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304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1512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89983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984542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069251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1153961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H="1">
            <a:off x="1238670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>
            <a:off x="1323380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H="1">
            <a:off x="1408089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1492799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H="1">
            <a:off x="1577508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 flipH="1">
            <a:off x="1662218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 flipH="1">
            <a:off x="1746927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 flipH="1">
            <a:off x="1831637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 flipH="1">
            <a:off x="1916346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 flipH="1">
            <a:off x="2001056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>
            <a:off x="2085765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H="1">
            <a:off x="2170475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2255184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2339894" y="6520767"/>
            <a:ext cx="84675" cy="1143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25093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H="1">
            <a:off x="259402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H="1">
            <a:off x="267873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H="1">
            <a:off x="276344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H="1">
            <a:off x="284815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H="1">
            <a:off x="293286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flipH="1">
            <a:off x="3017570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H="1">
            <a:off x="3102280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 flipH="1">
            <a:off x="3186989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271699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3356408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3441118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352582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1053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369524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377995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386466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394937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403408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flipH="1">
            <a:off x="411879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flipH="1">
            <a:off x="420350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428821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 userDrawn="1"/>
        </p:nvGrpSpPr>
        <p:grpSpPr>
          <a:xfrm>
            <a:off x="4371531" y="6520767"/>
            <a:ext cx="6615372" cy="114300"/>
            <a:chOff x="7782215" y="6554329"/>
            <a:chExt cx="6615372" cy="11430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778221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86692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95163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03634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812105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820576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829047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37518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845989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54460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62931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871402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879873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888343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896814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905285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913756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922227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930698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939169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947637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95691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96538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97385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98233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990801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99927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007743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101621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024685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103315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1041627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105009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105856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106704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107551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1083982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1092453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1100924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1109395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1117865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126336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113480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114327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115174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116022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1168691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117716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1185633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119410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1202575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121104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1219517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22798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123645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124493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125340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261872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12703431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1278814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12872850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1295755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13042269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1312697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13211688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1329639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1338110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13465817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1355052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13635236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1371994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13804655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1388936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13974074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414349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H="1">
              <a:off x="14058783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422820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14312912" y="6554329"/>
              <a:ext cx="84675" cy="11430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 flipH="1">
            <a:off x="11081957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116666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1251376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1133608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1420795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1159021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11674924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1175963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1844343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1192905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12013762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/>
        </p:nvCxnSpPr>
        <p:spPr>
          <a:xfrm flipH="1">
            <a:off x="12098471" y="6520767"/>
            <a:ext cx="84675" cy="1143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 userDrawn="1"/>
        </p:nvSpPr>
        <p:spPr>
          <a:xfrm>
            <a:off x="723395" y="6447112"/>
            <a:ext cx="172354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100" kern="0" spc="400" dirty="0">
                <a:latin typeface="+mn-ea"/>
                <a:sym typeface="思源宋体 CN SemiBold" panose="02020600000000000000" pitchFamily="18" charset="-122"/>
              </a:rPr>
              <a:t>仅限公司内部使用</a:t>
            </a:r>
            <a:endParaRPr kumimoji="0" lang="zh-CN" altLang="en-US" sz="11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+mn-ea"/>
              <a:sym typeface="思源宋体 CN SemiBold" panose="02020600000000000000" pitchFamily="18" charset="-122"/>
            </a:endParaRPr>
          </a:p>
        </p:txBody>
      </p:sp>
      <p:grpSp>
        <p:nvGrpSpPr>
          <p:cNvPr id="175" name="组合 20"/>
          <p:cNvGrpSpPr/>
          <p:nvPr userDrawn="1"/>
        </p:nvGrpSpPr>
        <p:grpSpPr bwMode="auto">
          <a:xfrm>
            <a:off x="0" y="122238"/>
            <a:ext cx="325438" cy="669925"/>
            <a:chOff x="3455470" y="122428"/>
            <a:chExt cx="2242686" cy="4601154"/>
          </a:xfrm>
        </p:grpSpPr>
        <p:sp>
          <p:nvSpPr>
            <p:cNvPr id="176" name="任意多边形: 形状 175"/>
            <p:cNvSpPr/>
            <p:nvPr/>
          </p:nvSpPr>
          <p:spPr>
            <a:xfrm>
              <a:off x="5030818" y="1692490"/>
              <a:ext cx="382900" cy="1461030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3455470" y="122428"/>
              <a:ext cx="2242686" cy="4601154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178" name="直接连接符 177"/>
          <p:cNvCxnSpPr/>
          <p:nvPr userDrawn="1"/>
        </p:nvCxnSpPr>
        <p:spPr>
          <a:xfrm>
            <a:off x="329118" y="772630"/>
            <a:ext cx="115337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/>
          <p:cNvGrpSpPr/>
          <p:nvPr userDrawn="1"/>
        </p:nvGrpSpPr>
        <p:grpSpPr>
          <a:xfrm>
            <a:off x="11053314" y="6294545"/>
            <a:ext cx="510375" cy="510375"/>
            <a:chOff x="9006875" y="4506359"/>
            <a:chExt cx="624958" cy="624958"/>
          </a:xfrm>
        </p:grpSpPr>
        <p:sp>
          <p:nvSpPr>
            <p:cNvPr id="180" name="矩形 179"/>
            <p:cNvSpPr/>
            <p:nvPr/>
          </p:nvSpPr>
          <p:spPr>
            <a:xfrm>
              <a:off x="9006875" y="4506359"/>
              <a:ext cx="624958" cy="62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1" name="图片 180" descr="图片包含 游戏机, 标志, 画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4" t="17446" r="16540" b="26159"/>
            <a:stretch>
              <a:fillRect/>
            </a:stretch>
          </p:blipFill>
          <p:spPr>
            <a:xfrm>
              <a:off x="9036973" y="4582301"/>
              <a:ext cx="564763" cy="473074"/>
            </a:xfrm>
            <a:prstGeom prst="rect">
              <a:avLst/>
            </a:prstGeom>
          </p:spPr>
        </p:pic>
      </p:grpSp>
      <p:sp>
        <p:nvSpPr>
          <p:cNvPr id="144" name="文本占位符 143"/>
          <p:cNvSpPr>
            <a:spLocks noGrp="1"/>
          </p:cNvSpPr>
          <p:nvPr>
            <p:ph type="body" sz="quarter" idx="10" hasCustomPrompt="1"/>
          </p:nvPr>
        </p:nvSpPr>
        <p:spPr>
          <a:xfrm>
            <a:off x="334462" y="253043"/>
            <a:ext cx="5470056" cy="3873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2856000" y="3670718"/>
            <a:ext cx="6480000" cy="162664"/>
            <a:chOff x="3122698" y="4040403"/>
            <a:chExt cx="5946604" cy="16266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8581441" y="4040403"/>
              <a:ext cx="487861" cy="1626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任意多边形: 形状 7"/>
          <p:cNvSpPr/>
          <p:nvPr userDrawn="1"/>
        </p:nvSpPr>
        <p:spPr>
          <a:xfrm>
            <a:off x="985425" y="-897292"/>
            <a:ext cx="9649723" cy="9188389"/>
          </a:xfrm>
          <a:custGeom>
            <a:avLst/>
            <a:gdLst>
              <a:gd name="connsiteX0" fmla="*/ 2552423 w 9649723"/>
              <a:gd name="connsiteY0" fmla="*/ 0 h 9188389"/>
              <a:gd name="connsiteX1" fmla="*/ 2339260 w 9649723"/>
              <a:gd name="connsiteY1" fmla="*/ 170934 h 9188389"/>
              <a:gd name="connsiteX2" fmla="*/ 713236 w 9649723"/>
              <a:gd name="connsiteY2" fmla="*/ 3868403 h 9188389"/>
              <a:gd name="connsiteX3" fmla="*/ 5181479 w 9649723"/>
              <a:gd name="connsiteY3" fmla="*/ 8660050 h 9188389"/>
              <a:gd name="connsiteX4" fmla="*/ 9064440 w 9649723"/>
              <a:gd name="connsiteY4" fmla="*/ 6240925 h 9188389"/>
              <a:gd name="connsiteX5" fmla="*/ 9105702 w 9649723"/>
              <a:gd name="connsiteY5" fmla="*/ 6159172 h 9188389"/>
              <a:gd name="connsiteX6" fmla="*/ 9015195 w 9649723"/>
              <a:gd name="connsiteY6" fmla="*/ 6293411 h 9188389"/>
              <a:gd name="connsiteX7" fmla="*/ 7456915 w 9649723"/>
              <a:gd name="connsiteY7" fmla="*/ 7263309 h 9188389"/>
              <a:gd name="connsiteX8" fmla="*/ 7252165 w 9649723"/>
              <a:gd name="connsiteY8" fmla="*/ 7276043 h 9188389"/>
              <a:gd name="connsiteX9" fmla="*/ 7207214 w 9649723"/>
              <a:gd name="connsiteY9" fmla="*/ 7278837 h 9188389"/>
              <a:gd name="connsiteX10" fmla="*/ 7207144 w 9649723"/>
              <a:gd name="connsiteY10" fmla="*/ 7278837 h 9188389"/>
              <a:gd name="connsiteX11" fmla="*/ 2705914 w 9649723"/>
              <a:gd name="connsiteY11" fmla="*/ 7278837 h 9188389"/>
              <a:gd name="connsiteX12" fmla="*/ 2705914 w 9649723"/>
              <a:gd name="connsiteY12" fmla="*/ 6028546 h 9188389"/>
              <a:gd name="connsiteX13" fmla="*/ 5227827 w 9649723"/>
              <a:gd name="connsiteY13" fmla="*/ 6028546 h 9188389"/>
              <a:gd name="connsiteX14" fmla="*/ 7093301 w 9649723"/>
              <a:gd name="connsiteY14" fmla="*/ 6028546 h 9188389"/>
              <a:gd name="connsiteX15" fmla="*/ 9614822 w 9649723"/>
              <a:gd name="connsiteY15" fmla="*/ 4183739 h 9188389"/>
              <a:gd name="connsiteX16" fmla="*/ 9638195 w 9649723"/>
              <a:gd name="connsiteY16" fmla="*/ 4113252 h 9188389"/>
              <a:gd name="connsiteX17" fmla="*/ 9639117 w 9649723"/>
              <a:gd name="connsiteY17" fmla="*/ 4093676 h 9188389"/>
              <a:gd name="connsiteX18" fmla="*/ 9639845 w 9649723"/>
              <a:gd name="connsiteY18" fmla="*/ 4108275 h 9188389"/>
              <a:gd name="connsiteX19" fmla="*/ 9642696 w 9649723"/>
              <a:gd name="connsiteY19" fmla="*/ 4099678 h 9188389"/>
              <a:gd name="connsiteX20" fmla="*/ 9649723 w 9649723"/>
              <a:gd name="connsiteY20" fmla="*/ 4271024 h 9188389"/>
              <a:gd name="connsiteX21" fmla="*/ 9648958 w 9649723"/>
              <a:gd name="connsiteY21" fmla="*/ 4290915 h 9188389"/>
              <a:gd name="connsiteX22" fmla="*/ 9649723 w 9649723"/>
              <a:gd name="connsiteY22" fmla="*/ 4306242 h 9188389"/>
              <a:gd name="connsiteX23" fmla="*/ 4824862 w 9649723"/>
              <a:gd name="connsiteY23" fmla="*/ 9188389 h 9188389"/>
              <a:gd name="connsiteX24" fmla="*/ 0 w 9649723"/>
              <a:gd name="connsiteY24" fmla="*/ 4306242 h 9188389"/>
              <a:gd name="connsiteX25" fmla="*/ 2525046 w 9649723"/>
              <a:gd name="connsiteY25" fmla="*/ 13344 h 91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649723" h="9188389">
                <a:moveTo>
                  <a:pt x="2552423" y="0"/>
                </a:moveTo>
                <a:lnTo>
                  <a:pt x="2339260" y="170934"/>
                </a:lnTo>
                <a:cubicBezTo>
                  <a:pt x="1346206" y="1049793"/>
                  <a:pt x="713236" y="2379830"/>
                  <a:pt x="713236" y="3868403"/>
                </a:cubicBezTo>
                <a:cubicBezTo>
                  <a:pt x="713236" y="6514758"/>
                  <a:pt x="2713736" y="8660050"/>
                  <a:pt x="5181479" y="8660050"/>
                </a:cubicBezTo>
                <a:cubicBezTo>
                  <a:pt x="6844315" y="8660050"/>
                  <a:pt x="8295000" y="7685992"/>
                  <a:pt x="9064440" y="6240925"/>
                </a:cubicBezTo>
                <a:lnTo>
                  <a:pt x="9105702" y="6159172"/>
                </a:lnTo>
                <a:lnTo>
                  <a:pt x="9015195" y="6293411"/>
                </a:lnTo>
                <a:cubicBezTo>
                  <a:pt x="8620951" y="6827560"/>
                  <a:pt x="8072749" y="7186295"/>
                  <a:pt x="7456915" y="7263309"/>
                </a:cubicBezTo>
                <a:lnTo>
                  <a:pt x="7252165" y="7276043"/>
                </a:lnTo>
                <a:lnTo>
                  <a:pt x="7207214" y="7278837"/>
                </a:lnTo>
                <a:lnTo>
                  <a:pt x="7207144" y="7278837"/>
                </a:lnTo>
                <a:lnTo>
                  <a:pt x="2705914" y="7278837"/>
                </a:lnTo>
                <a:lnTo>
                  <a:pt x="2705914" y="6028546"/>
                </a:lnTo>
                <a:lnTo>
                  <a:pt x="5227827" y="6028546"/>
                </a:lnTo>
                <a:lnTo>
                  <a:pt x="7093301" y="6028546"/>
                </a:lnTo>
                <a:cubicBezTo>
                  <a:pt x="8226827" y="6028546"/>
                  <a:pt x="9199388" y="5267855"/>
                  <a:pt x="9614822" y="4183739"/>
                </a:cubicBezTo>
                <a:lnTo>
                  <a:pt x="9638195" y="4113252"/>
                </a:lnTo>
                <a:lnTo>
                  <a:pt x="9639117" y="4093676"/>
                </a:lnTo>
                <a:lnTo>
                  <a:pt x="9639845" y="4108275"/>
                </a:lnTo>
                <a:lnTo>
                  <a:pt x="9642696" y="4099678"/>
                </a:lnTo>
                <a:lnTo>
                  <a:pt x="9649723" y="4271024"/>
                </a:lnTo>
                <a:lnTo>
                  <a:pt x="9648958" y="4290915"/>
                </a:lnTo>
                <a:lnTo>
                  <a:pt x="9649723" y="4306242"/>
                </a:lnTo>
                <a:cubicBezTo>
                  <a:pt x="9649723" y="7002577"/>
                  <a:pt x="7489558" y="9188389"/>
                  <a:pt x="4824862" y="9188389"/>
                </a:cubicBezTo>
                <a:cubicBezTo>
                  <a:pt x="2160165" y="9188389"/>
                  <a:pt x="0" y="7002577"/>
                  <a:pt x="0" y="4306242"/>
                </a:cubicBezTo>
                <a:cubicBezTo>
                  <a:pt x="0" y="2452512"/>
                  <a:pt x="1021016" y="840085"/>
                  <a:pt x="2525046" y="1334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3EAE-1567-4133-A194-AFE1993723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1999-2B8A-4338-8ABF-8BAA3B920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4650295" y="3061998"/>
            <a:ext cx="2891410" cy="4662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试用期工作总结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汇报人：</a:t>
            </a:r>
            <a:r>
              <a:rPr lang="zh-CN" altLang="en-US" dirty="0" smtClean="0"/>
              <a:t>周迪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试用期间工作体会篇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5535" y="1371600"/>
            <a:ext cx="9608820" cy="8678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二、试用期间工作体会（感想）</a:t>
            </a:r>
            <a:endParaRPr lang="zh-CN" altLang="en-US" b="1"/>
          </a:p>
          <a:p>
            <a:r>
              <a:rPr lang="zh-CN" altLang="en-US"/>
              <a:t>转眼间，三个月的实习期就要过去了，在组长的精心指导和同事们的照顾中，我成长了许多。</a:t>
            </a:r>
            <a:endParaRPr lang="zh-CN" altLang="en-US"/>
          </a:p>
          <a:p>
            <a:r>
              <a:rPr lang="zh-CN" altLang="en-US"/>
              <a:t>在这些日子里，我都细心做好点点滴滴的事，为自己的将来打好基础。结合三个月的工作经历，觉得自己在一些方面的工作上，积极性还有待提高。就拿上线前的几次演练来说，有一些问题，已经知道问题出在哪，没有去跟进，只会自顾自的看着自己的服务，没有良好的责任心和凝聚力。这点上要给自己敲醒警钟，结合现实和理想之间的差距异同修正自己的不足。给自己定下几条原则或者说实践的</a:t>
            </a:r>
            <a:r>
              <a:rPr lang="zh-CN" altLang="en-US"/>
              <a:t>方向：</a:t>
            </a:r>
            <a:endParaRPr lang="zh-CN" altLang="en-US"/>
          </a:p>
          <a:p>
            <a:r>
              <a:rPr lang="en-US" altLang="zh-CN"/>
              <a:t>	1.</a:t>
            </a:r>
            <a:r>
              <a:rPr lang="zh-CN" altLang="en-US"/>
              <a:t>主动学习、踏实肯干、夯实基础（相关行业的理论知识、熟悉和把握行业动态）扮演好团队中的</a:t>
            </a:r>
            <a:r>
              <a:rPr lang="zh-CN" altLang="en-US"/>
              <a:t>角色。</a:t>
            </a:r>
            <a:endParaRPr lang="zh-CN" altLang="en-US"/>
          </a:p>
          <a:p>
            <a:r>
              <a:rPr lang="en-US" altLang="zh-CN"/>
              <a:t>	2.</a:t>
            </a:r>
            <a:r>
              <a:rPr lang="zh-CN" altLang="en-US"/>
              <a:t>有方向、有目的的改良自己性格上的缺陷（变内向为外向、开朗、活跃、沉稳）相信这样能为工作添色不少，也可以为自己的人生多填充一份</a:t>
            </a:r>
            <a:r>
              <a:rPr lang="zh-CN" altLang="en-US"/>
              <a:t>精彩。</a:t>
            </a:r>
            <a:endParaRPr lang="zh-CN" altLang="en-US"/>
          </a:p>
          <a:p>
            <a:r>
              <a:rPr lang="en-US" altLang="zh-CN"/>
              <a:t>	3.</a:t>
            </a:r>
            <a:r>
              <a:rPr lang="zh-CN" altLang="en-US"/>
              <a:t>结合自己在工作上的得与失、不足与优势，自己还应在工作中不断熟悉公司业务上的知识（如何在</a:t>
            </a:r>
            <a:r>
              <a:rPr lang="en-US" altLang="zh-CN"/>
              <a:t>ui</a:t>
            </a:r>
            <a:r>
              <a:rPr lang="zh-CN" altLang="en-US"/>
              <a:t>上从创建</a:t>
            </a:r>
            <a:r>
              <a:rPr lang="en-US" altLang="zh-CN"/>
              <a:t>member</a:t>
            </a:r>
            <a:r>
              <a:rPr lang="zh-CN" altLang="en-US"/>
              <a:t>到登录进行广告设置，并且打出</a:t>
            </a:r>
            <a:r>
              <a:rPr lang="zh-CN" altLang="en-US"/>
              <a:t>广告）。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感恩事一个永恒的话题。来到公司这个大家庭，是公司把我一步一步培养起来的，诚挚的感谢公司领导对我们这种新进员工的栽培和殷切关爱，再次献上我对公司的深深谢意，预祝我们这个大家庭的明天会更好！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未来规划篇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未来规划篇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6320" y="1213485"/>
            <a:ext cx="996823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未来展望：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/>
              <a:t>	</a:t>
            </a:r>
            <a:r>
              <a:rPr lang="zh-CN" altLang="en-US"/>
              <a:t>这三个月来我学到了很多，感悟了很多。看到公司的朝气蓬勃，我深深地感到开心，也更加迫切的希望以一名正式员工的身份在这里工作，实现自己奋斗的目标，体现自己的人生价值，和公司一起成长。我会用谦虚的态度和饱满的热情做好我的本职工作，为公司创造价值，同公司一起展望美好的未来。我认为今后我一定能够积极、主动、熟练的完成自己的工作，在工作中能够发现问题，并积极全面的配合公司的要求来展开工作，与同事能够更好的配合与协调。在以后的工作中，我会一如既往，对人：与人为善，对工作：力求完美，不断的提升自己的水平以及综合素质，为公司的发展尽自己的一份力量。转正不是意味着待遇上会更好一些，更重要的是，从此刻起自己已经是世速科技的一名正式员工，在工作上必须对自己要求更加严格，尽自己的所能为公司作出贡献，同时也为自身谋求一个更大的</a:t>
            </a:r>
            <a:r>
              <a:rPr lang="zh-CN" altLang="en-US"/>
              <a:t>进步。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4599" y="1843793"/>
            <a:ext cx="8382803" cy="1664616"/>
            <a:chOff x="1904599" y="1843793"/>
            <a:chExt cx="8382803" cy="1664616"/>
          </a:xfrm>
        </p:grpSpPr>
        <p:sp>
          <p:nvSpPr>
            <p:cNvPr id="5" name="矩形 4"/>
            <p:cNvSpPr/>
            <p:nvPr/>
          </p:nvSpPr>
          <p:spPr>
            <a:xfrm>
              <a:off x="1904599" y="1843793"/>
              <a:ext cx="83828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谢谢您的观看</a:t>
              </a:r>
              <a:endParaRPr kumimoji="0" lang="zh-CN" altLang="en-US" sz="7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322388" y="2923634"/>
              <a:ext cx="5547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dirty="0">
                  <a:solidFill>
                    <a:schemeClr val="bg1">
                      <a:lumMod val="95000"/>
                    </a:schemeClr>
                  </a:solidFill>
                  <a:latin typeface="Abadi Extra Light" panose="020B0204020104020204" pitchFamily="34" charset="0"/>
                </a:rPr>
                <a:t>Thanks for your attention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51325" y="1521489"/>
            <a:ext cx="748938" cy="646331"/>
            <a:chOff x="5151325" y="1521489"/>
            <a:chExt cx="748938" cy="646331"/>
          </a:xfrm>
        </p:grpSpPr>
        <p:sp>
          <p:nvSpPr>
            <p:cNvPr id="46" name="平行四边形 45"/>
            <p:cNvSpPr/>
            <p:nvPr/>
          </p:nvSpPr>
          <p:spPr>
            <a:xfrm>
              <a:off x="5201763" y="1624425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5151325" y="1573624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79842" y="1521489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51325" y="2430898"/>
            <a:ext cx="748938" cy="646331"/>
            <a:chOff x="5151325" y="2430898"/>
            <a:chExt cx="748938" cy="646331"/>
          </a:xfrm>
        </p:grpSpPr>
        <p:sp>
          <p:nvSpPr>
            <p:cNvPr id="51" name="平行四边形 50"/>
            <p:cNvSpPr/>
            <p:nvPr/>
          </p:nvSpPr>
          <p:spPr>
            <a:xfrm>
              <a:off x="5201763" y="2533834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5151325" y="2483033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79842" y="2430898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1325" y="3340307"/>
            <a:ext cx="748938" cy="646331"/>
            <a:chOff x="5151325" y="3340307"/>
            <a:chExt cx="748938" cy="646331"/>
          </a:xfrm>
        </p:grpSpPr>
        <p:sp>
          <p:nvSpPr>
            <p:cNvPr id="54" name="平行四边形 53"/>
            <p:cNvSpPr/>
            <p:nvPr/>
          </p:nvSpPr>
          <p:spPr>
            <a:xfrm>
              <a:off x="5201763" y="3443243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5151325" y="3392442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79842" y="3340307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51325" y="4249717"/>
            <a:ext cx="748938" cy="646331"/>
            <a:chOff x="5151325" y="4249717"/>
            <a:chExt cx="748938" cy="646331"/>
          </a:xfrm>
        </p:grpSpPr>
        <p:sp>
          <p:nvSpPr>
            <p:cNvPr id="60" name="平行四边形 59"/>
            <p:cNvSpPr/>
            <p:nvPr/>
          </p:nvSpPr>
          <p:spPr>
            <a:xfrm>
              <a:off x="5201763" y="4352653"/>
              <a:ext cx="698500" cy="5433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5151325" y="4301852"/>
              <a:ext cx="698500" cy="543395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279842" y="4249717"/>
              <a:ext cx="533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60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思源宋体 CN Heavy" panose="02020900000000000000" pitchFamily="18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3600" b="1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思源宋体 CN Heavy" panose="02020900000000000000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87957" y="2136342"/>
            <a:ext cx="2592000" cy="31478"/>
            <a:chOff x="3122698" y="4040403"/>
            <a:chExt cx="5946604" cy="31478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187957" y="3050699"/>
            <a:ext cx="2592000" cy="31478"/>
            <a:chOff x="3122698" y="4040403"/>
            <a:chExt cx="5946604" cy="3147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187957" y="3965056"/>
            <a:ext cx="2592000" cy="31478"/>
            <a:chOff x="3122698" y="4040403"/>
            <a:chExt cx="5946604" cy="3147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3122698" y="4040403"/>
              <a:ext cx="5946604" cy="0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820497" y="4040403"/>
              <a:ext cx="248805" cy="31478"/>
            </a:xfrm>
            <a:prstGeom prst="line">
              <a:avLst/>
            </a:prstGeom>
            <a:ln w="12700">
              <a:solidFill>
                <a:schemeClr val="accent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187957" y="4879413"/>
            <a:ext cx="2592000" cy="0"/>
          </a:xfrm>
          <a:prstGeom prst="line">
            <a:avLst/>
          </a:prstGeom>
          <a:ln w="12700"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8671508" y="4879413"/>
            <a:ext cx="108449" cy="31478"/>
          </a:xfrm>
          <a:prstGeom prst="line">
            <a:avLst/>
          </a:prstGeom>
          <a:ln w="12700"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096000" y="1637484"/>
            <a:ext cx="4173942" cy="4539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自我介绍篇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096000" y="4419595"/>
            <a:ext cx="4173942" cy="4539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未来规划篇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试用期工作总结篇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试用期工作体会篇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自我介绍篇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4610911" y="1092523"/>
            <a:ext cx="2970178" cy="168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800" b="1" i="1" kern="1200">
                <a:gradFill>
                  <a:gsLst>
                    <a:gs pos="0">
                      <a:schemeClr val="bg1"/>
                    </a:gs>
                    <a:gs pos="79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椭圆 532" hidden="1"/>
          <p:cNvSpPr/>
          <p:nvPr/>
        </p:nvSpPr>
        <p:spPr>
          <a:xfrm>
            <a:off x="11447336" y="7040804"/>
            <a:ext cx="490948" cy="49094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自我介绍篇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00430" y="1391285"/>
            <a:ext cx="996315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姓名：周迪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入职时间：</a:t>
            </a:r>
            <a:r>
              <a:rPr lang="en-US" altLang="zh-CN" b="1" dirty="0" smtClean="0">
                <a:latin typeface="+mn-ea"/>
              </a:rPr>
              <a:t>2020</a:t>
            </a:r>
            <a:r>
              <a:rPr lang="zh-CN" altLang="en-US" b="1" dirty="0" smtClean="0">
                <a:latin typeface="+mn-ea"/>
              </a:rPr>
              <a:t>年</a:t>
            </a:r>
            <a:r>
              <a:rPr lang="en-US" altLang="zh-CN" b="1" dirty="0" smtClean="0">
                <a:latin typeface="+mn-ea"/>
              </a:rPr>
              <a:t>12</a:t>
            </a:r>
            <a:r>
              <a:rPr lang="zh-CN" altLang="en-US" b="1" dirty="0" smtClean="0">
                <a:latin typeface="+mn-ea"/>
              </a:rPr>
              <a:t>月</a:t>
            </a:r>
            <a:r>
              <a:rPr lang="en-US" altLang="zh-CN" b="1" dirty="0" smtClean="0">
                <a:latin typeface="+mn-ea"/>
              </a:rPr>
              <a:t>24</a:t>
            </a:r>
            <a:r>
              <a:rPr lang="zh-CN" altLang="en-US" b="1" dirty="0" smtClean="0">
                <a:latin typeface="+mn-ea"/>
              </a:rPr>
              <a:t>日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所在部门及岗位：</a:t>
            </a:r>
            <a:r>
              <a:rPr lang="en-US" altLang="zh-CN" b="1" dirty="0" smtClean="0">
                <a:latin typeface="+mn-ea"/>
              </a:rPr>
              <a:t>A</a:t>
            </a:r>
            <a:r>
              <a:rPr lang="zh-CN" altLang="en-US" b="1" dirty="0" smtClean="0">
                <a:latin typeface="+mn-ea"/>
              </a:rPr>
              <a:t>组</a:t>
            </a:r>
            <a:r>
              <a:rPr lang="en-US" altLang="zh-CN" b="1" dirty="0" smtClean="0">
                <a:latin typeface="+mn-ea"/>
              </a:rPr>
              <a:t>web</a:t>
            </a:r>
            <a:r>
              <a:rPr lang="zh-CN" altLang="en-US" b="1" dirty="0" smtClean="0">
                <a:latin typeface="+mn-ea"/>
              </a:rPr>
              <a:t>前端开发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工作职责：</a:t>
            </a:r>
            <a:endParaRPr lang="zh-CN" altLang="en-US" b="1" dirty="0" smtClean="0">
              <a:latin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1.web</a:t>
            </a:r>
            <a:r>
              <a:rPr lang="zh-CN" altLang="en-US" dirty="0">
                <a:latin typeface="+mn-ea"/>
                <a:cs typeface="+mn-ea"/>
              </a:rPr>
              <a:t>前端页面制作，负责制作前端页面。</a:t>
            </a:r>
            <a:endParaRPr lang="zh-CN" altLang="en-US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2.</a:t>
            </a:r>
            <a:r>
              <a:rPr lang="zh-CN" altLang="en-US" dirty="0">
                <a:latin typeface="+mn-ea"/>
                <a:cs typeface="+mn-ea"/>
              </a:rPr>
              <a:t>跟后端开发人员协调，梳理业务逻辑，完成页面功能开发。</a:t>
            </a:r>
            <a:endParaRPr lang="zh-CN" altLang="en-US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3.</a:t>
            </a:r>
            <a:r>
              <a:rPr lang="zh-CN" altLang="en-US" dirty="0">
                <a:latin typeface="+mn-ea"/>
                <a:cs typeface="+mn-ea"/>
              </a:rPr>
              <a:t>高质高效实现产品设计的页面和交互。</a:t>
            </a:r>
            <a:endParaRPr lang="zh-CN" altLang="en-US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4.</a:t>
            </a:r>
            <a:r>
              <a:rPr lang="zh-CN" altLang="en-US" dirty="0">
                <a:latin typeface="+mn-ea"/>
                <a:cs typeface="+mn-ea"/>
              </a:rPr>
              <a:t>负责前端</a:t>
            </a:r>
            <a:r>
              <a:rPr lang="en-US" altLang="zh-CN" dirty="0">
                <a:latin typeface="+mn-ea"/>
                <a:cs typeface="+mn-ea"/>
              </a:rPr>
              <a:t>node</a:t>
            </a:r>
            <a:r>
              <a:rPr lang="zh-CN" altLang="en-US" dirty="0">
                <a:latin typeface="+mn-ea"/>
                <a:cs typeface="+mn-ea"/>
              </a:rPr>
              <a:t>项目的部署与</a:t>
            </a:r>
            <a:r>
              <a:rPr lang="zh-CN" altLang="en-US" dirty="0">
                <a:latin typeface="+mn-ea"/>
                <a:cs typeface="+mn-ea"/>
              </a:rPr>
              <a:t>维护。</a:t>
            </a:r>
            <a:endParaRPr lang="zh-CN" altLang="en-US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5.</a:t>
            </a:r>
            <a:r>
              <a:rPr lang="zh-CN" altLang="en-US" dirty="0">
                <a:latin typeface="+mn-ea"/>
                <a:cs typeface="+mn-ea"/>
              </a:rPr>
              <a:t>提升产品的前端性能和开发</a:t>
            </a:r>
            <a:r>
              <a:rPr lang="zh-CN" altLang="en-US" dirty="0">
                <a:latin typeface="+mn-ea"/>
                <a:cs typeface="+mn-ea"/>
              </a:rPr>
              <a:t>效率。</a:t>
            </a:r>
            <a:endParaRPr lang="zh-CN" altLang="en-US" dirty="0">
              <a:latin typeface="+mn-ea"/>
              <a:cs typeface="+mn-ea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试用期工作总结篇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试用期工作总结篇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2505" y="1173480"/>
            <a:ext cx="94456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一、在职期间工作任务量及完成情况（可附图片）</a:t>
            </a:r>
            <a:endParaRPr lang="zh-CN" altLang="en-US" b="1"/>
          </a:p>
          <a:p>
            <a:r>
              <a:rPr lang="en-US" altLang="zh-CN"/>
              <a:t>1.</a:t>
            </a:r>
            <a:r>
              <a:rPr lang="zh-CN" altLang="en-US"/>
              <a:t>熟悉了公司业务和相关工作制度。能够严格遵守公司的各项规章制度，积极完成上级安排的</a:t>
            </a:r>
            <a:r>
              <a:rPr lang="zh-CN" altLang="en-US"/>
              <a:t>工作。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熟悉了</a:t>
            </a:r>
            <a:r>
              <a:rPr lang="en-US" altLang="zh-CN"/>
              <a:t>docker</a:t>
            </a:r>
            <a:r>
              <a:rPr lang="zh-CN" altLang="en-US"/>
              <a:t>以及</a:t>
            </a:r>
            <a:r>
              <a:rPr lang="en-US" altLang="zh-CN"/>
              <a:t>linux</a:t>
            </a:r>
            <a:r>
              <a:rPr lang="zh-CN" altLang="en-US"/>
              <a:t>系统的相关操作。能够熟练运用</a:t>
            </a:r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linux</a:t>
            </a:r>
            <a:r>
              <a:rPr lang="zh-CN" altLang="en-US"/>
              <a:t>的命令</a:t>
            </a:r>
            <a:r>
              <a:rPr lang="zh-CN" altLang="en-US"/>
              <a:t>快速部署前端的</a:t>
            </a:r>
            <a:r>
              <a:rPr lang="en-US" altLang="zh-CN"/>
              <a:t>node</a:t>
            </a:r>
            <a:r>
              <a:rPr lang="zh-CN" altLang="en-US"/>
              <a:t>服务。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熟悉的公司前端的</a:t>
            </a:r>
            <a:r>
              <a:rPr lang="en-US" altLang="zh-CN"/>
              <a:t>node</a:t>
            </a:r>
            <a:r>
              <a:rPr lang="zh-CN" altLang="en-US"/>
              <a:t>服务。截至到目前为止，上线前所需要的</a:t>
            </a:r>
            <a:r>
              <a:rPr lang="en-US" altLang="zh-CN"/>
              <a:t>node</a:t>
            </a:r>
            <a:r>
              <a:rPr lang="zh-CN" altLang="en-US"/>
              <a:t>服务（</a:t>
            </a:r>
            <a:r>
              <a:rPr lang="en-US" altLang="zh-CN"/>
              <a:t>console-session</a:t>
            </a:r>
            <a:r>
              <a:rPr lang="zh-CN" altLang="en-US"/>
              <a:t>、</a:t>
            </a:r>
            <a:r>
              <a:rPr lang="en-US" altLang="zh-CN"/>
              <a:t>console-config</a:t>
            </a:r>
            <a:r>
              <a:rPr lang="zh-CN" altLang="en-US"/>
              <a:t>、</a:t>
            </a:r>
            <a:r>
              <a:rPr lang="en-US" altLang="zh-CN"/>
              <a:t>console-style</a:t>
            </a:r>
            <a:r>
              <a:rPr lang="zh-CN" altLang="en-US"/>
              <a:t>、</a:t>
            </a:r>
            <a:r>
              <a:rPr lang="en-US" altLang="zh-CN"/>
              <a:t>console-nav</a:t>
            </a:r>
            <a:r>
              <a:rPr lang="zh-CN" altLang="en-US"/>
              <a:t>、</a:t>
            </a:r>
            <a:r>
              <a:rPr lang="en-US" altLang="zh-CN"/>
              <a:t>creative-preview</a:t>
            </a:r>
            <a:r>
              <a:rPr lang="zh-CN" altLang="en-US"/>
              <a:t>、</a:t>
            </a:r>
            <a:r>
              <a:rPr lang="en-US" altLang="zh-CN"/>
              <a:t>anxious</a:t>
            </a:r>
            <a:r>
              <a:rPr lang="zh-CN" altLang="en-US"/>
              <a:t>、</a:t>
            </a:r>
            <a:r>
              <a:rPr lang="en-US" altLang="zh-CN"/>
              <a:t>core-ui-service</a:t>
            </a:r>
            <a:r>
              <a:rPr lang="zh-CN" altLang="en-US"/>
              <a:t>、</a:t>
            </a:r>
            <a:r>
              <a:rPr lang="en-US" altLang="zh-CN"/>
              <a:t>key-value-api</a:t>
            </a:r>
            <a:r>
              <a:rPr lang="zh-CN" altLang="en-US"/>
              <a:t>、</a:t>
            </a:r>
            <a:r>
              <a:rPr lang="en-US" altLang="zh-CN"/>
              <a:t>buyside-ui</a:t>
            </a:r>
            <a:r>
              <a:rPr lang="zh-CN" altLang="en-US"/>
              <a:t>、</a:t>
            </a:r>
            <a:r>
              <a:rPr lang="en-US" altLang="zh-CN"/>
              <a:t>authentication-ui</a:t>
            </a:r>
            <a:r>
              <a:rPr lang="zh-CN" altLang="en-US"/>
              <a:t>、</a:t>
            </a:r>
            <a:r>
              <a:rPr lang="en-US" altLang="zh-CN"/>
              <a:t>resin-ui-server</a:t>
            </a:r>
            <a:r>
              <a:rPr lang="zh-CN" altLang="en-US"/>
              <a:t>）我已全部都看了一遍。能够知道项目出现问题时，问题出现在哪里，快速解决</a:t>
            </a:r>
            <a:r>
              <a:rPr lang="zh-CN" altLang="en-US"/>
              <a:t>问题。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参与了</a:t>
            </a:r>
            <a:r>
              <a:rPr lang="en-US" altLang="zh-CN"/>
              <a:t>app_exchange</a:t>
            </a:r>
            <a:r>
              <a:rPr lang="zh-CN" altLang="en-US"/>
              <a:t>初版后期的开发，解决</a:t>
            </a:r>
            <a:r>
              <a:rPr lang="en-US" altLang="zh-CN"/>
              <a:t>ui</a:t>
            </a:r>
            <a:r>
              <a:rPr lang="zh-CN" altLang="en-US"/>
              <a:t>界面上的</a:t>
            </a:r>
            <a:r>
              <a:rPr lang="en-US" altLang="zh-CN"/>
              <a:t>bug</a:t>
            </a:r>
            <a:r>
              <a:rPr lang="zh-CN" altLang="en-US"/>
              <a:t>以及相关样式</a:t>
            </a:r>
            <a:r>
              <a:rPr lang="zh-CN" altLang="en-US"/>
              <a:t>问题。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参与了</a:t>
            </a:r>
            <a:r>
              <a:rPr lang="en-US" altLang="zh-CN"/>
              <a:t>app_exchange</a:t>
            </a:r>
            <a:r>
              <a:rPr lang="zh-CN" altLang="en-US"/>
              <a:t>新版的开发，完善</a:t>
            </a:r>
            <a:r>
              <a:rPr lang="en-US" altLang="zh-CN"/>
              <a:t>ui</a:t>
            </a:r>
            <a:r>
              <a:rPr lang="zh-CN" altLang="en-US"/>
              <a:t>界面以及功能，能够正常进行广告设置，并在手机上打出</a:t>
            </a:r>
            <a:r>
              <a:rPr lang="zh-CN" altLang="en-US"/>
              <a:t>广告。</a:t>
            </a:r>
            <a:endParaRPr lang="zh-CN" altLang="en-US"/>
          </a:p>
          <a:p>
            <a:r>
              <a:rPr lang="en-US" altLang="zh-CN"/>
              <a:t>6.adme</a:t>
            </a:r>
            <a:r>
              <a:rPr lang="zh-CN" altLang="en-US"/>
              <a:t>、</a:t>
            </a:r>
            <a:r>
              <a:rPr lang="en-US" altLang="zh-CN"/>
              <a:t>test</a:t>
            </a:r>
            <a:r>
              <a:rPr lang="zh-CN" altLang="en-US"/>
              <a:t>、</a:t>
            </a:r>
            <a:r>
              <a:rPr lang="en-US" altLang="zh-CN"/>
              <a:t>admobilex</a:t>
            </a:r>
            <a:r>
              <a:rPr lang="zh-CN" altLang="en-US"/>
              <a:t>的测试联调，快速部署前端</a:t>
            </a:r>
            <a:r>
              <a:rPr lang="en-US" altLang="zh-CN"/>
              <a:t>node</a:t>
            </a:r>
            <a:r>
              <a:rPr lang="zh-CN" altLang="en-US"/>
              <a:t>服务，同其他人员进行联调测试，解决所遇到的问题，并且保证</a:t>
            </a:r>
            <a:r>
              <a:rPr lang="en-US" altLang="zh-CN"/>
              <a:t>ui</a:t>
            </a:r>
            <a:r>
              <a:rPr lang="zh-CN" altLang="en-US"/>
              <a:t>界面正常，功能不出错。提高了与其他人员的协调性，提高团队的</a:t>
            </a:r>
            <a:r>
              <a:rPr lang="zh-CN" altLang="en-US"/>
              <a:t>凝聚力。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试用期工作总结篇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4855" y="1105535"/>
            <a:ext cx="105803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二、</a:t>
            </a:r>
            <a:r>
              <a:rPr lang="zh-CN" b="1"/>
              <a:t>工作亮点（优点）</a:t>
            </a:r>
            <a:endParaRPr lang="en-US" altLang="zh-CN" b="1"/>
          </a:p>
          <a:p>
            <a:r>
              <a:rPr lang="en-US" altLang="zh-CN" b="1"/>
              <a:t>1.</a:t>
            </a:r>
            <a:r>
              <a:rPr lang="zh-CN" altLang="en-US" b="1"/>
              <a:t>能够积极、快速的完成领导安排的工作。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在不是特别忙的时候，能够帮助同事解决问题。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有比较强的学习能力，能够快速学习一门新的技术。</a:t>
            </a:r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遇到不懂得问题，能够虚心请教同事。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三、需要改进的地方（不足点）</a:t>
            </a:r>
            <a:endParaRPr lang="zh-CN" altLang="en-US" b="1"/>
          </a:p>
          <a:p>
            <a:r>
              <a:rPr lang="en-US" altLang="zh-CN" b="1"/>
              <a:t>1.</a:t>
            </a:r>
            <a:r>
              <a:rPr lang="zh-CN" altLang="en-US" b="1"/>
              <a:t>遇到自己不回的问题，会想办法自己解决。想得比较久的话，会比较拖延工作的效率。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责任心还得继续加强，联调过程中，即使不是自己的问题，也应该积极跟进问题，解决</a:t>
            </a:r>
            <a:r>
              <a:rPr lang="zh-CN" altLang="en-US" b="1"/>
              <a:t>问题。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自己的技术栈还是比较短的。需要在不打扰到同事工作的情况下，虚心请教他们问题，学习新的</a:t>
            </a:r>
            <a:r>
              <a:rPr lang="zh-CN" altLang="en-US" b="1"/>
              <a:t>知识。</a:t>
            </a:r>
            <a:endParaRPr lang="zh-CN" altLang="en-US" b="1"/>
          </a:p>
          <a:p>
            <a:r>
              <a:rPr lang="zh-CN" altLang="en-US" b="1"/>
              <a:t>在工作中能够不断充实自己，不断</a:t>
            </a:r>
            <a:r>
              <a:rPr lang="zh-CN" altLang="en-US" b="1"/>
              <a:t>进步。</a:t>
            </a:r>
            <a:endParaRPr lang="zh-CN" altLang="en-US" b="1"/>
          </a:p>
          <a:p>
            <a:endParaRPr lang="en-US" altLang="zh-CN" b="1"/>
          </a:p>
          <a:p>
            <a:r>
              <a:rPr lang="zh-CN" altLang="en-US" b="1"/>
              <a:t>四、其他（团队建议或者改善点）</a:t>
            </a:r>
            <a:endParaRPr lang="zh-CN" altLang="en-US" b="1"/>
          </a:p>
          <a:p>
            <a:r>
              <a:rPr lang="zh-CN" altLang="en-US" b="1"/>
              <a:t>大家对于自己负责的服务都很熟，希望能够互相讲解，增加我们的熟悉程度，增加团队的凝聚力。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试用期间工作体会篇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试用期间工作体会篇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530" y="1114425"/>
            <a:ext cx="95269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一、试用期自我评级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等级：   </a:t>
            </a:r>
            <a:r>
              <a:rPr lang="en-US" altLang="zh-CN" b="1"/>
              <a:t>B</a:t>
            </a:r>
            <a:r>
              <a:rPr lang="zh-CN" altLang="en-US" b="1"/>
              <a:t>   （</a:t>
            </a:r>
            <a:r>
              <a:rPr lang="en-US" altLang="zh-CN" b="1"/>
              <a:t>A/B/C/D/E,</a:t>
            </a:r>
            <a:r>
              <a:rPr lang="zh-CN" altLang="en-US" b="1"/>
              <a:t>依次从高至低）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评级理由：</a:t>
            </a:r>
            <a:endParaRPr lang="zh-CN" altLang="en-US" b="1"/>
          </a:p>
          <a:p>
            <a:r>
              <a:rPr lang="zh-CN" altLang="en-US" b="1"/>
              <a:t>三个月的试用期以来，表现只能是中规中矩，也不能说太好。能够积极完成领导下达的任务。对工作负有责任心，但是感觉还是能够做得更好。与同事之间的配合与协调也还算</a:t>
            </a:r>
            <a:r>
              <a:rPr lang="zh-CN" altLang="en-US" b="1"/>
              <a:t>不错。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本人优点：</a:t>
            </a:r>
            <a:endParaRPr lang="zh-CN" altLang="en-US" b="1"/>
          </a:p>
          <a:p>
            <a:r>
              <a:rPr lang="zh-CN" altLang="en-US" b="1"/>
              <a:t>为人友善，对于自己份内的工作，能够准时完成。积极服从上级领导的安排，学习能力强。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本人缺点：</a:t>
            </a:r>
            <a:endParaRPr lang="zh-CN" altLang="en-US" b="1"/>
          </a:p>
          <a:p>
            <a:r>
              <a:rPr lang="zh-CN" altLang="en-US" b="1"/>
              <a:t>性格比较内向或者说是害羞，一般得别人主动才能够放开自己的内心。遇到自己不会的问题，会比较</a:t>
            </a:r>
            <a:r>
              <a:rPr lang="zh-CN" altLang="en-US" b="1"/>
              <a:t>急躁。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工作态度：</a:t>
            </a:r>
            <a:endParaRPr lang="zh-CN" altLang="en-US" b="1"/>
          </a:p>
          <a:p>
            <a:r>
              <a:rPr lang="zh-CN" altLang="en-US" b="1"/>
              <a:t>积极完成领导下达的任务。尽快做完自己的工作，积极配合同事进行联调。为人正直、诚信度高。处事积极、果断，有较强的抗压能力，有强烈的进取心和高度的责任感。脚踏实地</a:t>
            </a:r>
            <a:r>
              <a:rPr lang="zh-CN" altLang="en-US" b="1"/>
              <a:t>工作。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4317B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推广方案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演示</Application>
  <PresentationFormat>宽屏</PresentationFormat>
  <Paragraphs>160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5" baseType="lpstr">
      <vt:lpstr>Arial</vt:lpstr>
      <vt:lpstr>宋体</vt:lpstr>
      <vt:lpstr>Wingdings</vt:lpstr>
      <vt:lpstr>思源黑体 CN Light</vt:lpstr>
      <vt:lpstr>Segoe UI Light</vt:lpstr>
      <vt:lpstr>思源黑体 CN Heavy</vt:lpstr>
      <vt:lpstr>黑体</vt:lpstr>
      <vt:lpstr>思源宋体 CN SemiBold</vt:lpstr>
      <vt:lpstr>Arial</vt:lpstr>
      <vt:lpstr>微软雅黑 Light</vt:lpstr>
      <vt:lpstr>等线</vt:lpstr>
      <vt:lpstr>Times New Roman</vt:lpstr>
      <vt:lpstr>思源宋体 CN Heavy</vt:lpstr>
      <vt:lpstr>微软雅黑</vt:lpstr>
      <vt:lpstr>Abadi Extra Light</vt:lpstr>
      <vt:lpstr>Yu Gothic UI Light</vt:lpstr>
      <vt:lpstr>Arial Unicode MS</vt:lpstr>
      <vt:lpstr>思源宋体 CN Heavy</vt:lpstr>
      <vt:lpstr>思源宋体 CN SemiBold</vt:lpstr>
      <vt:lpstr>思源黑体 CN Heavy</vt:lpstr>
      <vt:lpstr>思源黑体 CN Light</vt:lpstr>
      <vt:lpstr>华文细黑</vt:lpstr>
      <vt:lpstr>华文琥珀</vt:lpstr>
      <vt:lpstr>BIZ UDMincho Medium</vt:lpstr>
      <vt:lpstr>Bahnschrift Condensed</vt:lpstr>
      <vt:lpstr>Bahnschrift SemiBold Condensed</vt:lpstr>
      <vt:lpstr>Bell MT</vt:lpstr>
      <vt:lpstr>Blackadder ITC</vt:lpstr>
      <vt:lpstr>Bodoni MT Poster Compressed</vt:lpstr>
      <vt:lpstr>Broadway</vt:lpstr>
      <vt:lpstr>Californian FB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阿飞</dc:creator>
  <cp:lastModifiedBy>33</cp:lastModifiedBy>
  <cp:revision>150</cp:revision>
  <dcterms:created xsi:type="dcterms:W3CDTF">2019-11-15T12:10:00Z</dcterms:created>
  <dcterms:modified xsi:type="dcterms:W3CDTF">2021-03-21T15:26:43Z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1AE4488211964CDE909C1EF84F0BAFAD</vt:lpwstr>
  </property>
</Properties>
</file>