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E3C7E-FF69-CA41-3100-656194FBBC2E}" v="9" dt="2024-04-05T07:58:28.3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866" y="1931441"/>
            <a:ext cx="5800267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5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3" y="6853173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09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9" y="0"/>
                </a:moveTo>
                <a:lnTo>
                  <a:pt x="0" y="3163103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099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400" y="0"/>
                </a:lnTo>
                <a:lnTo>
                  <a:pt x="0" y="6858000"/>
                </a:lnTo>
                <a:lnTo>
                  <a:pt x="3009899" y="6858000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8000"/>
                </a:lnTo>
                <a:lnTo>
                  <a:pt x="2589120" y="6858000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49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6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1" y="6858000"/>
                </a:lnTo>
                <a:lnTo>
                  <a:pt x="2854069" y="6858000"/>
                </a:lnTo>
                <a:lnTo>
                  <a:pt x="2854069" y="0"/>
                </a:lnTo>
                <a:close/>
              </a:path>
            </a:pathLst>
          </a:custGeom>
          <a:solidFill>
            <a:srgbClr val="16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53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8" y="6858000"/>
                </a:lnTo>
                <a:lnTo>
                  <a:pt x="1255752" y="6858000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4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6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56090" y="1997798"/>
            <a:ext cx="6879818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78818" y="646461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3" y="0"/>
                </a:lnTo>
                <a:lnTo>
                  <a:pt x="0" y="309625"/>
                </a:lnTo>
                <a:lnTo>
                  <a:pt x="154813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xfrm>
            <a:off x="2331358" y="1964789"/>
            <a:ext cx="6176734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4370">
              <a:lnSpc>
                <a:spcPct val="100000"/>
              </a:lnSpc>
              <a:spcBef>
                <a:spcPts val="130"/>
              </a:spcBef>
            </a:pPr>
            <a:r>
              <a:rPr lang="en-IN" spc="-10" dirty="0"/>
              <a:t>J GOKUL RAJA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562600" y="2658312"/>
            <a:ext cx="2171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4127212050</a:t>
            </a:r>
            <a:r>
              <a:rPr lang="en-IN"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5E176DC2-4A40-7F2C-F325-4534027A5442}"/>
              </a:ext>
            </a:extLst>
          </p:cNvPr>
          <p:cNvSpPr txBox="1"/>
          <p:nvPr/>
        </p:nvSpPr>
        <p:spPr>
          <a:xfrm>
            <a:off x="5562600" y="3248067"/>
            <a:ext cx="497457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TAGORE ENGINEERING COLLEGE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30C459EF-2590-EA2C-0245-CB6230F91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" t="2469" r="29688" b="14198"/>
          <a:stretch/>
        </p:blipFill>
        <p:spPr>
          <a:xfrm>
            <a:off x="1975474" y="1710080"/>
            <a:ext cx="5767918" cy="38735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7" y="0"/>
            <a:ext cx="4752975" cy="6863080"/>
            <a:chOff x="744384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5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3" y="6853173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09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9" y="0"/>
                  </a:moveTo>
                  <a:lnTo>
                    <a:pt x="0" y="3163103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099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400" y="0"/>
                  </a:lnTo>
                  <a:lnTo>
                    <a:pt x="0" y="6858000"/>
                  </a:lnTo>
                  <a:lnTo>
                    <a:pt x="3009899" y="6858000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8000"/>
                  </a:lnTo>
                  <a:lnTo>
                    <a:pt x="2589120" y="6858000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49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1" y="6858000"/>
                  </a:lnTo>
                  <a:lnTo>
                    <a:pt x="2854069" y="6858000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6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53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8" y="6858000"/>
                  </a:lnTo>
                  <a:lnTo>
                    <a:pt x="1255752" y="6858000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4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6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90" dirty="0">
                <a:latin typeface="Trebuchet MS"/>
                <a:cs typeface="Trebuchet MS"/>
              </a:rPr>
              <a:t> </a:t>
            </a:r>
            <a:r>
              <a:rPr sz="4250" b="1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18578" y="2277325"/>
            <a:ext cx="708723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00AA00"/>
                </a:solidFill>
                <a:latin typeface="Trebuchet MS"/>
                <a:cs typeface="Trebuchet MS"/>
              </a:rPr>
              <a:t>HAND SIGN NUMBER</a:t>
            </a:r>
            <a:r>
              <a:rPr sz="2400" b="1" dirty="0">
                <a:solidFill>
                  <a:srgbClr val="00AA00"/>
                </a:solidFill>
                <a:latin typeface="Trebuchet MS"/>
                <a:cs typeface="Trebuchet MS"/>
              </a:rPr>
              <a:t> DETECTION USING </a:t>
            </a:r>
            <a:r>
              <a:rPr lang="en-IN" sz="2400" b="1" dirty="0">
                <a:solidFill>
                  <a:srgbClr val="00AA00"/>
                </a:solidFill>
                <a:latin typeface="Trebuchet MS"/>
                <a:cs typeface="Trebuchet MS"/>
              </a:rPr>
              <a:t>DEEP LEARNING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508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88900" y="12700"/>
              <a:ext cx="12103100" cy="6845300"/>
            </a:xfrm>
            <a:custGeom>
              <a:avLst/>
              <a:gdLst/>
              <a:ahLst/>
              <a:cxnLst/>
              <a:rect l="l" t="t" r="r" b="b"/>
              <a:pathLst>
                <a:path w="12103100" h="6845300">
                  <a:moveTo>
                    <a:pt x="12103100" y="0"/>
                  </a:moveTo>
                  <a:lnTo>
                    <a:pt x="0" y="0"/>
                  </a:lnTo>
                  <a:lnTo>
                    <a:pt x="0" y="6845300"/>
                  </a:lnTo>
                  <a:lnTo>
                    <a:pt x="12103100" y="6845300"/>
                  </a:lnTo>
                  <a:lnTo>
                    <a:pt x="121031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3" y="6853173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09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9" y="0"/>
                  </a:moveTo>
                  <a:lnTo>
                    <a:pt x="0" y="3163103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400" y="0"/>
                  </a:lnTo>
                  <a:lnTo>
                    <a:pt x="0" y="6858000"/>
                  </a:lnTo>
                  <a:lnTo>
                    <a:pt x="3009899" y="6858000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8000"/>
                  </a:lnTo>
                  <a:lnTo>
                    <a:pt x="2589120" y="6858000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25230" y="50800"/>
              <a:ext cx="2854325" cy="6807200"/>
            </a:xfrm>
            <a:custGeom>
              <a:avLst/>
              <a:gdLst/>
              <a:ahLst/>
              <a:cxnLst/>
              <a:rect l="l" t="t" r="r" b="b"/>
              <a:pathLst>
                <a:path w="2854325" h="6807200">
                  <a:moveTo>
                    <a:pt x="2854069" y="0"/>
                  </a:moveTo>
                  <a:lnTo>
                    <a:pt x="0" y="0"/>
                  </a:lnTo>
                  <a:lnTo>
                    <a:pt x="2451724" y="6807200"/>
                  </a:lnTo>
                  <a:lnTo>
                    <a:pt x="2854069" y="6807200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6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53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8" y="6858000"/>
                  </a:lnTo>
                  <a:lnTo>
                    <a:pt x="1255752" y="6858000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6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64" y="6464"/>
                  </a:lnTo>
                  <a:lnTo>
                    <a:pt x="89633" y="24708"/>
                  </a:lnTo>
                  <a:lnTo>
                    <a:pt x="53006" y="53006"/>
                  </a:lnTo>
                  <a:lnTo>
                    <a:pt x="24708" y="89633"/>
                  </a:lnTo>
                  <a:lnTo>
                    <a:pt x="6464" y="132864"/>
                  </a:lnTo>
                  <a:lnTo>
                    <a:pt x="0" y="180975"/>
                  </a:lnTo>
                  <a:lnTo>
                    <a:pt x="6464" y="229085"/>
                  </a:lnTo>
                  <a:lnTo>
                    <a:pt x="24708" y="272316"/>
                  </a:lnTo>
                  <a:lnTo>
                    <a:pt x="53006" y="308943"/>
                  </a:lnTo>
                  <a:lnTo>
                    <a:pt x="89633" y="337241"/>
                  </a:lnTo>
                  <a:lnTo>
                    <a:pt x="132864" y="355485"/>
                  </a:lnTo>
                  <a:lnTo>
                    <a:pt x="180975" y="361950"/>
                  </a:lnTo>
                  <a:lnTo>
                    <a:pt x="229085" y="355485"/>
                  </a:lnTo>
                  <a:lnTo>
                    <a:pt x="272316" y="337241"/>
                  </a:lnTo>
                  <a:lnTo>
                    <a:pt x="308943" y="308943"/>
                  </a:lnTo>
                  <a:lnTo>
                    <a:pt x="337241" y="272316"/>
                  </a:lnTo>
                  <a:lnTo>
                    <a:pt x="355485" y="229085"/>
                  </a:lnTo>
                  <a:lnTo>
                    <a:pt x="361950" y="180975"/>
                  </a:lnTo>
                  <a:lnTo>
                    <a:pt x="355485" y="132864"/>
                  </a:lnTo>
                  <a:lnTo>
                    <a:pt x="337241" y="89633"/>
                  </a:lnTo>
                  <a:lnTo>
                    <a:pt x="308943" y="53006"/>
                  </a:lnTo>
                  <a:lnTo>
                    <a:pt x="272316" y="24708"/>
                  </a:lnTo>
                  <a:lnTo>
                    <a:pt x="229085" y="646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6003" y="3511"/>
                  </a:lnTo>
                  <a:lnTo>
                    <a:pt x="230332" y="13711"/>
                  </a:lnTo>
                  <a:lnTo>
                    <a:pt x="187340" y="30099"/>
                  </a:lnTo>
                  <a:lnTo>
                    <a:pt x="147528" y="52175"/>
                  </a:lnTo>
                  <a:lnTo>
                    <a:pt x="111397" y="79436"/>
                  </a:lnTo>
                  <a:lnTo>
                    <a:pt x="79448" y="111381"/>
                  </a:lnTo>
                  <a:lnTo>
                    <a:pt x="52184" y="147511"/>
                  </a:lnTo>
                  <a:lnTo>
                    <a:pt x="30106" y="187324"/>
                  </a:lnTo>
                  <a:lnTo>
                    <a:pt x="13714" y="230319"/>
                  </a:lnTo>
                  <a:lnTo>
                    <a:pt x="3512" y="275994"/>
                  </a:lnTo>
                  <a:lnTo>
                    <a:pt x="0" y="323850"/>
                  </a:lnTo>
                  <a:lnTo>
                    <a:pt x="3512" y="371705"/>
                  </a:lnTo>
                  <a:lnTo>
                    <a:pt x="13714" y="417380"/>
                  </a:lnTo>
                  <a:lnTo>
                    <a:pt x="30106" y="460375"/>
                  </a:lnTo>
                  <a:lnTo>
                    <a:pt x="52184" y="500188"/>
                  </a:lnTo>
                  <a:lnTo>
                    <a:pt x="79448" y="536318"/>
                  </a:lnTo>
                  <a:lnTo>
                    <a:pt x="111397" y="568263"/>
                  </a:lnTo>
                  <a:lnTo>
                    <a:pt x="147528" y="595524"/>
                  </a:lnTo>
                  <a:lnTo>
                    <a:pt x="187340" y="617600"/>
                  </a:lnTo>
                  <a:lnTo>
                    <a:pt x="230332" y="633988"/>
                  </a:lnTo>
                  <a:lnTo>
                    <a:pt x="276003" y="644188"/>
                  </a:lnTo>
                  <a:lnTo>
                    <a:pt x="323850" y="647700"/>
                  </a:lnTo>
                  <a:lnTo>
                    <a:pt x="371696" y="644188"/>
                  </a:lnTo>
                  <a:lnTo>
                    <a:pt x="417367" y="633988"/>
                  </a:lnTo>
                  <a:lnTo>
                    <a:pt x="460359" y="617600"/>
                  </a:lnTo>
                  <a:lnTo>
                    <a:pt x="500171" y="595524"/>
                  </a:lnTo>
                  <a:lnTo>
                    <a:pt x="536302" y="568263"/>
                  </a:lnTo>
                  <a:lnTo>
                    <a:pt x="568251" y="536318"/>
                  </a:lnTo>
                  <a:lnTo>
                    <a:pt x="595515" y="500188"/>
                  </a:lnTo>
                  <a:lnTo>
                    <a:pt x="617593" y="460375"/>
                  </a:lnTo>
                  <a:lnTo>
                    <a:pt x="633985" y="417380"/>
                  </a:lnTo>
                  <a:lnTo>
                    <a:pt x="644187" y="371705"/>
                  </a:lnTo>
                  <a:lnTo>
                    <a:pt x="647700" y="323850"/>
                  </a:lnTo>
                  <a:lnTo>
                    <a:pt x="644187" y="275994"/>
                  </a:lnTo>
                  <a:lnTo>
                    <a:pt x="633985" y="230319"/>
                  </a:lnTo>
                  <a:lnTo>
                    <a:pt x="617593" y="187324"/>
                  </a:lnTo>
                  <a:lnTo>
                    <a:pt x="595515" y="147511"/>
                  </a:lnTo>
                  <a:lnTo>
                    <a:pt x="568251" y="111381"/>
                  </a:lnTo>
                  <a:lnTo>
                    <a:pt x="536302" y="79436"/>
                  </a:lnTo>
                  <a:lnTo>
                    <a:pt x="500171" y="52175"/>
                  </a:lnTo>
                  <a:lnTo>
                    <a:pt x="460359" y="30099"/>
                  </a:lnTo>
                  <a:lnTo>
                    <a:pt x="417367" y="13711"/>
                  </a:lnTo>
                  <a:lnTo>
                    <a:pt x="371696" y="3511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5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1943112" y="1491996"/>
            <a:ext cx="5319395" cy="4362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5080" indent="-33909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lang="en-US" sz="2000" dirty="0">
                <a:latin typeface="Trebuchet MS"/>
                <a:cs typeface="Trebuchet MS"/>
              </a:rPr>
              <a:t>Briefly introduce the project objective and its significance. Provide background information on hand sign recognition and its relevance.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351155" algn="l"/>
                <a:tab pos="351790" algn="l"/>
              </a:tabLst>
            </a:pPr>
            <a:endParaRPr lang="en-US" sz="2050" dirty="0">
              <a:latin typeface="Trebuchet MS"/>
              <a:cs typeface="Trebuchet MS"/>
            </a:endParaRPr>
          </a:p>
          <a:p>
            <a:pPr marL="351155" marR="208915" indent="-33909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lang="en-US" sz="2000" dirty="0">
                <a:latin typeface="Trebuchet MS"/>
                <a:cs typeface="Trebuchet MS"/>
              </a:rPr>
              <a:t>Discuss the dataset used and any preprocessing steps applied. Explain the chosen deep learning model architecture for the task.</a:t>
            </a:r>
          </a:p>
          <a:p>
            <a:pPr marL="351155" marR="208915" indent="-33909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endParaRPr lang="en-US" sz="2050" dirty="0">
              <a:latin typeface="Trebuchet MS"/>
              <a:cs typeface="Trebuchet MS"/>
            </a:endParaRPr>
          </a:p>
          <a:p>
            <a:pPr marL="351155" marR="240029" indent="-33909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lang="en-US" sz="2000" dirty="0">
                <a:latin typeface="Trebuchet MS"/>
                <a:cs typeface="Trebuchet MS"/>
              </a:rPr>
              <a:t>Describe the training process including optimization techniques. Evaluate model performance using appropriate metrics.</a:t>
            </a:r>
            <a:endParaRPr lang="en-US" sz="2050" dirty="0">
              <a:latin typeface="Trebuchet MS"/>
              <a:cs typeface="Trebuchet MS"/>
            </a:endParaRP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351155" algn="l"/>
                <a:tab pos="351790" algn="l"/>
              </a:tabLst>
            </a:pP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0" dirty="0"/>
              <a:t>STATEMENT</a:t>
            </a:r>
            <a:endParaRPr sz="4250"/>
          </a:p>
        </p:txBody>
      </p:sp>
      <p:sp>
        <p:nvSpPr>
          <p:cNvPr id="10" name="object 10"/>
          <p:cNvSpPr txBox="1"/>
          <p:nvPr/>
        </p:nvSpPr>
        <p:spPr>
          <a:xfrm>
            <a:off x="834072" y="2438400"/>
            <a:ext cx="695198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Develop a deep learning model capable of accurately detecting and classifying hand signs representing numbers using image data. The objective is to create a robust system that can recognize hand signs for numbers in real-time applications. The model should be trained on a suitable dataset and optimized to achieve high accuracy and efficiency in classification. 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10" name="object 10"/>
          <p:cNvSpPr txBox="1"/>
          <p:nvPr/>
        </p:nvSpPr>
        <p:spPr>
          <a:xfrm>
            <a:off x="1621675" y="2020341"/>
            <a:ext cx="6844665" cy="3123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5080" indent="-33909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lang="en-US" sz="2000" b="1" dirty="0">
                <a:latin typeface="Trebuchet MS"/>
                <a:cs typeface="Trebuchet MS"/>
              </a:rPr>
              <a:t>Acquire a suitable dataset of hand sign images representing numbers. Preprocess the data by resizing, normalizing, and augmenting the images to enhance the robustness of the model.</a:t>
            </a:r>
            <a:r>
              <a:rPr lang="en-US" dirty="0"/>
              <a:t>	</a:t>
            </a:r>
          </a:p>
          <a:p>
            <a:pPr marL="351155" marR="5080" indent="-33909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endParaRPr lang="en-US" sz="2000" b="1" dirty="0">
              <a:latin typeface="Trebuchet MS"/>
              <a:cs typeface="Trebuchet MS"/>
            </a:endParaRPr>
          </a:p>
          <a:p>
            <a:pPr marL="351155" marR="5080" indent="-33909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lang="en-US" sz="2000" b="1" dirty="0">
                <a:latin typeface="Trebuchet MS"/>
                <a:cs typeface="Trebuchet MS"/>
              </a:rPr>
              <a:t>This</a:t>
            </a:r>
            <a:r>
              <a:rPr lang="en-US" sz="2000" b="1" spc="-5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system</a:t>
            </a:r>
            <a:r>
              <a:rPr lang="en-US" sz="2000" b="1" spc="-5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will</a:t>
            </a:r>
            <a:r>
              <a:rPr lang="en-US" sz="2000" b="1" spc="-5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find</a:t>
            </a:r>
            <a:r>
              <a:rPr lang="en-US" sz="2000" b="1" spc="-5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applications</a:t>
            </a:r>
            <a:r>
              <a:rPr lang="en-US" sz="2000" b="1" spc="-10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in</a:t>
            </a:r>
            <a:r>
              <a:rPr lang="en-US" sz="2000" b="1" spc="-5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various</a:t>
            </a:r>
            <a:r>
              <a:rPr lang="en-US" sz="2000" b="1" spc="-10" dirty="0">
                <a:latin typeface="Trebuchet MS"/>
                <a:cs typeface="Trebuchet MS"/>
              </a:rPr>
              <a:t> domains </a:t>
            </a:r>
            <a:r>
              <a:rPr lang="en-US" sz="2000" b="1" dirty="0">
                <a:latin typeface="Trebuchet MS"/>
                <a:cs typeface="Trebuchet MS"/>
              </a:rPr>
              <a:t>including</a:t>
            </a:r>
            <a:r>
              <a:rPr lang="en-US" sz="2000" b="1" spc="-35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human-computer</a:t>
            </a:r>
            <a:r>
              <a:rPr lang="en-US" sz="2000" b="1" spc="-35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interaction,</a:t>
            </a:r>
            <a:r>
              <a:rPr lang="en-US" sz="2000" b="1" spc="-35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mental</a:t>
            </a:r>
            <a:r>
              <a:rPr lang="en-US" sz="2000" b="1" spc="-30" dirty="0">
                <a:latin typeface="Trebuchet MS"/>
                <a:cs typeface="Trebuchet MS"/>
              </a:rPr>
              <a:t> </a:t>
            </a:r>
            <a:r>
              <a:rPr lang="en-US" sz="2000" b="1" spc="-10" dirty="0">
                <a:latin typeface="Trebuchet MS"/>
                <a:cs typeface="Trebuchet MS"/>
              </a:rPr>
              <a:t>health </a:t>
            </a:r>
            <a:r>
              <a:rPr lang="en-US" sz="2000" b="1" dirty="0">
                <a:latin typeface="Trebuchet MS"/>
                <a:cs typeface="Trebuchet MS"/>
              </a:rPr>
              <a:t>monitoring,</a:t>
            </a:r>
            <a:r>
              <a:rPr lang="en-US" sz="2000" b="1" spc="-15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and</a:t>
            </a:r>
            <a:r>
              <a:rPr lang="en-US" sz="2000" b="1" spc="-10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sentiment</a:t>
            </a:r>
            <a:r>
              <a:rPr lang="en-US" sz="2000" b="1" spc="-10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analysis</a:t>
            </a:r>
            <a:r>
              <a:rPr lang="en-US" sz="2000" b="1" spc="-10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in</a:t>
            </a:r>
            <a:r>
              <a:rPr lang="en-US" sz="2000" b="1" spc="-15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social</a:t>
            </a:r>
            <a:r>
              <a:rPr lang="en-US" sz="2000" b="1" spc="-5" dirty="0">
                <a:latin typeface="Trebuchet MS"/>
                <a:cs typeface="Trebuchet MS"/>
              </a:rPr>
              <a:t> </a:t>
            </a:r>
            <a:r>
              <a:rPr lang="en-US" sz="2000" b="1" spc="-10" dirty="0">
                <a:latin typeface="Trebuchet MS"/>
                <a:cs typeface="Trebuchet MS"/>
              </a:rPr>
              <a:t>media.</a:t>
            </a:r>
            <a:endParaRPr lang="en-US"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050" dirty="0">
              <a:latin typeface="Trebuchet MS"/>
              <a:cs typeface="Trebuchet MS"/>
            </a:endParaRPr>
          </a:p>
          <a:p>
            <a:pPr marL="351155" indent="-33909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b="1" dirty="0">
                <a:latin typeface="Trebuchet MS"/>
                <a:cs typeface="Trebuchet MS"/>
              </a:rPr>
              <a:t>It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aims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give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accurate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results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for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users.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43354" y="1877644"/>
            <a:ext cx="5791200" cy="377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indent="-339090">
              <a:lnSpc>
                <a:spcPct val="25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lang="en-US" sz="2000" b="1" dirty="0">
                <a:latin typeface="Trebuchet MS"/>
                <a:cs typeface="Trebuchet MS"/>
              </a:rPr>
              <a:t>Individuals with Hearing Impairments</a:t>
            </a:r>
          </a:p>
          <a:p>
            <a:pPr marL="351155" indent="-339090">
              <a:lnSpc>
                <a:spcPct val="25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lang="en-US" sz="2000" b="1" dirty="0">
                <a:latin typeface="Trebuchet MS"/>
                <a:cs typeface="Trebuchet MS"/>
              </a:rPr>
              <a:t>Educators and Students</a:t>
            </a:r>
          </a:p>
          <a:p>
            <a:pPr marL="351155" indent="-339090">
              <a:lnSpc>
                <a:spcPct val="25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lang="en-US" sz="2000" b="1" dirty="0">
                <a:latin typeface="Trebuchet MS"/>
                <a:cs typeface="Trebuchet MS"/>
              </a:rPr>
              <a:t>Developers of Accessibility Tools</a:t>
            </a:r>
          </a:p>
          <a:p>
            <a:pPr marL="351155" indent="-339090">
              <a:lnSpc>
                <a:spcPct val="25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lang="en-US" sz="2000" b="1" dirty="0">
                <a:latin typeface="Trebuchet MS"/>
                <a:cs typeface="Trebuchet MS"/>
              </a:rPr>
              <a:t>General Public</a:t>
            </a:r>
          </a:p>
          <a:p>
            <a:pPr marL="351155" indent="-339090">
              <a:lnSpc>
                <a:spcPct val="25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lang="en-US" sz="2000" b="1" dirty="0">
                <a:latin typeface="Trebuchet MS"/>
                <a:cs typeface="Trebuchet MS"/>
              </a:rPr>
              <a:t>Researchers and Innovators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5" cy="32480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100" dirty="0"/>
              <a:t> </a:t>
            </a:r>
            <a:r>
              <a:rPr sz="360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14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2930804" y="1686953"/>
            <a:ext cx="5187315" cy="4562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1155" algn="l"/>
                <a:tab pos="351790" algn="l"/>
              </a:tabLst>
            </a:pPr>
            <a:r>
              <a:rPr lang="en-US" sz="2000" dirty="0">
                <a:latin typeface="Trebuchet MS"/>
                <a:cs typeface="Trebuchet MS"/>
              </a:rPr>
              <a:t>The developed system will employ state-of-the-art deep learning techniques, such as convolutional neural networks (CNNs), to accurately recognize and classify hand signs for numbers.</a:t>
            </a:r>
          </a:p>
          <a:p>
            <a:pPr marL="12065" marR="5080">
              <a:lnSpc>
                <a:spcPct val="200000"/>
              </a:lnSpc>
              <a:spcBef>
                <a:spcPts val="100"/>
              </a:spcBef>
              <a:tabLst>
                <a:tab pos="351155" algn="l"/>
                <a:tab pos="351790" algn="l"/>
              </a:tabLst>
            </a:pPr>
            <a:endParaRPr sz="2050" dirty="0">
              <a:latin typeface="Trebuchet MS"/>
              <a:cs typeface="Trebuchet MS"/>
            </a:endParaRPr>
          </a:p>
          <a:p>
            <a:pPr marL="351155" indent="-339090">
              <a:lnSpc>
                <a:spcPct val="2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lang="en-US" sz="2000" dirty="0">
                <a:latin typeface="Trebuchet MS"/>
                <a:cs typeface="Trebuchet MS"/>
              </a:rPr>
              <a:t>Accessibility and Inclusivity</a:t>
            </a:r>
          </a:p>
          <a:p>
            <a:pPr marL="351155" indent="-339090">
              <a:lnSpc>
                <a:spcPct val="2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lang="en-US" sz="2000" dirty="0">
                <a:latin typeface="Trebuchet MS"/>
                <a:cs typeface="Trebuchet MS"/>
              </a:rPr>
              <a:t> Educational Aid </a:t>
            </a:r>
          </a:p>
          <a:p>
            <a:pPr marL="351155" indent="-339090">
              <a:lnSpc>
                <a:spcPct val="2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lang="en-US" sz="2000" dirty="0">
                <a:latin typeface="Trebuchet MS"/>
                <a:cs typeface="Trebuchet MS"/>
              </a:rPr>
              <a:t>Versatility and Adaptability</a:t>
            </a:r>
          </a:p>
          <a:p>
            <a:pPr marL="351155" indent="-339090">
              <a:lnSpc>
                <a:spcPct val="2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lang="en-US" sz="2000" dirty="0">
                <a:latin typeface="Trebuchet MS"/>
                <a:cs typeface="Trebuchet MS"/>
              </a:rPr>
              <a:t> Ease of Integration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5"/>
            <a:ext cx="2466975" cy="34194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15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</a:t>
            </a:r>
            <a:r>
              <a:rPr sz="4250" spc="-10" dirty="0"/>
              <a:t> </a:t>
            </a:r>
            <a:r>
              <a:rPr sz="4250" dirty="0"/>
              <a:t>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400111" y="1606325"/>
            <a:ext cx="6373495" cy="4962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168275" indent="-33909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lang="en-US" sz="2000" dirty="0">
                <a:latin typeface="Trebuchet MS"/>
                <a:cs typeface="Trebuchet MS"/>
              </a:rPr>
              <a:t>The ability of the system to recognize hand signs for numbers in real-time, enabling instantaneous communication without delays or interruptions, is impressive and impactful.</a:t>
            </a:r>
          </a:p>
          <a:p>
            <a:pPr marL="351155" marR="168275" indent="-33909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lang="en-US" sz="2000" dirty="0">
                <a:latin typeface="Trebuchet MS"/>
                <a:cs typeface="Trebuchet MS"/>
              </a:rPr>
              <a:t>The system serves as a valuable educational aid for both learners and educators in sign language instruction. Its interactive nature allows learners to practice and reinforce their sign language skills in a dynamic and engaging way, leading to more effective learning outcomes.</a:t>
            </a:r>
          </a:p>
          <a:p>
            <a:pPr marL="351155" marR="168275" indent="-33909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lang="en-US" sz="2000" dirty="0">
                <a:latin typeface="Trebuchet MS"/>
                <a:cs typeface="Trebuchet MS"/>
              </a:rPr>
              <a:t>Leveraging state-of-the-art deep learning techniques, such as convolutional neural networks, for hand sign recognition showcases technological innovation and sophistication. The application of advanced AI algorithms to solve real-world problems in the domain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35026-477D-C045-9EBA-CBFF83566C7B}"/>
              </a:ext>
            </a:extLst>
          </p:cNvPr>
          <p:cNvSpPr txBox="1"/>
          <p:nvPr/>
        </p:nvSpPr>
        <p:spPr>
          <a:xfrm>
            <a:off x="914400" y="457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MODELLING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9CB50-73E5-4107-AEE7-14E3432E297C}"/>
              </a:ext>
            </a:extLst>
          </p:cNvPr>
          <p:cNvSpPr/>
          <p:nvPr/>
        </p:nvSpPr>
        <p:spPr>
          <a:xfrm>
            <a:off x="1066800" y="1600200"/>
            <a:ext cx="2362200" cy="5334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Collection and Preparation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648BC0-0F0A-D09A-585B-80B57D800D63}"/>
              </a:ext>
            </a:extLst>
          </p:cNvPr>
          <p:cNvSpPr/>
          <p:nvPr/>
        </p:nvSpPr>
        <p:spPr>
          <a:xfrm>
            <a:off x="6934200" y="1600200"/>
            <a:ext cx="2362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Selection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90F3DA-9AAC-A94D-D28B-F979C71122FC}"/>
              </a:ext>
            </a:extLst>
          </p:cNvPr>
          <p:cNvSpPr/>
          <p:nvPr/>
        </p:nvSpPr>
        <p:spPr>
          <a:xfrm>
            <a:off x="1066800" y="3048000"/>
            <a:ext cx="2362200" cy="5334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Design and Architecture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C3AD4B-AFB8-A3A2-3012-68A9299BC5F2}"/>
              </a:ext>
            </a:extLst>
          </p:cNvPr>
          <p:cNvSpPr/>
          <p:nvPr/>
        </p:nvSpPr>
        <p:spPr>
          <a:xfrm>
            <a:off x="6934200" y="3048000"/>
            <a:ext cx="2362200" cy="5334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Training and Optimization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B552D-4DBE-E613-E556-0204B333513A}"/>
              </a:ext>
            </a:extLst>
          </p:cNvPr>
          <p:cNvSpPr/>
          <p:nvPr/>
        </p:nvSpPr>
        <p:spPr>
          <a:xfrm>
            <a:off x="1066800" y="4447515"/>
            <a:ext cx="2362200" cy="5334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Evaluation and Fine-tuning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38C3E-5926-FD9B-5E74-C4AF88CFFDE7}"/>
              </a:ext>
            </a:extLst>
          </p:cNvPr>
          <p:cNvSpPr/>
          <p:nvPr/>
        </p:nvSpPr>
        <p:spPr>
          <a:xfrm>
            <a:off x="6934200" y="4447515"/>
            <a:ext cx="2362200" cy="5334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Deployment and Integration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356602-48DD-48B2-DA15-4A1E44EE24DA}"/>
              </a:ext>
            </a:extLst>
          </p:cNvPr>
          <p:cNvSpPr/>
          <p:nvPr/>
        </p:nvSpPr>
        <p:spPr>
          <a:xfrm>
            <a:off x="4038600" y="5638800"/>
            <a:ext cx="2362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Monitoring and Maintenance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1C8382-7B98-FA4B-7635-430D6E7A2CC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429000" y="1866900"/>
            <a:ext cx="35052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687D3F-95D6-474D-85DD-ED436CA8DFB8}"/>
              </a:ext>
            </a:extLst>
          </p:cNvPr>
          <p:cNvCxnSpPr/>
          <p:nvPr/>
        </p:nvCxnSpPr>
        <p:spPr>
          <a:xfrm flipH="1">
            <a:off x="3429000" y="2133600"/>
            <a:ext cx="35052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FE6D65-774B-AA60-827B-3BBB5F8DFB8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29000" y="3314700"/>
            <a:ext cx="350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C89FB1-ED5C-1A58-43A3-BA110FF242F8}"/>
              </a:ext>
            </a:extLst>
          </p:cNvPr>
          <p:cNvCxnSpPr/>
          <p:nvPr/>
        </p:nvCxnSpPr>
        <p:spPr>
          <a:xfrm flipH="1">
            <a:off x="3429000" y="3581400"/>
            <a:ext cx="3505200" cy="86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AD0BA1-9772-95E5-7A68-D52E5CFEEE4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429000" y="4714215"/>
            <a:ext cx="3505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F81626-462F-492A-F39D-2A134884A1D2}"/>
              </a:ext>
            </a:extLst>
          </p:cNvPr>
          <p:cNvCxnSpPr>
            <a:stCxn id="8" idx="2"/>
            <a:endCxn id="9" idx="3"/>
          </p:cNvCxnSpPr>
          <p:nvPr/>
        </p:nvCxnSpPr>
        <p:spPr>
          <a:xfrm flipH="1">
            <a:off x="6400800" y="4980915"/>
            <a:ext cx="1714500" cy="92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42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429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 GOKUL RAJA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BALAKUMAR</dc:title>
  <cp:lastModifiedBy>Admin</cp:lastModifiedBy>
  <cp:revision>28</cp:revision>
  <dcterms:created xsi:type="dcterms:W3CDTF">2024-04-04T12:45:28Z</dcterms:created>
  <dcterms:modified xsi:type="dcterms:W3CDTF">2024-04-05T07:58:45Z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