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69907" r:id="rId2"/>
    <p:sldId id="2147469911" r:id="rId3"/>
    <p:sldId id="2147469896" r:id="rId4"/>
    <p:sldId id="2147469895" r:id="rId5"/>
    <p:sldId id="2147469910" r:id="rId6"/>
    <p:sldId id="2147469892" r:id="rId7"/>
    <p:sldId id="258" r:id="rId8"/>
    <p:sldId id="259" r:id="rId9"/>
    <p:sldId id="266" r:id="rId10"/>
    <p:sldId id="21474698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B3F09-7075-4A80-B6A8-1AD3C714247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965CC-3132-4D18-9866-8B3166D4BBFE}">
      <dgm:prSet/>
      <dgm:spPr/>
      <dgm:t>
        <a:bodyPr/>
        <a:lstStyle/>
        <a:p>
          <a:r>
            <a:rPr lang="en-US" b="1"/>
            <a:t>KEY FEATURES</a:t>
          </a:r>
          <a:endParaRPr lang="en-US"/>
        </a:p>
      </dgm:t>
    </dgm:pt>
    <dgm:pt modelId="{4CF79C12-76F9-43E0-A314-6555EABD6481}" type="parTrans" cxnId="{57817D3E-956C-4887-A1F6-5CD0D4C949AF}">
      <dgm:prSet/>
      <dgm:spPr/>
      <dgm:t>
        <a:bodyPr/>
        <a:lstStyle/>
        <a:p>
          <a:endParaRPr lang="en-US"/>
        </a:p>
      </dgm:t>
    </dgm:pt>
    <dgm:pt modelId="{C03A7DAC-179F-46D3-9103-9DB0469C7E70}" type="sibTrans" cxnId="{57817D3E-956C-4887-A1F6-5CD0D4C949AF}">
      <dgm:prSet/>
      <dgm:spPr/>
      <dgm:t>
        <a:bodyPr/>
        <a:lstStyle/>
        <a:p>
          <a:endParaRPr lang="en-US"/>
        </a:p>
      </dgm:t>
    </dgm:pt>
    <dgm:pt modelId="{195C8928-8328-4107-AADA-B037BF00F100}">
      <dgm:prSet/>
      <dgm:spPr/>
      <dgm:t>
        <a:bodyPr/>
        <a:lstStyle/>
        <a:p>
          <a:r>
            <a:rPr lang="en-US" b="1"/>
            <a:t>Virtual SME : </a:t>
          </a:r>
          <a:r>
            <a:rPr lang="en-US"/>
            <a:t>Violet can provide answers related to content in P2030 in a human friendly and easy to understand language</a:t>
          </a:r>
        </a:p>
      </dgm:t>
    </dgm:pt>
    <dgm:pt modelId="{B72BD676-65B8-466E-97BA-FB675024E09D}" type="parTrans" cxnId="{101FDAB8-2586-4302-B595-45D3D47EF0D2}">
      <dgm:prSet/>
      <dgm:spPr/>
      <dgm:t>
        <a:bodyPr/>
        <a:lstStyle/>
        <a:p>
          <a:endParaRPr lang="en-US"/>
        </a:p>
      </dgm:t>
    </dgm:pt>
    <dgm:pt modelId="{EAE7F605-E0B9-40E6-B4DD-4F09648C07E6}" type="sibTrans" cxnId="{101FDAB8-2586-4302-B595-45D3D47EF0D2}">
      <dgm:prSet/>
      <dgm:spPr/>
      <dgm:t>
        <a:bodyPr/>
        <a:lstStyle/>
        <a:p>
          <a:endParaRPr lang="en-US"/>
        </a:p>
      </dgm:t>
    </dgm:pt>
    <dgm:pt modelId="{16B63C8C-84AD-4EA6-8C88-7AF7D88271B9}">
      <dgm:prSet/>
      <dgm:spPr/>
      <dgm:t>
        <a:bodyPr/>
        <a:lstStyle/>
        <a:p>
          <a:r>
            <a:rPr lang="en-US" b="1" dirty="0"/>
            <a:t>Fast Response : </a:t>
          </a:r>
          <a:r>
            <a:rPr lang="en-US" dirty="0"/>
            <a:t>After multiple optimizations we have achieved the average response time of ~10 sec </a:t>
          </a:r>
        </a:p>
      </dgm:t>
    </dgm:pt>
    <dgm:pt modelId="{9FB08711-6BB8-486C-A9EE-8CF71BD98414}" type="parTrans" cxnId="{52D2BCFA-9B7C-433A-8841-1352D417817B}">
      <dgm:prSet/>
      <dgm:spPr/>
      <dgm:t>
        <a:bodyPr/>
        <a:lstStyle/>
        <a:p>
          <a:endParaRPr lang="en-US"/>
        </a:p>
      </dgm:t>
    </dgm:pt>
    <dgm:pt modelId="{63C880F0-7C0A-41D3-BA8C-439D396E01D9}" type="sibTrans" cxnId="{52D2BCFA-9B7C-433A-8841-1352D417817B}">
      <dgm:prSet/>
      <dgm:spPr/>
      <dgm:t>
        <a:bodyPr/>
        <a:lstStyle/>
        <a:p>
          <a:endParaRPr lang="en-US"/>
        </a:p>
      </dgm:t>
    </dgm:pt>
    <dgm:pt modelId="{E7738E59-DDB2-46E2-8B34-5924B5FC3E09}">
      <dgm:prSet/>
      <dgm:spPr/>
      <dgm:t>
        <a:bodyPr/>
        <a:lstStyle/>
        <a:p>
          <a:r>
            <a:rPr lang="en-US" b="1"/>
            <a:t>Source links</a:t>
          </a:r>
          <a:r>
            <a:rPr lang="en-US"/>
            <a:t> : Documents that contain content related to user query are shown along with answer (as a redirect link). This helps to get any additional info.No duplicate doc links are shown.</a:t>
          </a:r>
        </a:p>
      </dgm:t>
    </dgm:pt>
    <dgm:pt modelId="{2086C863-0CE4-40EB-8A14-4C6D608CFAFA}" type="parTrans" cxnId="{FB14B8B3-1F89-4A5C-AF5A-BBC019A52280}">
      <dgm:prSet/>
      <dgm:spPr/>
      <dgm:t>
        <a:bodyPr/>
        <a:lstStyle/>
        <a:p>
          <a:endParaRPr lang="en-US"/>
        </a:p>
      </dgm:t>
    </dgm:pt>
    <dgm:pt modelId="{D5C61402-5D85-4FB3-8779-30E71443810A}" type="sibTrans" cxnId="{FB14B8B3-1F89-4A5C-AF5A-BBC019A52280}">
      <dgm:prSet/>
      <dgm:spPr/>
      <dgm:t>
        <a:bodyPr/>
        <a:lstStyle/>
        <a:p>
          <a:endParaRPr lang="en-US"/>
        </a:p>
      </dgm:t>
    </dgm:pt>
    <dgm:pt modelId="{560E3051-6160-402D-9424-3F7221B5B14B}">
      <dgm:prSet/>
      <dgm:spPr/>
      <dgm:t>
        <a:bodyPr/>
        <a:lstStyle/>
        <a:p>
          <a:r>
            <a:rPr lang="en-US" b="1"/>
            <a:t>User Feedback </a:t>
          </a:r>
          <a:r>
            <a:rPr lang="en-US"/>
            <a:t>: User is prompted to provide feedback (optional) on response quality and his comments are logged in the backend for further analysis</a:t>
          </a:r>
        </a:p>
      </dgm:t>
    </dgm:pt>
    <dgm:pt modelId="{854DCCAB-8B66-4509-9976-AEE9EAB55668}" type="parTrans" cxnId="{B40327CF-40EC-446F-9727-35F2657FE5BC}">
      <dgm:prSet/>
      <dgm:spPr/>
      <dgm:t>
        <a:bodyPr/>
        <a:lstStyle/>
        <a:p>
          <a:endParaRPr lang="en-US"/>
        </a:p>
      </dgm:t>
    </dgm:pt>
    <dgm:pt modelId="{54230FF1-6825-479F-B5CD-3F6A00932C1B}" type="sibTrans" cxnId="{B40327CF-40EC-446F-9727-35F2657FE5BC}">
      <dgm:prSet/>
      <dgm:spPr/>
      <dgm:t>
        <a:bodyPr/>
        <a:lstStyle/>
        <a:p>
          <a:endParaRPr lang="en-US"/>
        </a:p>
      </dgm:t>
    </dgm:pt>
    <dgm:pt modelId="{DA7B6C0F-73A8-44C1-B088-7C4AF0F425C4}" type="pres">
      <dgm:prSet presAssocID="{69EB3F09-7075-4A80-B6A8-1AD3C7142476}" presName="diagram" presStyleCnt="0">
        <dgm:presLayoutVars>
          <dgm:dir/>
          <dgm:resizeHandles val="exact"/>
        </dgm:presLayoutVars>
      </dgm:prSet>
      <dgm:spPr/>
    </dgm:pt>
    <dgm:pt modelId="{268B01AA-B2E8-46EC-A1FE-89AA72B70D1A}" type="pres">
      <dgm:prSet presAssocID="{60B965CC-3132-4D18-9866-8B3166D4BBFE}" presName="node" presStyleLbl="node1" presStyleIdx="0" presStyleCnt="1" custScaleX="133553">
        <dgm:presLayoutVars>
          <dgm:bulletEnabled val="1"/>
        </dgm:presLayoutVars>
      </dgm:prSet>
      <dgm:spPr/>
    </dgm:pt>
  </dgm:ptLst>
  <dgm:cxnLst>
    <dgm:cxn modelId="{A33BA30D-0F66-4607-B238-3B3138B3194F}" type="presOf" srcId="{69EB3F09-7075-4A80-B6A8-1AD3C7142476}" destId="{DA7B6C0F-73A8-44C1-B088-7C4AF0F425C4}" srcOrd="0" destOrd="0" presId="urn:microsoft.com/office/officeart/2005/8/layout/process5"/>
    <dgm:cxn modelId="{57817D3E-956C-4887-A1F6-5CD0D4C949AF}" srcId="{69EB3F09-7075-4A80-B6A8-1AD3C7142476}" destId="{60B965CC-3132-4D18-9866-8B3166D4BBFE}" srcOrd="0" destOrd="0" parTransId="{4CF79C12-76F9-43E0-A314-6555EABD6481}" sibTransId="{C03A7DAC-179F-46D3-9103-9DB0469C7E70}"/>
    <dgm:cxn modelId="{92DB604D-9305-4A0C-89E1-97192B800EDD}" type="presOf" srcId="{16B63C8C-84AD-4EA6-8C88-7AF7D88271B9}" destId="{268B01AA-B2E8-46EC-A1FE-89AA72B70D1A}" srcOrd="0" destOrd="2" presId="urn:microsoft.com/office/officeart/2005/8/layout/process5"/>
    <dgm:cxn modelId="{8BA93A4F-0AFE-4DB3-B859-52140B5212B0}" type="presOf" srcId="{560E3051-6160-402D-9424-3F7221B5B14B}" destId="{268B01AA-B2E8-46EC-A1FE-89AA72B70D1A}" srcOrd="0" destOrd="4" presId="urn:microsoft.com/office/officeart/2005/8/layout/process5"/>
    <dgm:cxn modelId="{CA752979-BE97-4179-A4CF-79EC831DD300}" type="presOf" srcId="{195C8928-8328-4107-AADA-B037BF00F100}" destId="{268B01AA-B2E8-46EC-A1FE-89AA72B70D1A}" srcOrd="0" destOrd="1" presId="urn:microsoft.com/office/officeart/2005/8/layout/process5"/>
    <dgm:cxn modelId="{42F8679F-D53A-4109-9D86-6C0494B53961}" type="presOf" srcId="{E7738E59-DDB2-46E2-8B34-5924B5FC3E09}" destId="{268B01AA-B2E8-46EC-A1FE-89AA72B70D1A}" srcOrd="0" destOrd="3" presId="urn:microsoft.com/office/officeart/2005/8/layout/process5"/>
    <dgm:cxn modelId="{3E0305A2-55DE-46E0-AABD-777477003EFD}" type="presOf" srcId="{60B965CC-3132-4D18-9866-8B3166D4BBFE}" destId="{268B01AA-B2E8-46EC-A1FE-89AA72B70D1A}" srcOrd="0" destOrd="0" presId="urn:microsoft.com/office/officeart/2005/8/layout/process5"/>
    <dgm:cxn modelId="{FB14B8B3-1F89-4A5C-AF5A-BBC019A52280}" srcId="{60B965CC-3132-4D18-9866-8B3166D4BBFE}" destId="{E7738E59-DDB2-46E2-8B34-5924B5FC3E09}" srcOrd="2" destOrd="0" parTransId="{2086C863-0CE4-40EB-8A14-4C6D608CFAFA}" sibTransId="{D5C61402-5D85-4FB3-8779-30E71443810A}"/>
    <dgm:cxn modelId="{101FDAB8-2586-4302-B595-45D3D47EF0D2}" srcId="{60B965CC-3132-4D18-9866-8B3166D4BBFE}" destId="{195C8928-8328-4107-AADA-B037BF00F100}" srcOrd="0" destOrd="0" parTransId="{B72BD676-65B8-466E-97BA-FB675024E09D}" sibTransId="{EAE7F605-E0B9-40E6-B4DD-4F09648C07E6}"/>
    <dgm:cxn modelId="{B40327CF-40EC-446F-9727-35F2657FE5BC}" srcId="{60B965CC-3132-4D18-9866-8B3166D4BBFE}" destId="{560E3051-6160-402D-9424-3F7221B5B14B}" srcOrd="3" destOrd="0" parTransId="{854DCCAB-8B66-4509-9976-AEE9EAB55668}" sibTransId="{54230FF1-6825-479F-B5CD-3F6A00932C1B}"/>
    <dgm:cxn modelId="{52D2BCFA-9B7C-433A-8841-1352D417817B}" srcId="{60B965CC-3132-4D18-9866-8B3166D4BBFE}" destId="{16B63C8C-84AD-4EA6-8C88-7AF7D88271B9}" srcOrd="1" destOrd="0" parTransId="{9FB08711-6BB8-486C-A9EE-8CF71BD98414}" sibTransId="{63C880F0-7C0A-41D3-BA8C-439D396E01D9}"/>
    <dgm:cxn modelId="{DFDC4669-E4FC-4D9F-BF8C-9F9C8977549B}" type="presParOf" srcId="{DA7B6C0F-73A8-44C1-B088-7C4AF0F425C4}" destId="{268B01AA-B2E8-46EC-A1FE-89AA72B70D1A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B01AA-B2E8-46EC-A1FE-89AA72B70D1A}">
      <dsp:nvSpPr>
        <dsp:cNvPr id="0" name=""/>
        <dsp:cNvSpPr/>
      </dsp:nvSpPr>
      <dsp:spPr>
        <a:xfrm>
          <a:off x="1752604" y="985"/>
          <a:ext cx="8042480" cy="3613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KEY FEATURES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Virtual SME : </a:t>
          </a:r>
          <a:r>
            <a:rPr lang="en-US" sz="1800" kern="1200"/>
            <a:t>Violet can provide answers related to content in P2030 in a human friendly and easy to understand language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Fast Response : </a:t>
          </a:r>
          <a:r>
            <a:rPr lang="en-US" sz="1800" kern="1200" dirty="0"/>
            <a:t>After multiple optimizations we have achieved the average response time of ~10 sec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Source links</a:t>
          </a:r>
          <a:r>
            <a:rPr lang="en-US" sz="1800" kern="1200"/>
            <a:t> : Documents that contain content related to user query are shown along with answer (as a redirect link). This helps to get any additional info.No duplicate doc links are shown.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User Feedback </a:t>
          </a:r>
          <a:r>
            <a:rPr lang="en-US" sz="1800" kern="1200"/>
            <a:t>: User is prompted to provide feedback (optional) on response quality and his comments are logged in the backend for further analysis</a:t>
          </a:r>
        </a:p>
      </dsp:txBody>
      <dsp:txXfrm>
        <a:off x="1858430" y="106811"/>
        <a:ext cx="7830828" cy="3401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7569-EF76-A178-D937-75A2E4254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E1A6E-EE51-566E-F3D0-3CCE6E2C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B2DD-962F-95DF-86EC-F1EEA4C7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CB6E-3D20-334A-B18F-820A70F1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588D-08C0-B133-3B17-D8D0937E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139-5456-E1DF-7605-C51C0C1E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00C51-5FDB-5583-D369-48038562E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6FE6-3A7D-C17E-76BD-21043051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7A03-ED91-BA0E-55D5-F775B36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337E-2CC4-31F2-20DA-8453BA8B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5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600C-3F9E-8352-E732-0EBED991A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10BBC-8B8E-0B42-DFBE-D9BF9FF5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3ED1-0CC3-7F79-142F-C7F096EE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95C6-A773-B639-A30C-2168409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A737-4F96-488A-C5CF-24D77DE9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6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/ Radial Bug_Innovation">
    <p:bg>
      <p:bgPr>
        <a:solidFill>
          <a:srgbClr val="004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43EEF2BB-3843-DED0-DC50-A98A6E4AB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764" y="3429000"/>
            <a:ext cx="4298005" cy="7921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Master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C28155D-C6E6-4741-BE78-E85086387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4764" y="2938716"/>
            <a:ext cx="4298005" cy="3317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JANUARY 1,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D9957-7287-ADF1-5F98-2E56B7422C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2"/>
          <a:stretch/>
        </p:blipFill>
        <p:spPr>
          <a:xfrm>
            <a:off x="6765450" y="0"/>
            <a:ext cx="54265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0D4E2-7282-CC27-D2C5-7507952728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764" y="644237"/>
            <a:ext cx="2420563" cy="313098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81D7818-86D4-7410-7FAC-06D2771FCB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64" y="5880428"/>
            <a:ext cx="1821475" cy="3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31E4-5EC4-A3F6-7F6F-BE50260D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8C45-E401-2092-0F5E-4818C324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4B18-B0B2-7FF9-2984-E8A9AEFF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29D7-B195-7D17-0EE3-27EBD018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7F69-4D69-EEA2-B63A-B3134FB1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861F412-1DB7-3254-4E3F-7FBDBC71E3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" y="6492875"/>
            <a:ext cx="1790316" cy="2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34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1214-EBA1-B49C-731B-728C47AF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DBC1-BB0C-3543-BFA5-D1C24463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7FDA-E5C3-6DF7-B119-18B5623A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8B51-02E4-CDA5-A8EF-55D74A2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DC29-EE20-1180-8A5E-2F356C58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8FB4-A8B4-D31F-081E-296D3918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8D-ADFC-7F68-5160-36CB3A6A2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346DF-C9A3-CE29-9EB5-C6D1FB19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72E7-E898-48EC-A0A1-6AD6205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D086-462B-3600-3718-4DBA0CAF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026B-42DF-AC0B-AAF8-CB879636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9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6E4A-3C74-DB69-C0B9-6864D1E0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A04E2-6BF8-08D7-FE3A-B028CAE2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F9363-30C6-9C41-C5E7-8CB024D8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06679-46FF-1DA9-C6F5-5838EFBBD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AEE8A-3048-6256-40BD-2E822889C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600F7-A47C-20B7-E5CA-D5CE0AC6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8CB0A-12F0-26F7-033B-C9BCBFC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82847-487D-5631-E526-10E5AD0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03B3-7836-9F29-64E0-1629FDEC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36987-9BAE-F264-284B-7FFD925C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14AF-750E-E353-6832-E9C1CF3A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070F5-A484-4561-39EF-5BA3E26B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98416-6964-CEBF-C488-466DA442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66DA-76FE-7503-922D-B9B2CB1B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36EAE-8420-0EF3-5539-A95531C3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3CF1-9554-4025-A05B-1E0F29E6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A7CC-CB19-55E7-B90A-6A3E5485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98EB-2BB7-98C9-19FA-341C8A83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79FB-0D24-07ED-F00D-FC2A3191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A70A5-02DC-F392-65EC-A9D85643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5922D-B82A-2079-B4BD-9C55B0D7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3A1A-76C0-205C-F17B-04531C3C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79ABE-2035-1E85-B7A3-1F360A981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B42A1-E264-96A9-8138-D5B719CF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07ED-037B-8D60-7967-B6CE64D0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E9F44-BE17-3BAA-B77D-CA3F82B9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C3574-AB72-BFCB-8AAA-48E24545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9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5BF4D-EC57-8C8E-B511-82E4F54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EFECC-6C49-BFF9-989D-32F13228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D8B5-2C78-34D6-7105-7DFF872A9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5A3B-4CB6-4ED9-BFD4-82CEC9B2AA6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799F-15A3-FA2C-E668-03E38EBD5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B962-92D6-36AE-A8A4-F3CB3FB8E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1FAE-FC82-41A8-8932-62AEF6EF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9202-61EB-3CDC-555C-A59BBA99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89" y="3133725"/>
            <a:ext cx="5785086" cy="792126"/>
          </a:xfrm>
        </p:spPr>
        <p:txBody>
          <a:bodyPr>
            <a:normAutofit fontScale="90000"/>
          </a:bodyPr>
          <a:lstStyle/>
          <a:p>
            <a:r>
              <a:rPr lang="en-US" dirty="0"/>
              <a:t>GENAI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14342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ootball game&#10;&#10;Description automatically generated">
            <a:extLst>
              <a:ext uri="{FF2B5EF4-FFF2-40B4-BE49-F238E27FC236}">
                <a16:creationId xmlns:a16="http://schemas.microsoft.com/office/drawing/2014/main" id="{340E3864-E7E4-6502-B3E6-7706E7F07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4" y="503338"/>
            <a:ext cx="11953875" cy="586888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3A0578-CF12-A631-E08F-895889B0AE32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 Architecture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6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4661BE-3F6F-DE8E-C552-378F9A8AA492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Case 1 : P2030 Tissue Manufacturing Best Practices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3B38DE-80C0-A9CD-E0F6-4B51DAD2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7" y="1569861"/>
            <a:ext cx="11830050" cy="37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1E8435-B207-257E-B50D-0F73D453FCB4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Case 1 : P2030 Tissue Manufacturing Best Practices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DA8A1-FD09-0A4D-F2FC-5E7FE9FFAF36}"/>
              </a:ext>
            </a:extLst>
          </p:cNvPr>
          <p:cNvSpPr txBox="1"/>
          <p:nvPr/>
        </p:nvSpPr>
        <p:spPr>
          <a:xfrm>
            <a:off x="319087" y="1048167"/>
            <a:ext cx="115476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Manufacturing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 driven setup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hence requires multiple best practices, SOP &amp; process definition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Currently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operators are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trained by SMEs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mills and there are periodic refresher trainings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content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also loaded in a sharepoint for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that with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attrition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the knowledge attained is lost and a new user requires training again. Though some manual &amp; face to face training is required, a lot of SOPs have been documented in granular format and ,if accessed, they can provide “self trainings” in many areas. Additionally, for any question after training, there is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dependency on SME’s availability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there was a way to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easily maneuver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 mountain load of training docs and provide pinpointed responses to common questions, it would compliment the manual training well.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7395A5-BF27-4AFB-D506-F629A2100DA2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VIOLET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B43F-220E-BC96-C23E-34B163BC4AA4}"/>
              </a:ext>
            </a:extLst>
          </p:cNvPr>
          <p:cNvSpPr txBox="1"/>
          <p:nvPr/>
        </p:nvSpPr>
        <p:spPr>
          <a:xfrm>
            <a:off x="2001520" y="790575"/>
            <a:ext cx="9984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VIOLET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LLM based bot that is hosted on MICROSOFT TEAMS. Below are some key points about violet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Source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P2030 Tissue Manufacturing best practices sharepoint &amp; Tissue 2030 best practices data extract from SQLDB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Primary users (~1600) are the mill workers who operate tissue manufacturing machines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B2360662-FBD9-56AE-EB6E-CA81315B1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387814"/>
              </p:ext>
            </p:extLst>
          </p:nvPr>
        </p:nvGraphicFramePr>
        <p:xfrm>
          <a:off x="438149" y="3098799"/>
          <a:ext cx="11547689" cy="361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bird with glasses&#10;&#10;Description automatically generated">
            <a:extLst>
              <a:ext uri="{FF2B5EF4-FFF2-40B4-BE49-F238E27FC236}">
                <a16:creationId xmlns:a16="http://schemas.microsoft.com/office/drawing/2014/main" id="{1943C8D8-3F01-67FD-9459-E3F381CFC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2" y="674787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2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5231C-0044-03AD-03D9-1E615EEB2464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 Behind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 descr="A person in a suit&#10;&#10;Description automatically generated">
            <a:extLst>
              <a:ext uri="{FF2B5EF4-FFF2-40B4-BE49-F238E27FC236}">
                <a16:creationId xmlns:a16="http://schemas.microsoft.com/office/drawing/2014/main" id="{8579D5B1-1391-62C4-9D4C-A64886A4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1" y="1049020"/>
            <a:ext cx="2171700" cy="1589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86711-3D84-CD0C-0B8A-92729E05F19B}"/>
              </a:ext>
            </a:extLst>
          </p:cNvPr>
          <p:cNvSpPr txBox="1"/>
          <p:nvPr/>
        </p:nvSpPr>
        <p:spPr>
          <a:xfrm>
            <a:off x="6619875" y="1745217"/>
            <a:ext cx="263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Aravind Peddiboyina</a:t>
            </a:r>
            <a:endParaRPr lang="en-IN" b="1" dirty="0"/>
          </a:p>
        </p:txBody>
      </p:sp>
      <p:pic>
        <p:nvPicPr>
          <p:cNvPr id="9" name="Picture 8" descr="A person with long black hair&#10;&#10;Description automatically generated">
            <a:extLst>
              <a:ext uri="{FF2B5EF4-FFF2-40B4-BE49-F238E27FC236}">
                <a16:creationId xmlns:a16="http://schemas.microsoft.com/office/drawing/2014/main" id="{BB423B3B-95E1-7C8F-BF2F-85BAF0C83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54" y="3205563"/>
            <a:ext cx="1645743" cy="2028026"/>
          </a:xfrm>
          <a:prstGeom prst="rect">
            <a:avLst/>
          </a:prstGeom>
        </p:spPr>
      </p:pic>
      <p:pic>
        <p:nvPicPr>
          <p:cNvPr id="11" name="Picture 10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BB8632B2-7198-872F-AE20-BD52B71D8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95" y="3205563"/>
            <a:ext cx="1645743" cy="1959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erson with a beard&#10;&#10;Description automatically generated">
            <a:extLst>
              <a:ext uri="{FF2B5EF4-FFF2-40B4-BE49-F238E27FC236}">
                <a16:creationId xmlns:a16="http://schemas.microsoft.com/office/drawing/2014/main" id="{7768B8F4-CC28-6474-6468-B53B2466E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70" y="3205562"/>
            <a:ext cx="1645744" cy="1959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erson with a beard&#10;&#10;Description automatically generated">
            <a:extLst>
              <a:ext uri="{FF2B5EF4-FFF2-40B4-BE49-F238E27FC236}">
                <a16:creationId xmlns:a16="http://schemas.microsoft.com/office/drawing/2014/main" id="{79F65D4A-F11A-43F0-7D0F-A55BEC6AD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4" y="3182149"/>
            <a:ext cx="1645743" cy="1959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erson with dark hair wearing a blue shirt&#10;&#10;Description automatically generated">
            <a:extLst>
              <a:ext uri="{FF2B5EF4-FFF2-40B4-BE49-F238E27FC236}">
                <a16:creationId xmlns:a16="http://schemas.microsoft.com/office/drawing/2014/main" id="{7022293E-DD35-73CA-D9A9-9F4DB20E5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20" y="3205563"/>
            <a:ext cx="1645743" cy="1959019"/>
          </a:xfrm>
          <a:prstGeom prst="rect">
            <a:avLst/>
          </a:prstGeom>
        </p:spPr>
      </p:pic>
      <p:pic>
        <p:nvPicPr>
          <p:cNvPr id="21" name="Picture 20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37DDD965-EB9E-A882-A201-B2E2B59449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529" y="3228976"/>
            <a:ext cx="1645743" cy="1935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17F8AF-E8F0-C6B2-0311-59765D26F3AC}"/>
              </a:ext>
            </a:extLst>
          </p:cNvPr>
          <p:cNvSpPr txBox="1"/>
          <p:nvPr/>
        </p:nvSpPr>
        <p:spPr>
          <a:xfrm>
            <a:off x="480624" y="5317091"/>
            <a:ext cx="164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Abhishek Singhal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749BA-E6DB-407C-37E4-A1801FCA8439}"/>
              </a:ext>
            </a:extLst>
          </p:cNvPr>
          <p:cNvSpPr txBox="1"/>
          <p:nvPr/>
        </p:nvSpPr>
        <p:spPr>
          <a:xfrm>
            <a:off x="2538970" y="5357332"/>
            <a:ext cx="198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Varun </a:t>
            </a:r>
            <a:r>
              <a:rPr lang="en-US" sz="1400" b="1" dirty="0" err="1"/>
              <a:t>Shivashanmugam</a:t>
            </a:r>
            <a:endParaRPr lang="en-IN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9C4F7-3CF2-E744-FB94-424E736D1B0A}"/>
              </a:ext>
            </a:extLst>
          </p:cNvPr>
          <p:cNvSpPr txBox="1"/>
          <p:nvPr/>
        </p:nvSpPr>
        <p:spPr>
          <a:xfrm>
            <a:off x="4835367" y="5361615"/>
            <a:ext cx="14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Ishita Gautam</a:t>
            </a:r>
            <a:endParaRPr lang="en-IN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AAB78-7CE6-456F-6459-5AA9328EDEF8}"/>
              </a:ext>
            </a:extLst>
          </p:cNvPr>
          <p:cNvSpPr txBox="1"/>
          <p:nvPr/>
        </p:nvSpPr>
        <p:spPr>
          <a:xfrm>
            <a:off x="6953933" y="5357331"/>
            <a:ext cx="14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Robin John</a:t>
            </a:r>
            <a:endParaRPr lang="en-IN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B8DE3-4A95-D6AA-301E-84CB62D240F6}"/>
              </a:ext>
            </a:extLst>
          </p:cNvPr>
          <p:cNvSpPr txBox="1"/>
          <p:nvPr/>
        </p:nvSpPr>
        <p:spPr>
          <a:xfrm>
            <a:off x="8774129" y="5357330"/>
            <a:ext cx="14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Rahul Pandey</a:t>
            </a:r>
            <a:endParaRPr lang="en-IN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A9554-0C11-3CA6-1F03-314EAC4A3339}"/>
              </a:ext>
            </a:extLst>
          </p:cNvPr>
          <p:cNvSpPr txBox="1"/>
          <p:nvPr/>
        </p:nvSpPr>
        <p:spPr>
          <a:xfrm>
            <a:off x="10420442" y="5357331"/>
            <a:ext cx="174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Balakumaran Jayapal</a:t>
            </a:r>
            <a:endParaRPr lang="en-IN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A7CB-A55E-0B00-5E08-E56B59974B42}"/>
              </a:ext>
            </a:extLst>
          </p:cNvPr>
          <p:cNvSpPr txBox="1"/>
          <p:nvPr/>
        </p:nvSpPr>
        <p:spPr>
          <a:xfrm>
            <a:off x="749181" y="5658561"/>
            <a:ext cx="979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Scientist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9EB4A-9C79-6CA3-B183-29928D6DFA17}"/>
              </a:ext>
            </a:extLst>
          </p:cNvPr>
          <p:cNvSpPr txBox="1"/>
          <p:nvPr/>
        </p:nvSpPr>
        <p:spPr>
          <a:xfrm>
            <a:off x="4995260" y="5687009"/>
            <a:ext cx="979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Scientist</a:t>
            </a:r>
            <a:endParaRPr lang="en-I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3B79B-1B7D-34B9-EBD2-694B1749BA28}"/>
              </a:ext>
            </a:extLst>
          </p:cNvPr>
          <p:cNvSpPr txBox="1"/>
          <p:nvPr/>
        </p:nvSpPr>
        <p:spPr>
          <a:xfrm>
            <a:off x="3069541" y="5665108"/>
            <a:ext cx="1210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Engineer</a:t>
            </a:r>
            <a:endParaRPr lang="en-IN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F50A55-01D3-6AB7-F1AC-AD9FE66DA19C}"/>
              </a:ext>
            </a:extLst>
          </p:cNvPr>
          <p:cNvSpPr txBox="1"/>
          <p:nvPr/>
        </p:nvSpPr>
        <p:spPr>
          <a:xfrm>
            <a:off x="6874023" y="5679751"/>
            <a:ext cx="1231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Product Manager</a:t>
            </a:r>
            <a:endParaRPr lang="en-IN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668D2C-DB3B-429B-FD90-11A8F087A171}"/>
              </a:ext>
            </a:extLst>
          </p:cNvPr>
          <p:cNvSpPr txBox="1"/>
          <p:nvPr/>
        </p:nvSpPr>
        <p:spPr>
          <a:xfrm>
            <a:off x="8894178" y="5665108"/>
            <a:ext cx="1189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Product Owner</a:t>
            </a:r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FD0EBE-C92E-21AD-31A6-0CF90F87A2B9}"/>
              </a:ext>
            </a:extLst>
          </p:cNvPr>
          <p:cNvSpPr txBox="1"/>
          <p:nvPr/>
        </p:nvSpPr>
        <p:spPr>
          <a:xfrm>
            <a:off x="10662351" y="5665108"/>
            <a:ext cx="147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Solution Architect</a:t>
            </a:r>
            <a:endParaRPr lang="en-IN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53D72C-CCF3-54BD-90DE-D6FD0EA61999}"/>
              </a:ext>
            </a:extLst>
          </p:cNvPr>
          <p:cNvSpPr txBox="1"/>
          <p:nvPr/>
        </p:nvSpPr>
        <p:spPr>
          <a:xfrm>
            <a:off x="7052622" y="2080101"/>
            <a:ext cx="184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AI Innovation Manager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292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AC0689-9D5C-186A-FB35-049D0C0BE8FB}"/>
              </a:ext>
            </a:extLst>
          </p:cNvPr>
          <p:cNvSpPr/>
          <p:nvPr/>
        </p:nvSpPr>
        <p:spPr>
          <a:xfrm>
            <a:off x="8115300" y="1744169"/>
            <a:ext cx="2657475" cy="497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noFill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929A3-B21E-1FCB-C958-84BA1B8A6200}"/>
              </a:ext>
            </a:extLst>
          </p:cNvPr>
          <p:cNvSpPr/>
          <p:nvPr/>
        </p:nvSpPr>
        <p:spPr>
          <a:xfrm>
            <a:off x="5024437" y="1744170"/>
            <a:ext cx="2614613" cy="4979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noFill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4DD1C-7BE9-4E4F-52A9-91D5C917686E}"/>
              </a:ext>
            </a:extLst>
          </p:cNvPr>
          <p:cNvSpPr/>
          <p:nvPr/>
        </p:nvSpPr>
        <p:spPr>
          <a:xfrm>
            <a:off x="1995489" y="1744173"/>
            <a:ext cx="2614612" cy="4979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noFill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57369-7359-DFE2-D606-94F03DC6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998638"/>
            <a:ext cx="11539537" cy="553938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Successfully delivered Violet &amp; Procuree 2.0 using GPT 3.5(LLM)</a:t>
            </a:r>
            <a:endParaRPr lang="en-IN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5B144F-D400-CB76-882F-48151E958D16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Summary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C94F3-6B69-5623-FAE3-AAD83D90641B}"/>
              </a:ext>
            </a:extLst>
          </p:cNvPr>
          <p:cNvSpPr txBox="1"/>
          <p:nvPr/>
        </p:nvSpPr>
        <p:spPr>
          <a:xfrm>
            <a:off x="2041578" y="1925769"/>
            <a:ext cx="257804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STEP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are KC’s first chatbots that are powered by OpenAI’s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model. For best user experience, they are integrated with MS TEAMS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Built on top of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GenAI’s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API framework. Under the hood it is RAG based architecture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5FCC-D187-B426-3E7B-A3A9BA005FF2}"/>
              </a:ext>
            </a:extLst>
          </p:cNvPr>
          <p:cNvSpPr txBox="1"/>
          <p:nvPr/>
        </p:nvSpPr>
        <p:spPr>
          <a:xfrm>
            <a:off x="5081591" y="1936388"/>
            <a:ext cx="243839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CHALLENGES</a:t>
            </a: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Multiple 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added to the complexity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 Concerns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OpenAI services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Constant evaluation of new LLMs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Cross functional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20078-90AA-325F-32B5-8ED2F8CE67BC}"/>
              </a:ext>
            </a:extLst>
          </p:cNvPr>
          <p:cNvSpPr txBox="1"/>
          <p:nvPr/>
        </p:nvSpPr>
        <p:spPr>
          <a:xfrm>
            <a:off x="8178746" y="1936388"/>
            <a:ext cx="2530582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Improved UX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Round the clock availability of virtual SME (Violet)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Eliminates need of a predefined Q&amp;A file (Procuree)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Effective cloud resource utilization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Modular framework will enable faster turnaround for new use cases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Preservation of IP, KC data within KC’s firewall</a:t>
            </a:r>
          </a:p>
          <a:p>
            <a:pPr marL="342900" indent="-342900">
              <a:buAutoNum type="arabicPeriod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ctr">
              <a:buAutoNum type="arabicPeriod"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" name="Graphic 19" descr="Shoe footprints with solid fill">
            <a:extLst>
              <a:ext uri="{FF2B5EF4-FFF2-40B4-BE49-F238E27FC236}">
                <a16:creationId xmlns:a16="http://schemas.microsoft.com/office/drawing/2014/main" id="{91614034-C01C-F4AA-7F1E-6C818459B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1578" y="1743276"/>
            <a:ext cx="495301" cy="495301"/>
          </a:xfrm>
          <a:prstGeom prst="rect">
            <a:avLst/>
          </a:prstGeom>
        </p:spPr>
      </p:pic>
      <p:pic>
        <p:nvPicPr>
          <p:cNvPr id="22" name="Graphic 21" descr="Hurdle with solid fill">
            <a:extLst>
              <a:ext uri="{FF2B5EF4-FFF2-40B4-BE49-F238E27FC236}">
                <a16:creationId xmlns:a16="http://schemas.microsoft.com/office/drawing/2014/main" id="{35CAD3C2-3543-8F13-6385-270C95C5C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3962" y="1744169"/>
            <a:ext cx="495301" cy="495301"/>
          </a:xfrm>
          <a:prstGeom prst="rect">
            <a:avLst/>
          </a:prstGeom>
        </p:spPr>
      </p:pic>
      <p:pic>
        <p:nvPicPr>
          <p:cNvPr id="24" name="Graphic 23" descr="Weights Uneven with solid fill">
            <a:extLst>
              <a:ext uri="{FF2B5EF4-FFF2-40B4-BE49-F238E27FC236}">
                <a16:creationId xmlns:a16="http://schemas.microsoft.com/office/drawing/2014/main" id="{74DC0047-825A-F751-AF7F-A7145DA1B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2924" y="1743275"/>
            <a:ext cx="553939" cy="4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29">
            <a:extLst>
              <a:ext uri="{FF2B5EF4-FFF2-40B4-BE49-F238E27FC236}">
                <a16:creationId xmlns:a16="http://schemas.microsoft.com/office/drawing/2014/main" id="{E2514EA7-1FC3-1CD3-C735-DF8FF99427AB}"/>
              </a:ext>
            </a:extLst>
          </p:cNvPr>
          <p:cNvCxnSpPr>
            <a:cxnSpLocks/>
          </p:cNvCxnSpPr>
          <p:nvPr/>
        </p:nvCxnSpPr>
        <p:spPr>
          <a:xfrm>
            <a:off x="0" y="3988275"/>
            <a:ext cx="12258392" cy="16988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0">
            <a:extLst>
              <a:ext uri="{FF2B5EF4-FFF2-40B4-BE49-F238E27FC236}">
                <a16:creationId xmlns:a16="http://schemas.microsoft.com/office/drawing/2014/main" id="{568C65DB-B922-6C36-986D-C56AFC600AFC}"/>
              </a:ext>
            </a:extLst>
          </p:cNvPr>
          <p:cNvGrpSpPr/>
          <p:nvPr/>
        </p:nvGrpSpPr>
        <p:grpSpPr>
          <a:xfrm>
            <a:off x="961321" y="1895015"/>
            <a:ext cx="2900142" cy="2185229"/>
            <a:chOff x="3195441" y="1932641"/>
            <a:chExt cx="2900142" cy="2185229"/>
          </a:xfrm>
        </p:grpSpPr>
        <p:sp>
          <p:nvSpPr>
            <p:cNvPr id="5" name="타원 31">
              <a:extLst>
                <a:ext uri="{FF2B5EF4-FFF2-40B4-BE49-F238E27FC236}">
                  <a16:creationId xmlns:a16="http://schemas.microsoft.com/office/drawing/2014/main" id="{3A3902D2-2DB9-C169-DB3E-A9C2FD012802}"/>
                </a:ext>
              </a:extLst>
            </p:cNvPr>
            <p:cNvSpPr/>
            <p:nvPr/>
          </p:nvSpPr>
          <p:spPr>
            <a:xfrm>
              <a:off x="3195441" y="3891533"/>
              <a:ext cx="226337" cy="2263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66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화살표: 갈매기형 수장 32">
              <a:extLst>
                <a:ext uri="{FF2B5EF4-FFF2-40B4-BE49-F238E27FC236}">
                  <a16:creationId xmlns:a16="http://schemas.microsoft.com/office/drawing/2014/main" id="{EF3919A2-1090-786E-7C8C-52BD9BA5FD76}"/>
                </a:ext>
              </a:extLst>
            </p:cNvPr>
            <p:cNvSpPr/>
            <p:nvPr/>
          </p:nvSpPr>
          <p:spPr>
            <a:xfrm>
              <a:off x="3545702" y="3375855"/>
              <a:ext cx="226337" cy="372055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7" name="직선 연결선 33">
              <a:extLst>
                <a:ext uri="{FF2B5EF4-FFF2-40B4-BE49-F238E27FC236}">
                  <a16:creationId xmlns:a16="http://schemas.microsoft.com/office/drawing/2014/main" id="{03AC7072-5FD4-A105-8286-3C1C438E2C40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10" y="2199533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34">
              <a:extLst>
                <a:ext uri="{FF2B5EF4-FFF2-40B4-BE49-F238E27FC236}">
                  <a16:creationId xmlns:a16="http://schemas.microsoft.com/office/drawing/2014/main" id="{7FBE1C16-DBEA-D010-EDA5-68753DF579D7}"/>
                </a:ext>
              </a:extLst>
            </p:cNvPr>
            <p:cNvSpPr/>
            <p:nvPr/>
          </p:nvSpPr>
          <p:spPr>
            <a:xfrm>
              <a:off x="3223733" y="2800593"/>
              <a:ext cx="169753" cy="16975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A039C4-85CA-7132-0256-6F9047617FCA}"/>
                </a:ext>
              </a:extLst>
            </p:cNvPr>
            <p:cNvSpPr txBox="1"/>
            <p:nvPr/>
          </p:nvSpPr>
          <p:spPr>
            <a:xfrm>
              <a:off x="3522438" y="2724301"/>
              <a:ext cx="227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Build  basic POC with sample data </a:t>
              </a:r>
            </a:p>
          </p:txBody>
        </p:sp>
        <p:sp>
          <p:nvSpPr>
            <p:cNvPr id="10" name="타원 36">
              <a:extLst>
                <a:ext uri="{FF2B5EF4-FFF2-40B4-BE49-F238E27FC236}">
                  <a16:creationId xmlns:a16="http://schemas.microsoft.com/office/drawing/2014/main" id="{697C059B-0D51-F95B-0D73-9FB8F56030CD}"/>
                </a:ext>
              </a:extLst>
            </p:cNvPr>
            <p:cNvSpPr/>
            <p:nvPr/>
          </p:nvSpPr>
          <p:spPr>
            <a:xfrm>
              <a:off x="3223733" y="2068921"/>
              <a:ext cx="169753" cy="16975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1A68FF-642B-7FF2-17F3-B82A2742DA58}"/>
                </a:ext>
              </a:extLst>
            </p:cNvPr>
            <p:cNvSpPr txBox="1"/>
            <p:nvPr/>
          </p:nvSpPr>
          <p:spPr>
            <a:xfrm>
              <a:off x="3505734" y="1932641"/>
              <a:ext cx="25898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GenAI’s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first workshop with Microsoft to understand OpenAI’s capabilities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5746E1-4883-FCCD-3F74-5F580B66F0CA}"/>
                </a:ext>
              </a:extLst>
            </p:cNvPr>
            <p:cNvSpPr txBox="1"/>
            <p:nvPr/>
          </p:nvSpPr>
          <p:spPr>
            <a:xfrm>
              <a:off x="3783537" y="3361828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Apr’23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그룹 39">
            <a:extLst>
              <a:ext uri="{FF2B5EF4-FFF2-40B4-BE49-F238E27FC236}">
                <a16:creationId xmlns:a16="http://schemas.microsoft.com/office/drawing/2014/main" id="{0AA6F70B-4ECB-6A19-3B6A-3BEF9F558638}"/>
              </a:ext>
            </a:extLst>
          </p:cNvPr>
          <p:cNvGrpSpPr/>
          <p:nvPr/>
        </p:nvGrpSpPr>
        <p:grpSpPr>
          <a:xfrm>
            <a:off x="2980741" y="3903979"/>
            <a:ext cx="3010483" cy="2256459"/>
            <a:chOff x="1192663" y="3903979"/>
            <a:chExt cx="3010483" cy="2256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D7F02E-2AD4-6642-3653-1028B1D70781}"/>
                </a:ext>
              </a:extLst>
            </p:cNvPr>
            <p:cNvSpPr txBox="1"/>
            <p:nvPr/>
          </p:nvSpPr>
          <p:spPr>
            <a:xfrm>
              <a:off x="1769261" y="4259911"/>
              <a:ext cx="1176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June’23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타원 41">
              <a:extLst>
                <a:ext uri="{FF2B5EF4-FFF2-40B4-BE49-F238E27FC236}">
                  <a16:creationId xmlns:a16="http://schemas.microsoft.com/office/drawing/2014/main" id="{E3F886E9-25AA-4390-C00B-CFC2878A99A7}"/>
                </a:ext>
              </a:extLst>
            </p:cNvPr>
            <p:cNvSpPr/>
            <p:nvPr/>
          </p:nvSpPr>
          <p:spPr>
            <a:xfrm>
              <a:off x="1192663" y="3903979"/>
              <a:ext cx="226337" cy="226337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화살표: 갈매기형 수장 42">
              <a:extLst>
                <a:ext uri="{FF2B5EF4-FFF2-40B4-BE49-F238E27FC236}">
                  <a16:creationId xmlns:a16="http://schemas.microsoft.com/office/drawing/2014/main" id="{6AF87E43-EB49-CACD-97A2-1689BF2B661B}"/>
                </a:ext>
              </a:extLst>
            </p:cNvPr>
            <p:cNvSpPr/>
            <p:nvPr/>
          </p:nvSpPr>
          <p:spPr>
            <a:xfrm>
              <a:off x="1542924" y="4273939"/>
              <a:ext cx="226337" cy="3720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7" name="직선 연결선 43">
              <a:extLst>
                <a:ext uri="{FF2B5EF4-FFF2-40B4-BE49-F238E27FC236}">
                  <a16:creationId xmlns:a16="http://schemas.microsoft.com/office/drawing/2014/main" id="{9DA3BAC6-8AFF-2E36-F173-EC8E2265DA32}"/>
                </a:ext>
              </a:extLst>
            </p:cNvPr>
            <p:cNvCxnSpPr>
              <a:cxnSpLocks/>
            </p:cNvCxnSpPr>
            <p:nvPr/>
          </p:nvCxnSpPr>
          <p:spPr>
            <a:xfrm>
              <a:off x="1305832" y="4130316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44">
              <a:extLst>
                <a:ext uri="{FF2B5EF4-FFF2-40B4-BE49-F238E27FC236}">
                  <a16:creationId xmlns:a16="http://schemas.microsoft.com/office/drawing/2014/main" id="{8E6DEDE6-661D-AA24-8B5F-FFB8CDFCE759}"/>
                </a:ext>
              </a:extLst>
            </p:cNvPr>
            <p:cNvSpPr/>
            <p:nvPr/>
          </p:nvSpPr>
          <p:spPr>
            <a:xfrm>
              <a:off x="1220955" y="5051503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0BCCE-7801-49E8-7FB0-A776252E1277}"/>
                </a:ext>
              </a:extLst>
            </p:cNvPr>
            <p:cNvSpPr txBox="1"/>
            <p:nvPr/>
          </p:nvSpPr>
          <p:spPr>
            <a:xfrm>
              <a:off x="1542924" y="4814878"/>
              <a:ext cx="227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Worked on the vision of taking a platform-oriented approach</a:t>
              </a:r>
            </a:p>
          </p:txBody>
        </p:sp>
        <p:sp>
          <p:nvSpPr>
            <p:cNvPr id="20" name="타원 46">
              <a:extLst>
                <a:ext uri="{FF2B5EF4-FFF2-40B4-BE49-F238E27FC236}">
                  <a16:creationId xmlns:a16="http://schemas.microsoft.com/office/drawing/2014/main" id="{A2F68507-F811-6166-B439-136F824F0C58}"/>
                </a:ext>
              </a:extLst>
            </p:cNvPr>
            <p:cNvSpPr/>
            <p:nvPr/>
          </p:nvSpPr>
          <p:spPr>
            <a:xfrm>
              <a:off x="1220955" y="5783175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AF10FE-A28E-FB8D-62E9-73AEEBC9852A}"/>
                </a:ext>
              </a:extLst>
            </p:cNvPr>
            <p:cNvSpPr txBox="1"/>
            <p:nvPr/>
          </p:nvSpPr>
          <p:spPr>
            <a:xfrm>
              <a:off x="1542923" y="5637218"/>
              <a:ext cx="2660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Built 1</a:t>
              </a:r>
              <a:r>
                <a:rPr lang="en-US" altLang="ko-KR" sz="1400" baseline="30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API based architecture of </a:t>
              </a:r>
              <a:r>
                <a:rPr lang="en-US" altLang="ko-KR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GenAI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platform</a:t>
              </a:r>
            </a:p>
          </p:txBody>
        </p:sp>
      </p:grpSp>
      <p:grpSp>
        <p:nvGrpSpPr>
          <p:cNvPr id="22" name="그룹 48">
            <a:extLst>
              <a:ext uri="{FF2B5EF4-FFF2-40B4-BE49-F238E27FC236}">
                <a16:creationId xmlns:a16="http://schemas.microsoft.com/office/drawing/2014/main" id="{1A17032D-795C-7DCE-DF44-C864C42D3A63}"/>
              </a:ext>
            </a:extLst>
          </p:cNvPr>
          <p:cNvGrpSpPr/>
          <p:nvPr/>
        </p:nvGrpSpPr>
        <p:grpSpPr>
          <a:xfrm>
            <a:off x="4976163" y="1574146"/>
            <a:ext cx="3207897" cy="2566431"/>
            <a:chOff x="3195441" y="1551439"/>
            <a:chExt cx="2628955" cy="2566431"/>
          </a:xfrm>
        </p:grpSpPr>
        <p:sp>
          <p:nvSpPr>
            <p:cNvPr id="23" name="타원 49">
              <a:extLst>
                <a:ext uri="{FF2B5EF4-FFF2-40B4-BE49-F238E27FC236}">
                  <a16:creationId xmlns:a16="http://schemas.microsoft.com/office/drawing/2014/main" id="{F6EA8357-AE6E-C87B-F80B-AB519C7D82D9}"/>
                </a:ext>
              </a:extLst>
            </p:cNvPr>
            <p:cNvSpPr/>
            <p:nvPr/>
          </p:nvSpPr>
          <p:spPr>
            <a:xfrm>
              <a:off x="3195441" y="3891533"/>
              <a:ext cx="226337" cy="2263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66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화살표: 갈매기형 수장 50">
              <a:extLst>
                <a:ext uri="{FF2B5EF4-FFF2-40B4-BE49-F238E27FC236}">
                  <a16:creationId xmlns:a16="http://schemas.microsoft.com/office/drawing/2014/main" id="{BF24FDDC-D310-9B2D-F1E9-2615B282A4C2}"/>
                </a:ext>
              </a:extLst>
            </p:cNvPr>
            <p:cNvSpPr/>
            <p:nvPr/>
          </p:nvSpPr>
          <p:spPr>
            <a:xfrm>
              <a:off x="3545702" y="3375855"/>
              <a:ext cx="226337" cy="372055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5" name="직선 연결선 51">
              <a:extLst>
                <a:ext uri="{FF2B5EF4-FFF2-40B4-BE49-F238E27FC236}">
                  <a16:creationId xmlns:a16="http://schemas.microsoft.com/office/drawing/2014/main" id="{0339F219-3CA8-2ECD-6805-EA4C5CBE37E2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10" y="2199533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54">
              <a:extLst>
                <a:ext uri="{FF2B5EF4-FFF2-40B4-BE49-F238E27FC236}">
                  <a16:creationId xmlns:a16="http://schemas.microsoft.com/office/drawing/2014/main" id="{2C1DA402-5E82-C5F4-9E5C-BD2C2E50DB74}"/>
                </a:ext>
              </a:extLst>
            </p:cNvPr>
            <p:cNvSpPr/>
            <p:nvPr/>
          </p:nvSpPr>
          <p:spPr>
            <a:xfrm>
              <a:off x="3223733" y="2800593"/>
              <a:ext cx="169753" cy="16975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B7940B-6917-9738-05BB-6BB63FA89B19}"/>
                </a:ext>
              </a:extLst>
            </p:cNvPr>
            <p:cNvSpPr txBox="1"/>
            <p:nvPr/>
          </p:nvSpPr>
          <p:spPr>
            <a:xfrm>
              <a:off x="3545702" y="2094008"/>
              <a:ext cx="227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Identified Manufacturing P2030 as potential first use case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타원 56">
              <a:extLst>
                <a:ext uri="{FF2B5EF4-FFF2-40B4-BE49-F238E27FC236}">
                  <a16:creationId xmlns:a16="http://schemas.microsoft.com/office/drawing/2014/main" id="{243C9D1A-20A0-3C2D-230A-BD714907DE44}"/>
                </a:ext>
              </a:extLst>
            </p:cNvPr>
            <p:cNvSpPr/>
            <p:nvPr/>
          </p:nvSpPr>
          <p:spPr>
            <a:xfrm>
              <a:off x="3223733" y="2068921"/>
              <a:ext cx="169753" cy="16975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E8D394-1FC2-B15A-619D-D5CB2BF31858}"/>
                </a:ext>
              </a:extLst>
            </p:cNvPr>
            <p:cNvSpPr txBox="1"/>
            <p:nvPr/>
          </p:nvSpPr>
          <p:spPr>
            <a:xfrm>
              <a:off x="3545704" y="1551439"/>
              <a:ext cx="227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Formal kick off of </a:t>
              </a:r>
              <a:r>
                <a:rPr lang="en-US" altLang="ko-KR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GenAI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Product team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CEE5DC-E25E-CF6C-A9CC-8E1D3555D26D}"/>
                </a:ext>
              </a:extLst>
            </p:cNvPr>
            <p:cNvSpPr txBox="1"/>
            <p:nvPr/>
          </p:nvSpPr>
          <p:spPr>
            <a:xfrm>
              <a:off x="3697825" y="3407316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July’23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1" name="그룹 59">
            <a:extLst>
              <a:ext uri="{FF2B5EF4-FFF2-40B4-BE49-F238E27FC236}">
                <a16:creationId xmlns:a16="http://schemas.microsoft.com/office/drawing/2014/main" id="{E2400E0F-BD9D-BCDE-35FE-26231581BEE6}"/>
              </a:ext>
            </a:extLst>
          </p:cNvPr>
          <p:cNvGrpSpPr/>
          <p:nvPr/>
        </p:nvGrpSpPr>
        <p:grpSpPr>
          <a:xfrm>
            <a:off x="6937133" y="3903979"/>
            <a:ext cx="3188787" cy="2471903"/>
            <a:chOff x="1192663" y="3903979"/>
            <a:chExt cx="2628955" cy="24719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6DF243-059D-7BFF-6D41-4D73A53FE571}"/>
                </a:ext>
              </a:extLst>
            </p:cNvPr>
            <p:cNvSpPr txBox="1"/>
            <p:nvPr/>
          </p:nvSpPr>
          <p:spPr>
            <a:xfrm>
              <a:off x="1769261" y="4259911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Aug’23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타원 61">
              <a:extLst>
                <a:ext uri="{FF2B5EF4-FFF2-40B4-BE49-F238E27FC236}">
                  <a16:creationId xmlns:a16="http://schemas.microsoft.com/office/drawing/2014/main" id="{2DEF6402-96F3-C346-B085-6617BF11F62B}"/>
                </a:ext>
              </a:extLst>
            </p:cNvPr>
            <p:cNvSpPr/>
            <p:nvPr/>
          </p:nvSpPr>
          <p:spPr>
            <a:xfrm>
              <a:off x="1192663" y="3903979"/>
              <a:ext cx="226337" cy="226337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화살표: 갈매기형 수장 62">
              <a:extLst>
                <a:ext uri="{FF2B5EF4-FFF2-40B4-BE49-F238E27FC236}">
                  <a16:creationId xmlns:a16="http://schemas.microsoft.com/office/drawing/2014/main" id="{25F41963-0AFC-196B-83E6-5A1AD04797E4}"/>
                </a:ext>
              </a:extLst>
            </p:cNvPr>
            <p:cNvSpPr/>
            <p:nvPr/>
          </p:nvSpPr>
          <p:spPr>
            <a:xfrm>
              <a:off x="1542924" y="4273939"/>
              <a:ext cx="226337" cy="3720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5" name="직선 연결선 63">
              <a:extLst>
                <a:ext uri="{FF2B5EF4-FFF2-40B4-BE49-F238E27FC236}">
                  <a16:creationId xmlns:a16="http://schemas.microsoft.com/office/drawing/2014/main" id="{A6FCBC2D-A7AA-2CA8-ED71-2AC82F966CF1}"/>
                </a:ext>
              </a:extLst>
            </p:cNvPr>
            <p:cNvCxnSpPr>
              <a:cxnSpLocks/>
            </p:cNvCxnSpPr>
            <p:nvPr/>
          </p:nvCxnSpPr>
          <p:spPr>
            <a:xfrm>
              <a:off x="1305832" y="4130316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64">
              <a:extLst>
                <a:ext uri="{FF2B5EF4-FFF2-40B4-BE49-F238E27FC236}">
                  <a16:creationId xmlns:a16="http://schemas.microsoft.com/office/drawing/2014/main" id="{388A45F0-440C-846C-E842-AAD2041B6CF9}"/>
                </a:ext>
              </a:extLst>
            </p:cNvPr>
            <p:cNvSpPr/>
            <p:nvPr/>
          </p:nvSpPr>
          <p:spPr>
            <a:xfrm>
              <a:off x="1220955" y="5051503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C8F183-CDC6-F920-A1AD-C355827C7EF7}"/>
                </a:ext>
              </a:extLst>
            </p:cNvPr>
            <p:cNvSpPr txBox="1"/>
            <p:nvPr/>
          </p:nvSpPr>
          <p:spPr>
            <a:xfrm>
              <a:off x="1542924" y="4814878"/>
              <a:ext cx="227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First ever Azure infra set with private endpoint configured for all services</a:t>
              </a:r>
            </a:p>
          </p:txBody>
        </p:sp>
        <p:sp>
          <p:nvSpPr>
            <p:cNvPr id="38" name="타원 66">
              <a:extLst>
                <a:ext uri="{FF2B5EF4-FFF2-40B4-BE49-F238E27FC236}">
                  <a16:creationId xmlns:a16="http://schemas.microsoft.com/office/drawing/2014/main" id="{1FE2B9DA-4998-47A1-C1AF-0089E664B099}"/>
                </a:ext>
              </a:extLst>
            </p:cNvPr>
            <p:cNvSpPr/>
            <p:nvPr/>
          </p:nvSpPr>
          <p:spPr>
            <a:xfrm>
              <a:off x="1220955" y="5783175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1EC854-A746-86E6-9EFE-598A03D3D91D}"/>
                </a:ext>
              </a:extLst>
            </p:cNvPr>
            <p:cNvSpPr txBox="1"/>
            <p:nvPr/>
          </p:nvSpPr>
          <p:spPr>
            <a:xfrm>
              <a:off x="1542924" y="5637218"/>
              <a:ext cx="22786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Extensive testing to analyze GPT 3.5 vs GPT 4 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capabilities and fitment to KC’s use case</a:t>
              </a:r>
            </a:p>
          </p:txBody>
        </p:sp>
      </p:grpSp>
      <p:grpSp>
        <p:nvGrpSpPr>
          <p:cNvPr id="40" name="그룹 68">
            <a:extLst>
              <a:ext uri="{FF2B5EF4-FFF2-40B4-BE49-F238E27FC236}">
                <a16:creationId xmlns:a16="http://schemas.microsoft.com/office/drawing/2014/main" id="{C32B212F-51DF-C7F7-1A4F-F62EC65E6CB6}"/>
              </a:ext>
            </a:extLst>
          </p:cNvPr>
          <p:cNvGrpSpPr/>
          <p:nvPr/>
        </p:nvGrpSpPr>
        <p:grpSpPr>
          <a:xfrm>
            <a:off x="8915331" y="1947035"/>
            <a:ext cx="3106480" cy="2170835"/>
            <a:chOff x="3195441" y="1947035"/>
            <a:chExt cx="2687734" cy="2170835"/>
          </a:xfrm>
        </p:grpSpPr>
        <p:sp>
          <p:nvSpPr>
            <p:cNvPr id="41" name="타원 69">
              <a:extLst>
                <a:ext uri="{FF2B5EF4-FFF2-40B4-BE49-F238E27FC236}">
                  <a16:creationId xmlns:a16="http://schemas.microsoft.com/office/drawing/2014/main" id="{52D3E5AD-A542-3AAA-AC59-2B0419A9062E}"/>
                </a:ext>
              </a:extLst>
            </p:cNvPr>
            <p:cNvSpPr/>
            <p:nvPr/>
          </p:nvSpPr>
          <p:spPr>
            <a:xfrm>
              <a:off x="3195441" y="3891533"/>
              <a:ext cx="226337" cy="2263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66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화살표: 갈매기형 수장 70">
              <a:extLst>
                <a:ext uri="{FF2B5EF4-FFF2-40B4-BE49-F238E27FC236}">
                  <a16:creationId xmlns:a16="http://schemas.microsoft.com/office/drawing/2014/main" id="{41E219F6-D7C2-1E94-784F-A7E93D5C483A}"/>
                </a:ext>
              </a:extLst>
            </p:cNvPr>
            <p:cNvSpPr/>
            <p:nvPr/>
          </p:nvSpPr>
          <p:spPr>
            <a:xfrm>
              <a:off x="3545702" y="3375855"/>
              <a:ext cx="226337" cy="372055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43" name="직선 연결선 71">
              <a:extLst>
                <a:ext uri="{FF2B5EF4-FFF2-40B4-BE49-F238E27FC236}">
                  <a16:creationId xmlns:a16="http://schemas.microsoft.com/office/drawing/2014/main" id="{7522136F-F691-9A1E-89DC-9F92D2723B6E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10" y="2199533"/>
              <a:ext cx="0" cy="1692000"/>
            </a:xfrm>
            <a:prstGeom prst="line">
              <a:avLst/>
            </a:prstGeom>
            <a:solidFill>
              <a:schemeClr val="accent4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72">
              <a:extLst>
                <a:ext uri="{FF2B5EF4-FFF2-40B4-BE49-F238E27FC236}">
                  <a16:creationId xmlns:a16="http://schemas.microsoft.com/office/drawing/2014/main" id="{95DDE9DB-23CE-99E8-ECA3-2EC8256046AD}"/>
                </a:ext>
              </a:extLst>
            </p:cNvPr>
            <p:cNvSpPr/>
            <p:nvPr/>
          </p:nvSpPr>
          <p:spPr>
            <a:xfrm>
              <a:off x="3223733" y="2800593"/>
              <a:ext cx="169753" cy="16975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5D0133-18F5-7077-5421-162F0D64DA96}"/>
                </a:ext>
              </a:extLst>
            </p:cNvPr>
            <p:cNvSpPr txBox="1"/>
            <p:nvPr/>
          </p:nvSpPr>
          <p:spPr>
            <a:xfrm>
              <a:off x="3478363" y="1947035"/>
              <a:ext cx="227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Onboarded API developer to work on API development</a:t>
              </a:r>
            </a:p>
          </p:txBody>
        </p:sp>
        <p:sp>
          <p:nvSpPr>
            <p:cNvPr id="46" name="타원 74">
              <a:extLst>
                <a:ext uri="{FF2B5EF4-FFF2-40B4-BE49-F238E27FC236}">
                  <a16:creationId xmlns:a16="http://schemas.microsoft.com/office/drawing/2014/main" id="{63554BD4-05AB-767F-0C00-3406AB5F8AE5}"/>
                </a:ext>
              </a:extLst>
            </p:cNvPr>
            <p:cNvSpPr/>
            <p:nvPr/>
          </p:nvSpPr>
          <p:spPr>
            <a:xfrm>
              <a:off x="3223733" y="2068921"/>
              <a:ext cx="169753" cy="16975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F5E9BA-A9DA-3B1C-38E7-D6BCAB354110}"/>
                </a:ext>
              </a:extLst>
            </p:cNvPr>
            <p:cNvSpPr txBox="1"/>
            <p:nvPr/>
          </p:nvSpPr>
          <p:spPr>
            <a:xfrm>
              <a:off x="3425218" y="2472673"/>
              <a:ext cx="24579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Built MVP( python based) and initiated 1st testing with manufacturing team to gauge accuracy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106805-505E-C311-D2BF-C4BF905C6751}"/>
                </a:ext>
              </a:extLst>
            </p:cNvPr>
            <p:cNvSpPr txBox="1"/>
            <p:nvPr/>
          </p:nvSpPr>
          <p:spPr>
            <a:xfrm>
              <a:off x="3783537" y="3361828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Sep’23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BFF02D-4239-692B-AED3-A1EE460680FB}"/>
              </a:ext>
            </a:extLst>
          </p:cNvPr>
          <p:cNvSpPr txBox="1"/>
          <p:nvPr/>
        </p:nvSpPr>
        <p:spPr>
          <a:xfrm>
            <a:off x="5389822" y="2698908"/>
            <a:ext cx="3188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Got ARB’s approval on 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ever API based architecture with private endpoint enabled on azure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108021EF-4A02-357D-F34D-C3B5F830CDD1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Timeline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29">
            <a:extLst>
              <a:ext uri="{FF2B5EF4-FFF2-40B4-BE49-F238E27FC236}">
                <a16:creationId xmlns:a16="http://schemas.microsoft.com/office/drawing/2014/main" id="{E2514EA7-1FC3-1CD3-C735-DF8FF99427AB}"/>
              </a:ext>
            </a:extLst>
          </p:cNvPr>
          <p:cNvCxnSpPr>
            <a:cxnSpLocks/>
          </p:cNvCxnSpPr>
          <p:nvPr/>
        </p:nvCxnSpPr>
        <p:spPr>
          <a:xfrm>
            <a:off x="0" y="3988275"/>
            <a:ext cx="12258392" cy="16988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0">
            <a:extLst>
              <a:ext uri="{FF2B5EF4-FFF2-40B4-BE49-F238E27FC236}">
                <a16:creationId xmlns:a16="http://schemas.microsoft.com/office/drawing/2014/main" id="{568C65DB-B922-6C36-986D-C56AFC600AFC}"/>
              </a:ext>
            </a:extLst>
          </p:cNvPr>
          <p:cNvGrpSpPr/>
          <p:nvPr/>
        </p:nvGrpSpPr>
        <p:grpSpPr>
          <a:xfrm>
            <a:off x="1002545" y="1922966"/>
            <a:ext cx="2940109" cy="2194904"/>
            <a:chOff x="3195441" y="1922966"/>
            <a:chExt cx="2940109" cy="2194904"/>
          </a:xfrm>
        </p:grpSpPr>
        <p:sp>
          <p:nvSpPr>
            <p:cNvPr id="5" name="타원 31">
              <a:extLst>
                <a:ext uri="{FF2B5EF4-FFF2-40B4-BE49-F238E27FC236}">
                  <a16:creationId xmlns:a16="http://schemas.microsoft.com/office/drawing/2014/main" id="{3A3902D2-2DB9-C169-DB3E-A9C2FD012802}"/>
                </a:ext>
              </a:extLst>
            </p:cNvPr>
            <p:cNvSpPr/>
            <p:nvPr/>
          </p:nvSpPr>
          <p:spPr>
            <a:xfrm>
              <a:off x="3195441" y="3891533"/>
              <a:ext cx="226337" cy="22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66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화살표: 갈매기형 수장 32">
              <a:extLst>
                <a:ext uri="{FF2B5EF4-FFF2-40B4-BE49-F238E27FC236}">
                  <a16:creationId xmlns:a16="http://schemas.microsoft.com/office/drawing/2014/main" id="{EF3919A2-1090-786E-7C8C-52BD9BA5FD76}"/>
                </a:ext>
              </a:extLst>
            </p:cNvPr>
            <p:cNvSpPr/>
            <p:nvPr/>
          </p:nvSpPr>
          <p:spPr>
            <a:xfrm>
              <a:off x="3545702" y="3375855"/>
              <a:ext cx="226337" cy="3720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7" name="직선 연결선 33">
              <a:extLst>
                <a:ext uri="{FF2B5EF4-FFF2-40B4-BE49-F238E27FC236}">
                  <a16:creationId xmlns:a16="http://schemas.microsoft.com/office/drawing/2014/main" id="{03AC7072-5FD4-A105-8286-3C1C438E2C40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10" y="2199533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34">
              <a:extLst>
                <a:ext uri="{FF2B5EF4-FFF2-40B4-BE49-F238E27FC236}">
                  <a16:creationId xmlns:a16="http://schemas.microsoft.com/office/drawing/2014/main" id="{7FBE1C16-DBEA-D010-EDA5-68753DF579D7}"/>
                </a:ext>
              </a:extLst>
            </p:cNvPr>
            <p:cNvSpPr/>
            <p:nvPr/>
          </p:nvSpPr>
          <p:spPr>
            <a:xfrm>
              <a:off x="3223733" y="2800593"/>
              <a:ext cx="169753" cy="169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A039C4-85CA-7132-0256-6F9047617FCA}"/>
                </a:ext>
              </a:extLst>
            </p:cNvPr>
            <p:cNvSpPr txBox="1"/>
            <p:nvPr/>
          </p:nvSpPr>
          <p:spPr>
            <a:xfrm>
              <a:off x="3522438" y="2724301"/>
              <a:ext cx="227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Onboarded partner team to assist in API development</a:t>
              </a:r>
            </a:p>
          </p:txBody>
        </p:sp>
        <p:sp>
          <p:nvSpPr>
            <p:cNvPr id="10" name="타원 36">
              <a:extLst>
                <a:ext uri="{FF2B5EF4-FFF2-40B4-BE49-F238E27FC236}">
                  <a16:creationId xmlns:a16="http://schemas.microsoft.com/office/drawing/2014/main" id="{697C059B-0D51-F95B-0D73-9FB8F56030CD}"/>
                </a:ext>
              </a:extLst>
            </p:cNvPr>
            <p:cNvSpPr/>
            <p:nvPr/>
          </p:nvSpPr>
          <p:spPr>
            <a:xfrm>
              <a:off x="3223733" y="2068921"/>
              <a:ext cx="169753" cy="169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1A68FF-642B-7FF2-17F3-B82A2742DA58}"/>
                </a:ext>
              </a:extLst>
            </p:cNvPr>
            <p:cNvSpPr txBox="1"/>
            <p:nvPr/>
          </p:nvSpPr>
          <p:spPr>
            <a:xfrm>
              <a:off x="3545701" y="1922966"/>
              <a:ext cx="2589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Setup API infrastructure to built  set of reusable APIs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5746E1-4883-FCCD-3F74-5F580B66F0CA}"/>
                </a:ext>
              </a:extLst>
            </p:cNvPr>
            <p:cNvSpPr txBox="1"/>
            <p:nvPr/>
          </p:nvSpPr>
          <p:spPr>
            <a:xfrm>
              <a:off x="3783537" y="3361828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Oct’23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그룹 39">
            <a:extLst>
              <a:ext uri="{FF2B5EF4-FFF2-40B4-BE49-F238E27FC236}">
                <a16:creationId xmlns:a16="http://schemas.microsoft.com/office/drawing/2014/main" id="{0AA6F70B-4ECB-6A19-3B6A-3BEF9F558638}"/>
              </a:ext>
            </a:extLst>
          </p:cNvPr>
          <p:cNvGrpSpPr/>
          <p:nvPr/>
        </p:nvGrpSpPr>
        <p:grpSpPr>
          <a:xfrm>
            <a:off x="2980741" y="3959183"/>
            <a:ext cx="3010483" cy="2163062"/>
            <a:chOff x="1192663" y="3903979"/>
            <a:chExt cx="3010483" cy="22862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D7F02E-2AD4-6642-3653-1028B1D70781}"/>
                </a:ext>
              </a:extLst>
            </p:cNvPr>
            <p:cNvSpPr txBox="1"/>
            <p:nvPr/>
          </p:nvSpPr>
          <p:spPr>
            <a:xfrm>
              <a:off x="1769261" y="4259911"/>
              <a:ext cx="1059256" cy="42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Nov’23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타원 41">
              <a:extLst>
                <a:ext uri="{FF2B5EF4-FFF2-40B4-BE49-F238E27FC236}">
                  <a16:creationId xmlns:a16="http://schemas.microsoft.com/office/drawing/2014/main" id="{E3F886E9-25AA-4390-C00B-CFC2878A99A7}"/>
                </a:ext>
              </a:extLst>
            </p:cNvPr>
            <p:cNvSpPr/>
            <p:nvPr/>
          </p:nvSpPr>
          <p:spPr>
            <a:xfrm>
              <a:off x="1192663" y="3903979"/>
              <a:ext cx="226337" cy="226337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화살표: 갈매기형 수장 42">
              <a:extLst>
                <a:ext uri="{FF2B5EF4-FFF2-40B4-BE49-F238E27FC236}">
                  <a16:creationId xmlns:a16="http://schemas.microsoft.com/office/drawing/2014/main" id="{6AF87E43-EB49-CACD-97A2-1689BF2B661B}"/>
                </a:ext>
              </a:extLst>
            </p:cNvPr>
            <p:cNvSpPr/>
            <p:nvPr/>
          </p:nvSpPr>
          <p:spPr>
            <a:xfrm>
              <a:off x="1542924" y="4273939"/>
              <a:ext cx="226337" cy="3720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7" name="직선 연결선 43">
              <a:extLst>
                <a:ext uri="{FF2B5EF4-FFF2-40B4-BE49-F238E27FC236}">
                  <a16:creationId xmlns:a16="http://schemas.microsoft.com/office/drawing/2014/main" id="{9DA3BAC6-8AFF-2E36-F173-EC8E2265DA32}"/>
                </a:ext>
              </a:extLst>
            </p:cNvPr>
            <p:cNvCxnSpPr>
              <a:cxnSpLocks/>
            </p:cNvCxnSpPr>
            <p:nvPr/>
          </p:nvCxnSpPr>
          <p:spPr>
            <a:xfrm>
              <a:off x="1305832" y="4130316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44">
              <a:extLst>
                <a:ext uri="{FF2B5EF4-FFF2-40B4-BE49-F238E27FC236}">
                  <a16:creationId xmlns:a16="http://schemas.microsoft.com/office/drawing/2014/main" id="{8E6DEDE6-661D-AA24-8B5F-FFB8CDFCE759}"/>
                </a:ext>
              </a:extLst>
            </p:cNvPr>
            <p:cNvSpPr/>
            <p:nvPr/>
          </p:nvSpPr>
          <p:spPr>
            <a:xfrm>
              <a:off x="1220955" y="5051503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0BCCE-7801-49E8-7FB0-A776252E1277}"/>
                </a:ext>
              </a:extLst>
            </p:cNvPr>
            <p:cNvSpPr txBox="1"/>
            <p:nvPr/>
          </p:nvSpPr>
          <p:spPr>
            <a:xfrm>
              <a:off x="1542924" y="4814878"/>
              <a:ext cx="2278694" cy="78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Built authorization mechanism,  caching mechanism to save cost</a:t>
              </a:r>
            </a:p>
          </p:txBody>
        </p:sp>
        <p:sp>
          <p:nvSpPr>
            <p:cNvPr id="20" name="타원 46">
              <a:extLst>
                <a:ext uri="{FF2B5EF4-FFF2-40B4-BE49-F238E27FC236}">
                  <a16:creationId xmlns:a16="http://schemas.microsoft.com/office/drawing/2014/main" id="{A2F68507-F811-6166-B439-136F824F0C58}"/>
                </a:ext>
              </a:extLst>
            </p:cNvPr>
            <p:cNvSpPr/>
            <p:nvPr/>
          </p:nvSpPr>
          <p:spPr>
            <a:xfrm>
              <a:off x="1220955" y="5783175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AF10FE-A28E-FB8D-62E9-73AEEBC9852A}"/>
                </a:ext>
              </a:extLst>
            </p:cNvPr>
            <p:cNvSpPr txBox="1"/>
            <p:nvPr/>
          </p:nvSpPr>
          <p:spPr>
            <a:xfrm>
              <a:off x="1542923" y="5637218"/>
              <a:ext cx="2660223" cy="55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Built </a:t>
              </a:r>
              <a:r>
                <a:rPr lang="en-US" altLang="ko-KR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ClarkIQ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(the portal for </a:t>
              </a:r>
              <a:r>
                <a:rPr lang="en-US" altLang="ko-KR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GenAI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</a:p>
          </p:txBody>
        </p:sp>
      </p:grpSp>
      <p:grpSp>
        <p:nvGrpSpPr>
          <p:cNvPr id="22" name="그룹 48">
            <a:extLst>
              <a:ext uri="{FF2B5EF4-FFF2-40B4-BE49-F238E27FC236}">
                <a16:creationId xmlns:a16="http://schemas.microsoft.com/office/drawing/2014/main" id="{1A17032D-795C-7DCE-DF44-C864C42D3A63}"/>
              </a:ext>
            </a:extLst>
          </p:cNvPr>
          <p:cNvGrpSpPr/>
          <p:nvPr/>
        </p:nvGrpSpPr>
        <p:grpSpPr>
          <a:xfrm>
            <a:off x="4976163" y="1440701"/>
            <a:ext cx="3212690" cy="2699876"/>
            <a:chOff x="3195441" y="1417994"/>
            <a:chExt cx="2632883" cy="2699876"/>
          </a:xfrm>
        </p:grpSpPr>
        <p:sp>
          <p:nvSpPr>
            <p:cNvPr id="23" name="타원 49">
              <a:extLst>
                <a:ext uri="{FF2B5EF4-FFF2-40B4-BE49-F238E27FC236}">
                  <a16:creationId xmlns:a16="http://schemas.microsoft.com/office/drawing/2014/main" id="{F6EA8357-AE6E-C87B-F80B-AB519C7D82D9}"/>
                </a:ext>
              </a:extLst>
            </p:cNvPr>
            <p:cNvSpPr/>
            <p:nvPr/>
          </p:nvSpPr>
          <p:spPr>
            <a:xfrm>
              <a:off x="3195441" y="3891533"/>
              <a:ext cx="226337" cy="22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66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화살표: 갈매기형 수장 50">
              <a:extLst>
                <a:ext uri="{FF2B5EF4-FFF2-40B4-BE49-F238E27FC236}">
                  <a16:creationId xmlns:a16="http://schemas.microsoft.com/office/drawing/2014/main" id="{BF24FDDC-D310-9B2D-F1E9-2615B282A4C2}"/>
                </a:ext>
              </a:extLst>
            </p:cNvPr>
            <p:cNvSpPr/>
            <p:nvPr/>
          </p:nvSpPr>
          <p:spPr>
            <a:xfrm>
              <a:off x="3545702" y="3375855"/>
              <a:ext cx="226337" cy="3720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5" name="직선 연결선 51">
              <a:extLst>
                <a:ext uri="{FF2B5EF4-FFF2-40B4-BE49-F238E27FC236}">
                  <a16:creationId xmlns:a16="http://schemas.microsoft.com/office/drawing/2014/main" id="{0339F219-3CA8-2ECD-6805-EA4C5CBE37E2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10" y="2199533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54">
              <a:extLst>
                <a:ext uri="{FF2B5EF4-FFF2-40B4-BE49-F238E27FC236}">
                  <a16:creationId xmlns:a16="http://schemas.microsoft.com/office/drawing/2014/main" id="{2C1DA402-5E82-C5F4-9E5C-BD2C2E50DB74}"/>
                </a:ext>
              </a:extLst>
            </p:cNvPr>
            <p:cNvSpPr/>
            <p:nvPr/>
          </p:nvSpPr>
          <p:spPr>
            <a:xfrm>
              <a:off x="3223733" y="2800593"/>
              <a:ext cx="169753" cy="169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B7940B-6917-9738-05BB-6BB63FA89B19}"/>
                </a:ext>
              </a:extLst>
            </p:cNvPr>
            <p:cNvSpPr txBox="1"/>
            <p:nvPr/>
          </p:nvSpPr>
          <p:spPr>
            <a:xfrm>
              <a:off x="3545702" y="2094008"/>
              <a:ext cx="227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Got approval to build TEAMs bot for manufacturing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타원 56">
              <a:extLst>
                <a:ext uri="{FF2B5EF4-FFF2-40B4-BE49-F238E27FC236}">
                  <a16:creationId xmlns:a16="http://schemas.microsoft.com/office/drawing/2014/main" id="{243C9D1A-20A0-3C2D-230A-BD714907DE44}"/>
                </a:ext>
              </a:extLst>
            </p:cNvPr>
            <p:cNvSpPr/>
            <p:nvPr/>
          </p:nvSpPr>
          <p:spPr>
            <a:xfrm>
              <a:off x="3223733" y="2068921"/>
              <a:ext cx="169753" cy="169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E8D394-1FC2-B15A-619D-D5CB2BF31858}"/>
                </a:ext>
              </a:extLst>
            </p:cNvPr>
            <p:cNvSpPr txBox="1"/>
            <p:nvPr/>
          </p:nvSpPr>
          <p:spPr>
            <a:xfrm>
              <a:off x="3549632" y="1417994"/>
              <a:ext cx="227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Delivered QA API to procure for UAT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CEE5DC-E25E-CF6C-A9CC-8E1D3555D26D}"/>
                </a:ext>
              </a:extLst>
            </p:cNvPr>
            <p:cNvSpPr txBox="1"/>
            <p:nvPr/>
          </p:nvSpPr>
          <p:spPr>
            <a:xfrm>
              <a:off x="3697825" y="3407316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Jan’24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1" name="그룹 59">
            <a:extLst>
              <a:ext uri="{FF2B5EF4-FFF2-40B4-BE49-F238E27FC236}">
                <a16:creationId xmlns:a16="http://schemas.microsoft.com/office/drawing/2014/main" id="{E2400E0F-BD9D-BCDE-35FE-26231581BEE6}"/>
              </a:ext>
            </a:extLst>
          </p:cNvPr>
          <p:cNvGrpSpPr/>
          <p:nvPr/>
        </p:nvGrpSpPr>
        <p:grpSpPr>
          <a:xfrm>
            <a:off x="6937133" y="3903979"/>
            <a:ext cx="3188787" cy="2471903"/>
            <a:chOff x="1192663" y="3903979"/>
            <a:chExt cx="2628955" cy="24719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6DF243-059D-7BFF-6D41-4D73A53FE571}"/>
                </a:ext>
              </a:extLst>
            </p:cNvPr>
            <p:cNvSpPr txBox="1"/>
            <p:nvPr/>
          </p:nvSpPr>
          <p:spPr>
            <a:xfrm>
              <a:off x="1769261" y="4259911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Feb’24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타원 61">
              <a:extLst>
                <a:ext uri="{FF2B5EF4-FFF2-40B4-BE49-F238E27FC236}">
                  <a16:creationId xmlns:a16="http://schemas.microsoft.com/office/drawing/2014/main" id="{2DEF6402-96F3-C346-B085-6617BF11F62B}"/>
                </a:ext>
              </a:extLst>
            </p:cNvPr>
            <p:cNvSpPr/>
            <p:nvPr/>
          </p:nvSpPr>
          <p:spPr>
            <a:xfrm>
              <a:off x="1192663" y="3903979"/>
              <a:ext cx="226337" cy="226337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화살표: 갈매기형 수장 62">
              <a:extLst>
                <a:ext uri="{FF2B5EF4-FFF2-40B4-BE49-F238E27FC236}">
                  <a16:creationId xmlns:a16="http://schemas.microsoft.com/office/drawing/2014/main" id="{25F41963-0AFC-196B-83E6-5A1AD04797E4}"/>
                </a:ext>
              </a:extLst>
            </p:cNvPr>
            <p:cNvSpPr/>
            <p:nvPr/>
          </p:nvSpPr>
          <p:spPr>
            <a:xfrm>
              <a:off x="1542924" y="4273939"/>
              <a:ext cx="226337" cy="3720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5" name="직선 연결선 63">
              <a:extLst>
                <a:ext uri="{FF2B5EF4-FFF2-40B4-BE49-F238E27FC236}">
                  <a16:creationId xmlns:a16="http://schemas.microsoft.com/office/drawing/2014/main" id="{A6FCBC2D-A7AA-2CA8-ED71-2AC82F966CF1}"/>
                </a:ext>
              </a:extLst>
            </p:cNvPr>
            <p:cNvCxnSpPr>
              <a:cxnSpLocks/>
            </p:cNvCxnSpPr>
            <p:nvPr/>
          </p:nvCxnSpPr>
          <p:spPr>
            <a:xfrm>
              <a:off x="1305832" y="4130316"/>
              <a:ext cx="0" cy="16920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64">
              <a:extLst>
                <a:ext uri="{FF2B5EF4-FFF2-40B4-BE49-F238E27FC236}">
                  <a16:creationId xmlns:a16="http://schemas.microsoft.com/office/drawing/2014/main" id="{388A45F0-440C-846C-E842-AAD2041B6CF9}"/>
                </a:ext>
              </a:extLst>
            </p:cNvPr>
            <p:cNvSpPr/>
            <p:nvPr/>
          </p:nvSpPr>
          <p:spPr>
            <a:xfrm>
              <a:off x="1220955" y="5051503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C8F183-CDC6-F920-A1AD-C355827C7EF7}"/>
                </a:ext>
              </a:extLst>
            </p:cNvPr>
            <p:cNvSpPr txBox="1"/>
            <p:nvPr/>
          </p:nvSpPr>
          <p:spPr>
            <a:xfrm>
              <a:off x="1542924" y="4814878"/>
              <a:ext cx="227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Worked on UAT feedbacks of manufacturing &amp; TEAMS API</a:t>
              </a:r>
            </a:p>
          </p:txBody>
        </p:sp>
        <p:sp>
          <p:nvSpPr>
            <p:cNvPr id="38" name="타원 66">
              <a:extLst>
                <a:ext uri="{FF2B5EF4-FFF2-40B4-BE49-F238E27FC236}">
                  <a16:creationId xmlns:a16="http://schemas.microsoft.com/office/drawing/2014/main" id="{1FE2B9DA-4998-47A1-C1AF-0089E664B099}"/>
                </a:ext>
              </a:extLst>
            </p:cNvPr>
            <p:cNvSpPr/>
            <p:nvPr/>
          </p:nvSpPr>
          <p:spPr>
            <a:xfrm>
              <a:off x="1220955" y="5783175"/>
              <a:ext cx="169753" cy="169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1EC854-A746-86E6-9EFE-598A03D3D91D}"/>
                </a:ext>
              </a:extLst>
            </p:cNvPr>
            <p:cNvSpPr txBox="1"/>
            <p:nvPr/>
          </p:nvSpPr>
          <p:spPr>
            <a:xfrm>
              <a:off x="1542924" y="5637218"/>
              <a:ext cx="22786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Worked on multiple changes in design based on </a:t>
              </a:r>
              <a:r>
                <a:rPr lang="en-US" altLang="ko-KR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Procuree’s</a:t>
              </a:r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requirement  changes</a:t>
              </a:r>
            </a:p>
          </p:txBody>
        </p:sp>
      </p:grpSp>
      <p:grpSp>
        <p:nvGrpSpPr>
          <p:cNvPr id="40" name="그룹 68">
            <a:extLst>
              <a:ext uri="{FF2B5EF4-FFF2-40B4-BE49-F238E27FC236}">
                <a16:creationId xmlns:a16="http://schemas.microsoft.com/office/drawing/2014/main" id="{C32B212F-51DF-C7F7-1A4F-F62EC65E6CB6}"/>
              </a:ext>
            </a:extLst>
          </p:cNvPr>
          <p:cNvGrpSpPr/>
          <p:nvPr/>
        </p:nvGrpSpPr>
        <p:grpSpPr>
          <a:xfrm>
            <a:off x="8915331" y="1922966"/>
            <a:ext cx="2628955" cy="2194904"/>
            <a:chOff x="3195441" y="1922966"/>
            <a:chExt cx="2628955" cy="2194904"/>
          </a:xfrm>
        </p:grpSpPr>
        <p:sp>
          <p:nvSpPr>
            <p:cNvPr id="41" name="타원 69">
              <a:extLst>
                <a:ext uri="{FF2B5EF4-FFF2-40B4-BE49-F238E27FC236}">
                  <a16:creationId xmlns:a16="http://schemas.microsoft.com/office/drawing/2014/main" id="{52D3E5AD-A542-3AAA-AC59-2B0419A9062E}"/>
                </a:ext>
              </a:extLst>
            </p:cNvPr>
            <p:cNvSpPr/>
            <p:nvPr/>
          </p:nvSpPr>
          <p:spPr>
            <a:xfrm>
              <a:off x="3195441" y="3891533"/>
              <a:ext cx="226337" cy="2263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66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화살표: 갈매기형 수장 70">
              <a:extLst>
                <a:ext uri="{FF2B5EF4-FFF2-40B4-BE49-F238E27FC236}">
                  <a16:creationId xmlns:a16="http://schemas.microsoft.com/office/drawing/2014/main" id="{41E219F6-D7C2-1E94-784F-A7E93D5C483A}"/>
                </a:ext>
              </a:extLst>
            </p:cNvPr>
            <p:cNvSpPr/>
            <p:nvPr/>
          </p:nvSpPr>
          <p:spPr>
            <a:xfrm>
              <a:off x="3545702" y="3375855"/>
              <a:ext cx="226337" cy="3720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43" name="직선 연결선 71">
              <a:extLst>
                <a:ext uri="{FF2B5EF4-FFF2-40B4-BE49-F238E27FC236}">
                  <a16:creationId xmlns:a16="http://schemas.microsoft.com/office/drawing/2014/main" id="{7522136F-F691-9A1E-89DC-9F92D2723B6E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10" y="2199533"/>
              <a:ext cx="0" cy="1692000"/>
            </a:xfrm>
            <a:prstGeom prst="line">
              <a:avLst/>
            </a:prstGeom>
            <a:solidFill>
              <a:schemeClr val="accent4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72">
              <a:extLst>
                <a:ext uri="{FF2B5EF4-FFF2-40B4-BE49-F238E27FC236}">
                  <a16:creationId xmlns:a16="http://schemas.microsoft.com/office/drawing/2014/main" id="{95DDE9DB-23CE-99E8-ECA3-2EC8256046AD}"/>
                </a:ext>
              </a:extLst>
            </p:cNvPr>
            <p:cNvSpPr/>
            <p:nvPr/>
          </p:nvSpPr>
          <p:spPr>
            <a:xfrm>
              <a:off x="3223733" y="2800593"/>
              <a:ext cx="169753" cy="169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5D0133-18F5-7077-5421-162F0D64DA96}"/>
                </a:ext>
              </a:extLst>
            </p:cNvPr>
            <p:cNvSpPr txBox="1"/>
            <p:nvPr/>
          </p:nvSpPr>
          <p:spPr>
            <a:xfrm>
              <a:off x="3545702" y="2560640"/>
              <a:ext cx="227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Delivered </a:t>
              </a:r>
              <a:r>
                <a:rPr lang="en-US" altLang="ko-KR" sz="14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Procuree’s</a:t>
              </a:r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APIs</a:t>
              </a:r>
            </a:p>
            <a:p>
              <a:r>
                <a:rPr lang="en-US" altLang="ko-KR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With capability to handle different user roles</a:t>
              </a:r>
            </a:p>
          </p:txBody>
        </p:sp>
        <p:sp>
          <p:nvSpPr>
            <p:cNvPr id="46" name="타원 74">
              <a:extLst>
                <a:ext uri="{FF2B5EF4-FFF2-40B4-BE49-F238E27FC236}">
                  <a16:creationId xmlns:a16="http://schemas.microsoft.com/office/drawing/2014/main" id="{63554BD4-05AB-767F-0C00-3406AB5F8AE5}"/>
                </a:ext>
              </a:extLst>
            </p:cNvPr>
            <p:cNvSpPr/>
            <p:nvPr/>
          </p:nvSpPr>
          <p:spPr>
            <a:xfrm>
              <a:off x="3223733" y="2068921"/>
              <a:ext cx="169753" cy="169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F5E9BA-A9DA-3B1C-38E7-D6BCAB354110}"/>
                </a:ext>
              </a:extLst>
            </p:cNvPr>
            <p:cNvSpPr txBox="1"/>
            <p:nvPr/>
          </p:nvSpPr>
          <p:spPr>
            <a:xfrm>
              <a:off x="3545702" y="1922966"/>
              <a:ext cx="227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Delivered Manufacturing bot (Violet) in TEAMS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106805-505E-C311-D2BF-C4BF905C6751}"/>
                </a:ext>
              </a:extLst>
            </p:cNvPr>
            <p:cNvSpPr txBox="1"/>
            <p:nvPr/>
          </p:nvSpPr>
          <p:spPr>
            <a:xfrm>
              <a:off x="3783537" y="3361828"/>
              <a:ext cx="1059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Mar’24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BFF02D-4239-692B-AED3-A1EE460680FB}"/>
              </a:ext>
            </a:extLst>
          </p:cNvPr>
          <p:cNvSpPr txBox="1"/>
          <p:nvPr/>
        </p:nvSpPr>
        <p:spPr>
          <a:xfrm>
            <a:off x="5392107" y="2762735"/>
            <a:ext cx="318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Completed UAT of manufacturing using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ClarkIQ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application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A3C9-4334-D1AF-C659-2F49A5E02635}"/>
              </a:ext>
            </a:extLst>
          </p:cNvPr>
          <p:cNvSpPr txBox="1"/>
          <p:nvPr/>
        </p:nvSpPr>
        <p:spPr>
          <a:xfrm>
            <a:off x="3331000" y="6124060"/>
            <a:ext cx="266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Onboarded Procuree use case</a:t>
            </a:r>
          </a:p>
        </p:txBody>
      </p:sp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287C80-4369-B2B7-A584-EC226FF78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84" y="1411941"/>
            <a:ext cx="609600" cy="609600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115C82A7-3292-D934-C39C-A174C6C082DF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Timeline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4" name="Picture 5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AEA6C0-89D8-77B5-227B-5A3C9A80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62" y="21058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AFA25BA-5FEF-FBDA-5FEF-218B200CEF3C}"/>
              </a:ext>
            </a:extLst>
          </p:cNvPr>
          <p:cNvSpPr/>
          <p:nvPr/>
        </p:nvSpPr>
        <p:spPr>
          <a:xfrm>
            <a:off x="1789402" y="1018536"/>
            <a:ext cx="9067800" cy="879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113AD17-D8F3-D754-1407-9F8388E902BC}"/>
              </a:ext>
            </a:extLst>
          </p:cNvPr>
          <p:cNvSpPr/>
          <p:nvPr/>
        </p:nvSpPr>
        <p:spPr>
          <a:xfrm>
            <a:off x="1800226" y="1979990"/>
            <a:ext cx="9067800" cy="879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0923CE-976C-6B88-6903-665C5C30CEA7}"/>
              </a:ext>
            </a:extLst>
          </p:cNvPr>
          <p:cNvSpPr/>
          <p:nvPr/>
        </p:nvSpPr>
        <p:spPr>
          <a:xfrm>
            <a:off x="1800226" y="3006348"/>
            <a:ext cx="9067800" cy="24610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0D4ED-E0F5-8502-1E5B-207676EE0577}"/>
              </a:ext>
            </a:extLst>
          </p:cNvPr>
          <p:cNvSpPr/>
          <p:nvPr/>
        </p:nvSpPr>
        <p:spPr>
          <a:xfrm>
            <a:off x="2245360" y="3378002"/>
            <a:ext cx="791464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D5A60-3FCD-6B0D-896B-9FF23A86AE86}"/>
              </a:ext>
            </a:extLst>
          </p:cNvPr>
          <p:cNvSpPr/>
          <p:nvPr/>
        </p:nvSpPr>
        <p:spPr>
          <a:xfrm>
            <a:off x="3305175" y="4314825"/>
            <a:ext cx="1476375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OPENAI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BE698D-EBF3-8EFE-4ED9-6BE5843E855C}"/>
              </a:ext>
            </a:extLst>
          </p:cNvPr>
          <p:cNvSpPr/>
          <p:nvPr/>
        </p:nvSpPr>
        <p:spPr>
          <a:xfrm>
            <a:off x="5743574" y="4314825"/>
            <a:ext cx="1562102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COGNITIVE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D6857-5750-E30D-B325-39AFD6287A8A}"/>
              </a:ext>
            </a:extLst>
          </p:cNvPr>
          <p:cNvSpPr/>
          <p:nvPr/>
        </p:nvSpPr>
        <p:spPr>
          <a:xfrm>
            <a:off x="8191500" y="4314825"/>
            <a:ext cx="1476375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CACHING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9A0D0-90A7-9A20-79BA-F92BCF62587D}"/>
              </a:ext>
            </a:extLst>
          </p:cNvPr>
          <p:cNvSpPr/>
          <p:nvPr/>
        </p:nvSpPr>
        <p:spPr>
          <a:xfrm>
            <a:off x="2859869" y="2078871"/>
            <a:ext cx="1476375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MFG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67657-3C91-3D74-10AF-9D97312C4F6B}"/>
              </a:ext>
            </a:extLst>
          </p:cNvPr>
          <p:cNvSpPr/>
          <p:nvPr/>
        </p:nvSpPr>
        <p:spPr>
          <a:xfrm>
            <a:off x="5034665" y="2078871"/>
            <a:ext cx="1476375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PROCUREE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D4AA7-1986-9207-2E86-5E9BB3D539BE}"/>
              </a:ext>
            </a:extLst>
          </p:cNvPr>
          <p:cNvSpPr/>
          <p:nvPr/>
        </p:nvSpPr>
        <p:spPr>
          <a:xfrm>
            <a:off x="7219949" y="2083633"/>
            <a:ext cx="1476375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USECASE 3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93FA0-593F-5789-F50E-D04D51356E0F}"/>
              </a:ext>
            </a:extLst>
          </p:cNvPr>
          <p:cNvSpPr/>
          <p:nvPr/>
        </p:nvSpPr>
        <p:spPr>
          <a:xfrm>
            <a:off x="9172570" y="2080668"/>
            <a:ext cx="1476375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USECASE 4 API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" name="Graphic 29" descr="Internet outline">
            <a:extLst>
              <a:ext uri="{FF2B5EF4-FFF2-40B4-BE49-F238E27FC236}">
                <a16:creationId xmlns:a16="http://schemas.microsoft.com/office/drawing/2014/main" id="{A68A9EB7-1DC0-FC62-D657-0B287FB76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712" y="959683"/>
            <a:ext cx="887180" cy="887180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7597B6D7-BC1E-2A41-5ADE-F5707E1E7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1490" y="959683"/>
            <a:ext cx="887180" cy="887180"/>
          </a:xfrm>
          <a:prstGeom prst="rect">
            <a:avLst/>
          </a:prstGeom>
        </p:spPr>
      </p:pic>
      <p:pic>
        <p:nvPicPr>
          <p:cNvPr id="1024" name="Graphic 1023" descr="Internet outline">
            <a:extLst>
              <a:ext uri="{FF2B5EF4-FFF2-40B4-BE49-F238E27FC236}">
                <a16:creationId xmlns:a16="http://schemas.microsoft.com/office/drawing/2014/main" id="{93086D3B-E280-7209-DF1E-67B21970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820" y="915508"/>
            <a:ext cx="887180" cy="887180"/>
          </a:xfrm>
          <a:prstGeom prst="rect">
            <a:avLst/>
          </a:prstGeom>
        </p:spPr>
      </p:pic>
      <p:pic>
        <p:nvPicPr>
          <p:cNvPr id="1039" name="Picture 1038" descr="A group of blue and white squares with a white letter&#10;&#10;Description automatically generated">
            <a:extLst>
              <a:ext uri="{FF2B5EF4-FFF2-40B4-BE49-F238E27FC236}">
                <a16:creationId xmlns:a16="http://schemas.microsoft.com/office/drawing/2014/main" id="{315181EE-6ECB-9B8F-BBC3-EC22EB06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3" y="1106269"/>
            <a:ext cx="657086" cy="657086"/>
          </a:xfrm>
          <a:prstGeom prst="rect">
            <a:avLst/>
          </a:prstGeom>
        </p:spPr>
      </p:pic>
      <p:pic>
        <p:nvPicPr>
          <p:cNvPr id="1040" name="Picture 1039" descr="A group of blue and white squares with a white letter&#10;&#10;Description automatically generated">
            <a:extLst>
              <a:ext uri="{FF2B5EF4-FFF2-40B4-BE49-F238E27FC236}">
                <a16:creationId xmlns:a16="http://schemas.microsoft.com/office/drawing/2014/main" id="{A59E7337-2074-78D9-5BB2-E75FD1BE0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10" y="1062107"/>
            <a:ext cx="657086" cy="657086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84F7D506-5079-EB73-8C29-99B378975766}"/>
              </a:ext>
            </a:extLst>
          </p:cNvPr>
          <p:cNvSpPr txBox="1"/>
          <p:nvPr/>
        </p:nvSpPr>
        <p:spPr>
          <a:xfrm rot="16200000">
            <a:off x="347159" y="3982233"/>
            <a:ext cx="246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 PLATFORM CORE LAYER</a:t>
            </a:r>
            <a:endPara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7B6672D-72A5-C683-5A20-9644BE3C2039}"/>
              </a:ext>
            </a:extLst>
          </p:cNvPr>
          <p:cNvSpPr txBox="1"/>
          <p:nvPr/>
        </p:nvSpPr>
        <p:spPr>
          <a:xfrm rot="16200000">
            <a:off x="1023781" y="2212141"/>
            <a:ext cx="109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 LAYER</a:t>
            </a:r>
            <a:endPara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8A19163-530D-13B2-57F9-BB32B45DDE83}"/>
              </a:ext>
            </a:extLst>
          </p:cNvPr>
          <p:cNvSpPr txBox="1"/>
          <p:nvPr/>
        </p:nvSpPr>
        <p:spPr>
          <a:xfrm rot="16200000">
            <a:off x="1050732" y="1200932"/>
            <a:ext cx="109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CHANNELS</a:t>
            </a:r>
            <a:endPara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4" name="Title 1">
            <a:extLst>
              <a:ext uri="{FF2B5EF4-FFF2-40B4-BE49-F238E27FC236}">
                <a16:creationId xmlns:a16="http://schemas.microsoft.com/office/drawing/2014/main" id="{398BD459-58A4-2E8B-E8A8-D00677669B05}"/>
              </a:ext>
            </a:extLst>
          </p:cNvPr>
          <p:cNvSpPr txBox="1">
            <a:spLocks/>
          </p:cNvSpPr>
          <p:nvPr/>
        </p:nvSpPr>
        <p:spPr>
          <a:xfrm>
            <a:off x="0" y="-17363"/>
            <a:ext cx="12185864" cy="6921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Level API Architecture</a:t>
            </a:r>
            <a:endParaRPr lang="en-IN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9C1EFAB5-6FDD-4D97-BBA1-AFA68B62E391}"/>
              </a:ext>
            </a:extLst>
          </p:cNvPr>
          <p:cNvCxnSpPr/>
          <p:nvPr/>
        </p:nvCxnSpPr>
        <p:spPr>
          <a:xfrm>
            <a:off x="3876675" y="3926642"/>
            <a:ext cx="0" cy="388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25ED34EB-BB28-3310-C7B9-D59C4DDD5319}"/>
              </a:ext>
            </a:extLst>
          </p:cNvPr>
          <p:cNvCxnSpPr/>
          <p:nvPr/>
        </p:nvCxnSpPr>
        <p:spPr>
          <a:xfrm>
            <a:off x="6305550" y="3926642"/>
            <a:ext cx="0" cy="388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F6C88510-DE3F-914B-C54D-8C47C8A64C66}"/>
              </a:ext>
            </a:extLst>
          </p:cNvPr>
          <p:cNvCxnSpPr/>
          <p:nvPr/>
        </p:nvCxnSpPr>
        <p:spPr>
          <a:xfrm>
            <a:off x="8696324" y="3926642"/>
            <a:ext cx="0" cy="388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3F557F2B-6DB9-CBD7-8AD1-C5C87CC3F223}"/>
              </a:ext>
            </a:extLst>
          </p:cNvPr>
          <p:cNvCxnSpPr>
            <a:cxnSpLocks/>
          </p:cNvCxnSpPr>
          <p:nvPr/>
        </p:nvCxnSpPr>
        <p:spPr>
          <a:xfrm>
            <a:off x="3629025" y="2696140"/>
            <a:ext cx="0" cy="68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5911C1D6-112B-4E64-7F84-D9CF469D6638}"/>
              </a:ext>
            </a:extLst>
          </p:cNvPr>
          <p:cNvCxnSpPr>
            <a:cxnSpLocks/>
          </p:cNvCxnSpPr>
          <p:nvPr/>
        </p:nvCxnSpPr>
        <p:spPr>
          <a:xfrm>
            <a:off x="5811021" y="2696140"/>
            <a:ext cx="0" cy="68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2DE4102A-8012-812A-8ED2-E12818366F78}"/>
              </a:ext>
            </a:extLst>
          </p:cNvPr>
          <p:cNvCxnSpPr>
            <a:cxnSpLocks/>
          </p:cNvCxnSpPr>
          <p:nvPr/>
        </p:nvCxnSpPr>
        <p:spPr>
          <a:xfrm>
            <a:off x="7898475" y="2726571"/>
            <a:ext cx="0" cy="68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40658531-E689-1533-62A0-9B6DDE63066D}"/>
              </a:ext>
            </a:extLst>
          </p:cNvPr>
          <p:cNvCxnSpPr>
            <a:cxnSpLocks/>
          </p:cNvCxnSpPr>
          <p:nvPr/>
        </p:nvCxnSpPr>
        <p:spPr>
          <a:xfrm>
            <a:off x="9814620" y="2696140"/>
            <a:ext cx="0" cy="68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F23F67BF-B8C3-1C08-2E10-19E8FABA6936}"/>
              </a:ext>
            </a:extLst>
          </p:cNvPr>
          <p:cNvCxnSpPr/>
          <p:nvPr/>
        </p:nvCxnSpPr>
        <p:spPr>
          <a:xfrm>
            <a:off x="3381375" y="1690688"/>
            <a:ext cx="0" cy="388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C56A5004-9FB8-7BF9-A272-B7E01142AF9C}"/>
              </a:ext>
            </a:extLst>
          </p:cNvPr>
          <p:cNvCxnSpPr/>
          <p:nvPr/>
        </p:nvCxnSpPr>
        <p:spPr>
          <a:xfrm>
            <a:off x="5811021" y="1693292"/>
            <a:ext cx="0" cy="388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98079685-0DF1-2FBA-33B6-1EC5EEB9805A}"/>
              </a:ext>
            </a:extLst>
          </p:cNvPr>
          <p:cNvCxnSpPr/>
          <p:nvPr/>
        </p:nvCxnSpPr>
        <p:spPr>
          <a:xfrm>
            <a:off x="8010525" y="1671548"/>
            <a:ext cx="0" cy="388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726EE8D0-1048-DB6E-078E-CD3BAF9963AE}"/>
              </a:ext>
            </a:extLst>
          </p:cNvPr>
          <p:cNvCxnSpPr/>
          <p:nvPr/>
        </p:nvCxnSpPr>
        <p:spPr>
          <a:xfrm>
            <a:off x="9814620" y="1671548"/>
            <a:ext cx="0" cy="388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48FB83C8-3BFF-FF24-9C34-5EA16EBE6445}"/>
              </a:ext>
            </a:extLst>
          </p:cNvPr>
          <p:cNvSpPr/>
          <p:nvPr/>
        </p:nvSpPr>
        <p:spPr>
          <a:xfrm>
            <a:off x="731134" y="3006348"/>
            <a:ext cx="459491" cy="3204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60AE9-61BA-11E7-BFDD-146047F66FC1}"/>
              </a:ext>
            </a:extLst>
          </p:cNvPr>
          <p:cNvSpPr txBox="1"/>
          <p:nvPr/>
        </p:nvSpPr>
        <p:spPr>
          <a:xfrm rot="16200000">
            <a:off x="-217752" y="445400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REUSABLE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EA390-8E84-EDEF-0E74-C7CAE133F393}"/>
              </a:ext>
            </a:extLst>
          </p:cNvPr>
          <p:cNvSpPr/>
          <p:nvPr/>
        </p:nvSpPr>
        <p:spPr>
          <a:xfrm>
            <a:off x="1800226" y="5761895"/>
            <a:ext cx="9056976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GENAI’S AZURE PLATFORM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147E8665-7408-2F9E-9B37-BE90A936A505}"/>
              </a:ext>
            </a:extLst>
          </p:cNvPr>
          <p:cNvSpPr/>
          <p:nvPr/>
        </p:nvSpPr>
        <p:spPr>
          <a:xfrm>
            <a:off x="6000750" y="5467350"/>
            <a:ext cx="171450" cy="266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744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GENAI Implementations</vt:lpstr>
      <vt:lpstr>PowerPoint Presentation</vt:lpstr>
      <vt:lpstr>PowerPoint Presentation</vt:lpstr>
      <vt:lpstr>PowerPoint Presentation</vt:lpstr>
      <vt:lpstr>PowerPoint Presentation</vt:lpstr>
      <vt:lpstr>Successfully delivered Violet &amp; Procuree 2.0 using GPT 3.5(LLM)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 Rahul</dc:creator>
  <cp:lastModifiedBy>Shivashanmugum, Varun</cp:lastModifiedBy>
  <cp:revision>24</cp:revision>
  <dcterms:created xsi:type="dcterms:W3CDTF">2024-03-15T05:48:57Z</dcterms:created>
  <dcterms:modified xsi:type="dcterms:W3CDTF">2024-06-13T11:09:12Z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52e709-27cd-4bee-a620-278331e736b2_Enabled">
    <vt:lpwstr>true</vt:lpwstr>
  </property>
  <property fmtid="{D5CDD505-2E9C-101B-9397-08002B2CF9AE}" pid="3" name="MSIP_Label_3f52e709-27cd-4bee-a620-278331e736b2_SetDate">
    <vt:lpwstr>2024-03-15T13:49:59Z</vt:lpwstr>
  </property>
  <property fmtid="{D5CDD505-2E9C-101B-9397-08002B2CF9AE}" pid="4" name="MSIP_Label_3f52e709-27cd-4bee-a620-278331e736b2_Method">
    <vt:lpwstr>Privileged</vt:lpwstr>
  </property>
  <property fmtid="{D5CDD505-2E9C-101B-9397-08002B2CF9AE}" pid="5" name="MSIP_Label_3f52e709-27cd-4bee-a620-278331e736b2_Name">
    <vt:lpwstr>3f52e709-27cd-4bee-a620-278331e736b2</vt:lpwstr>
  </property>
  <property fmtid="{D5CDD505-2E9C-101B-9397-08002B2CF9AE}" pid="6" name="MSIP_Label_3f52e709-27cd-4bee-a620-278331e736b2_SiteId">
    <vt:lpwstr>fee2180b-69b6-4afe-9f14-ccd70bd4c737</vt:lpwstr>
  </property>
  <property fmtid="{D5CDD505-2E9C-101B-9397-08002B2CF9AE}" pid="7" name="MSIP_Label_3f52e709-27cd-4bee-a620-278331e736b2_ActionId">
    <vt:lpwstr>7c65020a-566f-4d38-830d-09a7c0c17a80</vt:lpwstr>
  </property>
  <property fmtid="{D5CDD505-2E9C-101B-9397-08002B2CF9AE}" pid="8" name="MSIP_Label_3f52e709-27cd-4bee-a620-278331e736b2_ContentBits">
    <vt:lpwstr>0</vt:lpwstr>
  </property>
</Properties>
</file>