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7" r:id="rId2"/>
    <p:sldId id="276" r:id="rId3"/>
    <p:sldId id="258" r:id="rId4"/>
    <p:sldId id="256" r:id="rId5"/>
    <p:sldId id="275" r:id="rId6"/>
    <p:sldId id="260" r:id="rId7"/>
    <p:sldId id="271" r:id="rId8"/>
    <p:sldId id="262" r:id="rId9"/>
    <p:sldId id="272" r:id="rId10"/>
    <p:sldId id="264" r:id="rId11"/>
    <p:sldId id="278" r:id="rId12"/>
    <p:sldId id="273" r:id="rId13"/>
    <p:sldId id="281" r:id="rId14"/>
    <p:sldId id="274" r:id="rId15"/>
    <p:sldId id="282" r:id="rId16"/>
    <p:sldId id="283" r:id="rId17"/>
    <p:sldId id="284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AE532-5D79-4E95-BA25-7FD47FBD15EA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4F430-2A86-4E54-AE20-AAC6A3DEC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4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4F430-2A86-4E54-AE20-AAC6A3DEC12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959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4F430-2A86-4E54-AE20-AAC6A3DEC12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2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72B8-7467-2CDF-70F3-122F6F9EE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725DD-FB14-0614-6FB3-8DCE5A22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1105-3496-0B43-1D0D-C598ACA5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F3F5-0220-4B5D-F941-83500A81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FE42-6C65-D29F-D323-7F307771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1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4149-D9BA-CAAF-7DE6-3F986616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98092-39E4-8333-8D0A-0E4F329B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D43A-A983-D659-6180-3C55FA77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EFFD2-7F50-61ED-872E-E1BC42B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DD191-3B62-7B3A-A481-7E895845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361CC-00B6-6907-44D9-E95BC0DB8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211A7-6E1E-867B-A4A5-29AEE42A7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059CE-CFB8-6DA8-DB6C-06D0D2AE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7BF4-CF24-8AEA-5A4D-C2EA5251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C18E7-CB34-5E7E-EBE8-6FC423BD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1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B0B4-C94D-60CD-19CC-9C7A0F0D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02B0-C8FB-2B8D-72C4-7DBA5932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6D2E-0442-626C-7A0D-A6C8356F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D18D0-45A8-5CA5-D684-924C8DA1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C395-DC7E-6725-CAE6-77B98C4F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2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2A6B-6933-10E9-E210-305B56D1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2FCEB-7980-49E2-DF6A-0CB56E7D8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51AF-21EB-1BA8-666E-6237C177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FC25-9704-0582-0FA9-5F92AE73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8B93-9096-DACA-7858-32D3B33E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BD5C-4D3D-9298-D1CF-AB1B7B41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B93D-5FC3-2468-2388-15642C8E4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C0456-A849-5079-199C-EABB34C5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67316-D593-92BF-AFE1-860C5CD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BFF5E-6339-5F26-1811-B9C6D60B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C6E43-3FF4-EB61-84A7-1DC86206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3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1411-4FF1-31DF-D550-4F104E6C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35B73-07CD-13DC-7CE3-CE74D825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F92B-0AA3-83A0-2C99-1831720D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7913B-FF17-3BD0-0A0A-EA72D9866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0C374-D310-0348-734B-7BBD3CAA9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379C6-6287-C344-A247-9F741408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1104D-2541-3020-7BDD-3A032B2A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CB149-01FD-F39B-964F-ED56AE74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1492-9F18-8367-63E3-A6647460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B8CC5-1210-5A24-01BC-B0C7647D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DCA4A-0859-2298-0D4E-F0105596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DD6C9-B96A-37FB-505E-7875B18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2D634-4F5C-50A5-8788-2F853212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126F7-FBCF-5AAF-F6F2-7C9E01A4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44636-F1E9-F8DA-6DE5-4BFC7552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0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4F16-7E39-1226-EB50-FAFB2049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604E-6293-4AB7-82F2-BC28B99A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436FF-AB92-BE21-0AFC-06E87CE7E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E8F9A-04E8-8C52-FBDA-9AAACAC8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AE28C-FB07-467B-3FBA-D2083C7C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22053-D5D0-FB13-FA20-B9DF570B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9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5DE5-C6A2-838D-4871-F1AB0737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29AEB-DB85-14D7-3354-C7A024C57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7F3AC-11CE-B180-17AA-54271628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6BA9E-C557-27AA-E8B9-46B8B2F8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0584A-EEC1-49BB-8002-46480ED4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667C-A51B-D0D6-E317-0C2F50A0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3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3B7F5-5DE8-6303-F7E0-8B5A0E8A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DB21A-E059-F404-37E2-DC23F5276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85C0-4D67-8D04-89F2-A7E81DC7C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7D10-F620-4740-9C53-6BCBD2349A6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4CEF-26CE-23BC-5782-C9076DC0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66658-6482-25AF-C6D7-864844CB0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44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93CFA72-1B35-77BB-F8A7-DFBFF4011B9D}"/>
              </a:ext>
            </a:extLst>
          </p:cNvPr>
          <p:cNvGrpSpPr/>
          <p:nvPr/>
        </p:nvGrpSpPr>
        <p:grpSpPr>
          <a:xfrm>
            <a:off x="-3676426" y="0"/>
            <a:ext cx="4502150" cy="6870700"/>
            <a:chOff x="8128000" y="0"/>
            <a:chExt cx="4502150" cy="68707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76200"/>
              <a:ext cx="3929065" cy="1212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TOOLS AND</a:t>
              </a:r>
              <a:b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TECHNOLOGIES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3AF896D-0B5B-43DE-A9B1-38174A071F29}"/>
                </a:ext>
              </a:extLst>
            </p:cNvPr>
            <p:cNvSpPr txBox="1">
              <a:spLocks/>
            </p:cNvSpPr>
            <p:nvPr/>
          </p:nvSpPr>
          <p:spPr>
            <a:xfrm>
              <a:off x="8389930" y="168830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PROGRAMMING LANGUAGE: JAVA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LIBRARIES: JAVA SWING FOR GUI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 AND VISUAL STUDIO FOR PROGRAM MANAGEMENT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BF39-7DFF-1BCF-97D2-F8AFB6EB248E}"/>
              </a:ext>
            </a:extLst>
          </p:cNvPr>
          <p:cNvGrpSpPr/>
          <p:nvPr/>
        </p:nvGrpSpPr>
        <p:grpSpPr>
          <a:xfrm>
            <a:off x="-3832893" y="6350"/>
            <a:ext cx="4528439" cy="6864350"/>
            <a:chOff x="4037707" y="0"/>
            <a:chExt cx="4528439" cy="686435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4F372F0B-0B89-E297-5E68-678A9AF32AC6}"/>
                </a:ext>
              </a:extLst>
            </p:cNvPr>
            <p:cNvSpPr txBox="1">
              <a:spLocks/>
            </p:cNvSpPr>
            <p:nvPr/>
          </p:nvSpPr>
          <p:spPr>
            <a:xfrm>
              <a:off x="4037707" y="203200"/>
              <a:ext cx="4229694" cy="11112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  <a:endPara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92CE41D2-FD64-CA6D-978D-B48E1286F33C}"/>
                </a:ext>
              </a:extLst>
            </p:cNvPr>
            <p:cNvSpPr txBox="1">
              <a:spLocks/>
            </p:cNvSpPr>
            <p:nvPr/>
          </p:nvSpPr>
          <p:spPr>
            <a:xfrm>
              <a:off x="4281480" y="168195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 DESIGN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PROGRAMMING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 DEVELOPMENT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319CDFF-368A-F63D-61C8-0E83C8FF8AED}"/>
              </a:ext>
            </a:extLst>
          </p:cNvPr>
          <p:cNvGrpSpPr/>
          <p:nvPr/>
        </p:nvGrpSpPr>
        <p:grpSpPr>
          <a:xfrm>
            <a:off x="-3947886" y="30843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147630" y="203200"/>
              <a:ext cx="3568700" cy="15494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OUTCOMES</a:t>
              </a:r>
            </a:p>
            <a:p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7AFD0679-0E09-9EF7-F311-F88E09C958B9}"/>
                </a:ext>
              </a:extLst>
            </p:cNvPr>
            <p:cNvSpPr txBox="1">
              <a:spLocks/>
            </p:cNvSpPr>
            <p:nvPr/>
          </p:nvSpPr>
          <p:spPr>
            <a:xfrm>
              <a:off x="147630" y="1675606"/>
              <a:ext cx="1905485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EFFICIENCY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USABILITY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VALIDATION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12822E30-24D2-DC8A-8CCD-AA714D534B7B}"/>
              </a:ext>
            </a:extLst>
          </p:cNvPr>
          <p:cNvSpPr txBox="1">
            <a:spLocks/>
          </p:cNvSpPr>
          <p:nvPr/>
        </p:nvSpPr>
        <p:spPr>
          <a:xfrm>
            <a:off x="1203718" y="0"/>
            <a:ext cx="9784563" cy="2889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DEVELEOP JAVA PROGRAM FOR </a:t>
            </a:r>
          </a:p>
          <a:p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CARRYING OUT THE FOLLOWING OPERATIONS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MATRIX MULTIPLICATION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PARTIONING OF MATRICES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EVALUATION OF DETERMINENT OF SQUARE MATRIX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INVERSE OF SQUATRE MATRIX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RANK OF A MATRIX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 SOLUTION OF LINEAR EQUATIONS</a:t>
            </a:r>
          </a:p>
          <a:p>
            <a:r>
              <a:rPr lang="en-US" sz="19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APROPRIATE DATA VALIDATION  AND GUI MODULE. ALSO INCORPORATE SUITABLE  COMMENTS TO MAKE THE PROGRAM MORE READABLE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8DBF504-EDE5-7510-083F-7C0619761BBB}"/>
              </a:ext>
            </a:extLst>
          </p:cNvPr>
          <p:cNvSpPr txBox="1">
            <a:spLocks/>
          </p:cNvSpPr>
          <p:nvPr/>
        </p:nvSpPr>
        <p:spPr>
          <a:xfrm>
            <a:off x="5321291" y="3691502"/>
            <a:ext cx="1549416" cy="415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 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C24BA2-A5FB-63D4-7054-B7875F3BD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31711"/>
              </p:ext>
            </p:extLst>
          </p:nvPr>
        </p:nvGraphicFramePr>
        <p:xfrm>
          <a:off x="2032000" y="4352925"/>
          <a:ext cx="8128000" cy="250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36566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82800773"/>
                    </a:ext>
                  </a:extLst>
                </a:gridCol>
              </a:tblGrid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MEMBER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ROLL.NO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938557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HITESH BHATIA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2301012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937821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RHYTHM JAIN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2301046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860502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VINIT LUNIA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2301063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229577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SWAYAM MAHESHWARI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2301065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189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68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581BEFF-58CB-8D4C-A731-617B9D2F74A4}"/>
              </a:ext>
            </a:extLst>
          </p:cNvPr>
          <p:cNvGrpSpPr/>
          <p:nvPr/>
        </p:nvGrpSpPr>
        <p:grpSpPr>
          <a:xfrm>
            <a:off x="8128000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42900" indent="-342900" algn="just">
                <a:buAutoNum type="arabicPeriod"/>
              </a:pPr>
              <a:r>
                <a:rPr lang="en-US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Systems</a:t>
              </a:r>
            </a:p>
            <a:p>
              <a:pPr marL="342900" indent="-342900" algn="just">
                <a:buAutoNum type="arabicPeriod"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Economics</a:t>
              </a: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 Processing</a:t>
              </a: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Cryptopgraphy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0E833F-9C85-E680-37DC-E9D41EF4AA16}"/>
                </a:ext>
              </a:extLst>
            </p:cNvPr>
            <p:cNvGrpSpPr/>
            <p:nvPr/>
          </p:nvGrpSpPr>
          <p:grpSpPr>
            <a:xfrm>
              <a:off x="8134350" y="539750"/>
              <a:ext cx="4063999" cy="6318251"/>
              <a:chOff x="8134350" y="539750"/>
              <a:chExt cx="4063999" cy="6318251"/>
            </a:xfrm>
          </p:grpSpPr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BFEB488C-7511-BEF8-3F7F-845FAEDFB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9284" y="539750"/>
                <a:ext cx="3929065" cy="69453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  <a:endParaRPr lang="en-IN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08AB56A3-0B05-8DA5-1327-9C2AD891B5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34350" y="1663701"/>
                <a:ext cx="4063999" cy="5194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A13BA9-34EC-92DF-1768-23C8DA205BD9}"/>
              </a:ext>
            </a:extLst>
          </p:cNvPr>
          <p:cNvSpPr txBox="1">
            <a:spLocks/>
          </p:cNvSpPr>
          <p:nvPr/>
        </p:nvSpPr>
        <p:spPr>
          <a:xfrm>
            <a:off x="1257061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OF A SQUARE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determinant of matrix">
            <a:extLst>
              <a:ext uri="{FF2B5EF4-FFF2-40B4-BE49-F238E27FC236}">
                <a16:creationId xmlns:a16="http://schemas.microsoft.com/office/drawing/2014/main" id="{346E80F7-1C25-33BD-A7A4-28028AF828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295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4" descr="Inverse Matrix - Definition, Formulas, Steps to Find Inverse Matrix,  Examples">
            <a:extLst>
              <a:ext uri="{FF2B5EF4-FFF2-40B4-BE49-F238E27FC236}">
                <a16:creationId xmlns:a16="http://schemas.microsoft.com/office/drawing/2014/main" id="{C619468C-ABC9-3014-7CD7-2CB8C667B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05" b="-8905"/>
          <a:stretch/>
        </p:blipFill>
        <p:spPr bwMode="auto">
          <a:xfrm>
            <a:off x="13325475" y="2470152"/>
            <a:ext cx="5619750" cy="33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2C643E4-6DCA-E2FC-E3AD-7EA0DD9625F5}"/>
              </a:ext>
            </a:extLst>
          </p:cNvPr>
          <p:cNvGrpSpPr/>
          <p:nvPr/>
        </p:nvGrpSpPr>
        <p:grpSpPr>
          <a:xfrm>
            <a:off x="4063999" y="0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D24E7B-2A5A-1C57-9A94-FCE3E179A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542" b="35"/>
            <a:stretch/>
          </p:blipFill>
          <p:spPr>
            <a:xfrm>
              <a:off x="4096942" y="2146300"/>
              <a:ext cx="3998116" cy="331470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B2ACDD-1BA2-BEF2-4267-E15C4772E0E2}"/>
              </a:ext>
            </a:extLst>
          </p:cNvPr>
          <p:cNvGrpSpPr/>
          <p:nvPr/>
        </p:nvGrpSpPr>
        <p:grpSpPr>
          <a:xfrm>
            <a:off x="0" y="0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2A9133-A9F6-0DAC-C87C-C38E28D095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5722540"/>
              <a:chOff x="8416" y="287735"/>
              <a:chExt cx="4063999" cy="572254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D725376-2E25-E3B5-62E6-9D356BE366BE}"/>
                  </a:ext>
                </a:extLst>
              </p:cNvPr>
              <p:cNvGrpSpPr/>
              <p:nvPr/>
            </p:nvGrpSpPr>
            <p:grpSpPr>
              <a:xfrm>
                <a:off x="8416" y="287735"/>
                <a:ext cx="4063999" cy="2134791"/>
                <a:chOff x="8416" y="287735"/>
                <a:chExt cx="4063999" cy="2134791"/>
              </a:xfrm>
            </p:grpSpPr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9A407878-7961-9C33-B5B1-7557A9FAB4C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649" y="287735"/>
                  <a:ext cx="3568700" cy="10882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0000" lnSpcReduction="20000"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VALIDATION</a:t>
                  </a:r>
                  <a:endParaRPr lang="en-I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Content Placeholder 2">
                  <a:extLst>
                    <a:ext uri="{FF2B5EF4-FFF2-40B4-BE49-F238E27FC236}">
                      <a16:creationId xmlns:a16="http://schemas.microsoft.com/office/drawing/2014/main" id="{7AFD0679-0E09-9EF7-F311-F88E09C958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16" y="1574800"/>
                  <a:ext cx="4063999" cy="8477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A INVERSE IS DEFINED ONLY FOR SQUARE MATRIX. </a:t>
                  </a:r>
                </a:p>
              </p:txBody>
            </p:sp>
          </p:grp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AFBCDAE-4D0F-7408-AB34-F743F63A8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576" b="-161"/>
              <a:stretch/>
            </p:blipFill>
            <p:spPr>
              <a:xfrm>
                <a:off x="71916" y="2152650"/>
                <a:ext cx="3934425" cy="38576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79129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379586-8983-A3D7-3B3C-5722C0F3351C}"/>
              </a:ext>
            </a:extLst>
          </p:cNvPr>
          <p:cNvGrpSpPr/>
          <p:nvPr/>
        </p:nvGrpSpPr>
        <p:grpSpPr>
          <a:xfrm>
            <a:off x="-3698571" y="0"/>
            <a:ext cx="4502150" cy="6858000"/>
            <a:chOff x="8128000" y="0"/>
            <a:chExt cx="4502150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83D85B-92DC-0F4F-E6C1-05C4C4FF8C4F}"/>
                </a:ext>
              </a:extLst>
            </p:cNvPr>
            <p:cNvGrpSpPr/>
            <p:nvPr/>
          </p:nvGrpSpPr>
          <p:grpSpPr>
            <a:xfrm>
              <a:off x="8128000" y="0"/>
              <a:ext cx="4502150" cy="6858000"/>
              <a:chOff x="8128000" y="0"/>
              <a:chExt cx="4502150" cy="685800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23D18B3-0DE7-37EE-6E30-B71D0FEF5CB2}"/>
                  </a:ext>
                </a:extLst>
              </p:cNvPr>
              <p:cNvSpPr/>
              <p:nvPr/>
            </p:nvSpPr>
            <p:spPr>
              <a:xfrm>
                <a:off x="8128000" y="0"/>
                <a:ext cx="4502150" cy="6858000"/>
              </a:xfrm>
              <a:custGeom>
                <a:avLst/>
                <a:gdLst>
                  <a:gd name="connsiteX0" fmla="*/ 0 w 4502150"/>
                  <a:gd name="connsiteY0" fmla="*/ 0 h 6858000"/>
                  <a:gd name="connsiteX1" fmla="*/ 4064000 w 4502150"/>
                  <a:gd name="connsiteY1" fmla="*/ 0 h 6858000"/>
                  <a:gd name="connsiteX2" fmla="*/ 4064000 w 4502150"/>
                  <a:gd name="connsiteY2" fmla="*/ 168277 h 6858000"/>
                  <a:gd name="connsiteX3" fmla="*/ 4502150 w 4502150"/>
                  <a:gd name="connsiteY3" fmla="*/ 498478 h 6858000"/>
                  <a:gd name="connsiteX4" fmla="*/ 4064000 w 4502150"/>
                  <a:gd name="connsiteY4" fmla="*/ 828678 h 6858000"/>
                  <a:gd name="connsiteX5" fmla="*/ 4064000 w 4502150"/>
                  <a:gd name="connsiteY5" fmla="*/ 6858000 h 6858000"/>
                  <a:gd name="connsiteX6" fmla="*/ 0 w 4502150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02150" h="6858000">
                    <a:moveTo>
                      <a:pt x="0" y="0"/>
                    </a:moveTo>
                    <a:lnTo>
                      <a:pt x="4064000" y="0"/>
                    </a:lnTo>
                    <a:lnTo>
                      <a:pt x="4064000" y="168277"/>
                    </a:lnTo>
                    <a:lnTo>
                      <a:pt x="4502150" y="498478"/>
                    </a:lnTo>
                    <a:lnTo>
                      <a:pt x="4064000" y="828678"/>
                    </a:lnTo>
                    <a:lnTo>
                      <a:pt x="4064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101600" dist="38100" algn="l" rotWithShape="0">
                  <a:prstClr val="black">
                    <a:alpha val="7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BFEB488C-7511-BEF8-3F7F-845FAEDFB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9284" y="539750"/>
                <a:ext cx="3929065" cy="69453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  <a:endParaRPr lang="en-IN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99027DDA-DF63-9881-D546-17889260F8EE}"/>
                </a:ext>
              </a:extLst>
            </p:cNvPr>
            <p:cNvSpPr txBox="1">
              <a:spLocks/>
            </p:cNvSpPr>
            <p:nvPr/>
          </p:nvSpPr>
          <p:spPr>
            <a:xfrm>
              <a:off x="8154369" y="1657160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EQUATIONS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COMPRESSIONS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 AND SIGNAL PROCESSING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ECONOMICS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794E66-24B0-C4DA-62A1-68DCC65D98D2}"/>
              </a:ext>
            </a:extLst>
          </p:cNvPr>
          <p:cNvGrpSpPr/>
          <p:nvPr/>
        </p:nvGrpSpPr>
        <p:grpSpPr>
          <a:xfrm>
            <a:off x="-3821115" y="0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32F6A5C0-27AE-F3A9-214D-336F901700E9}"/>
                </a:ext>
              </a:extLst>
            </p:cNvPr>
            <p:cNvSpPr txBox="1">
              <a:spLocks/>
            </p:cNvSpPr>
            <p:nvPr/>
          </p:nvSpPr>
          <p:spPr>
            <a:xfrm>
              <a:off x="4115769" y="844360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FIND THE RANK OF MATRIX WE WILL HAVE TO REDUCE THE GIVEN MATRIX TO UPPER TRIANGULAR FORM.</a:t>
              </a:r>
            </a:p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THEN NUMBER OF NON-ZERO ROWS WILL BE EQUAL TO THE RANK OF THE MATRIX.</a:t>
              </a:r>
            </a:p>
            <a:p>
              <a:pPr algn="just"/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if-else STATEMENT THAT SEPARATES THE DIAGONAL ELEMENT ==0 AND NON ZERO CASES.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If(DIAGOANAL==0) </a:t>
              </a: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FIND NON ZERO ELEMENT IN COLLUMN SWAP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ELSE  TRY TO FORM A TRANGLE STRUCTURE BY MAKING ELEMENTS ABOVE OR BELOW ZERO </a:t>
              </a: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2FB96A-0169-BE97-175B-4F0A2067FFF1}"/>
              </a:ext>
            </a:extLst>
          </p:cNvPr>
          <p:cNvGrpSpPr/>
          <p:nvPr/>
        </p:nvGrpSpPr>
        <p:grpSpPr>
          <a:xfrm>
            <a:off x="-3970045" y="0"/>
            <a:ext cx="4509793" cy="6858000"/>
            <a:chOff x="-7645" y="0"/>
            <a:chExt cx="4509793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247649" y="28773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C9B8A089-7E8A-F986-6435-F52B53759127}"/>
                </a:ext>
              </a:extLst>
            </p:cNvPr>
            <p:cNvSpPr txBox="1">
              <a:spLocks/>
            </p:cNvSpPr>
            <p:nvPr/>
          </p:nvSpPr>
          <p:spPr>
            <a:xfrm>
              <a:off x="-4768" y="1635123"/>
              <a:ext cx="4063999" cy="8477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MATRIX SHOULD NOT BE EMPTY. AND THE MATRIX MUST CONTAIN ATLEAST ONE ROW AND ONE COLUMN 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AB5B7CCE-1E7C-A5A1-B6C0-89CF01E9E925}"/>
                </a:ext>
              </a:extLst>
            </p:cNvPr>
            <p:cNvSpPr txBox="1">
              <a:spLocks/>
            </p:cNvSpPr>
            <p:nvPr/>
          </p:nvSpPr>
          <p:spPr>
            <a:xfrm>
              <a:off x="-7645" y="3633570"/>
              <a:ext cx="4063999" cy="1973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RANK OF THE MATRIX: </a:t>
              </a: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HAS AT LEAST ONE NON-ZERO MINOR OF ORDER ZERO.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EVERY MINOR OF A OF ORDER HIGHER THAN R IS ZERO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0FD6893E-C2C9-45C6-B43B-324DED397B6E}"/>
              </a:ext>
            </a:extLst>
          </p:cNvPr>
          <p:cNvSpPr txBox="1">
            <a:spLocks/>
          </p:cNvSpPr>
          <p:nvPr/>
        </p:nvSpPr>
        <p:spPr>
          <a:xfrm>
            <a:off x="25312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OF A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2" descr="determinant of matrix">
            <a:extLst>
              <a:ext uri="{FF2B5EF4-FFF2-40B4-BE49-F238E27FC236}">
                <a16:creationId xmlns:a16="http://schemas.microsoft.com/office/drawing/2014/main" id="{C4E99F28-6263-CD68-B456-E7789F0E75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Understanding Rank of Matrix, SVD and Structure of Motion at one time | by  Hugegene | Medium">
            <a:extLst>
              <a:ext uri="{FF2B5EF4-FFF2-40B4-BE49-F238E27FC236}">
                <a16:creationId xmlns:a16="http://schemas.microsoft.com/office/drawing/2014/main" id="{AB3EBB28-3AAA-E59F-A60F-63BD06CBB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88" b="-10688"/>
          <a:stretch/>
        </p:blipFill>
        <p:spPr bwMode="auto">
          <a:xfrm>
            <a:off x="2857500" y="2076450"/>
            <a:ext cx="7048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75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379586-8983-A3D7-3B3C-5722C0F3351C}"/>
              </a:ext>
            </a:extLst>
          </p:cNvPr>
          <p:cNvGrpSpPr/>
          <p:nvPr/>
        </p:nvGrpSpPr>
        <p:grpSpPr>
          <a:xfrm>
            <a:off x="8128000" y="0"/>
            <a:ext cx="4502150" cy="6858000"/>
            <a:chOff x="8128000" y="0"/>
            <a:chExt cx="4502150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83D85B-92DC-0F4F-E6C1-05C4C4FF8C4F}"/>
                </a:ext>
              </a:extLst>
            </p:cNvPr>
            <p:cNvGrpSpPr/>
            <p:nvPr/>
          </p:nvGrpSpPr>
          <p:grpSpPr>
            <a:xfrm>
              <a:off x="8128000" y="0"/>
              <a:ext cx="4502150" cy="6858000"/>
              <a:chOff x="8128000" y="0"/>
              <a:chExt cx="4502150" cy="685800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23D18B3-0DE7-37EE-6E30-B71D0FEF5CB2}"/>
                  </a:ext>
                </a:extLst>
              </p:cNvPr>
              <p:cNvSpPr/>
              <p:nvPr/>
            </p:nvSpPr>
            <p:spPr>
              <a:xfrm>
                <a:off x="8128000" y="0"/>
                <a:ext cx="4502150" cy="6858000"/>
              </a:xfrm>
              <a:custGeom>
                <a:avLst/>
                <a:gdLst>
                  <a:gd name="connsiteX0" fmla="*/ 0 w 4502150"/>
                  <a:gd name="connsiteY0" fmla="*/ 0 h 6858000"/>
                  <a:gd name="connsiteX1" fmla="*/ 4064000 w 4502150"/>
                  <a:gd name="connsiteY1" fmla="*/ 0 h 6858000"/>
                  <a:gd name="connsiteX2" fmla="*/ 4064000 w 4502150"/>
                  <a:gd name="connsiteY2" fmla="*/ 168277 h 6858000"/>
                  <a:gd name="connsiteX3" fmla="*/ 4502150 w 4502150"/>
                  <a:gd name="connsiteY3" fmla="*/ 498478 h 6858000"/>
                  <a:gd name="connsiteX4" fmla="*/ 4064000 w 4502150"/>
                  <a:gd name="connsiteY4" fmla="*/ 828678 h 6858000"/>
                  <a:gd name="connsiteX5" fmla="*/ 4064000 w 4502150"/>
                  <a:gd name="connsiteY5" fmla="*/ 6858000 h 6858000"/>
                  <a:gd name="connsiteX6" fmla="*/ 0 w 4502150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02150" h="6858000">
                    <a:moveTo>
                      <a:pt x="0" y="0"/>
                    </a:moveTo>
                    <a:lnTo>
                      <a:pt x="4064000" y="0"/>
                    </a:lnTo>
                    <a:lnTo>
                      <a:pt x="4064000" y="168277"/>
                    </a:lnTo>
                    <a:lnTo>
                      <a:pt x="4502150" y="498478"/>
                    </a:lnTo>
                    <a:lnTo>
                      <a:pt x="4064000" y="828678"/>
                    </a:lnTo>
                    <a:lnTo>
                      <a:pt x="4064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101600" dist="38100" algn="l" rotWithShape="0">
                  <a:prstClr val="black">
                    <a:alpha val="7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BFEB488C-7511-BEF8-3F7F-845FAEDFB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9284" y="539750"/>
                <a:ext cx="3929065" cy="69453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  <a:endParaRPr lang="en-IN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99027DDA-DF63-9881-D546-17889260F8EE}"/>
                </a:ext>
              </a:extLst>
            </p:cNvPr>
            <p:cNvSpPr txBox="1">
              <a:spLocks/>
            </p:cNvSpPr>
            <p:nvPr/>
          </p:nvSpPr>
          <p:spPr>
            <a:xfrm>
              <a:off x="8154369" y="1657160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EQUATIONS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COMPRESSIONS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 AND SIGNAL PROCESSING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ECONOMICS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794E66-24B0-C4DA-62A1-68DCC65D98D2}"/>
              </a:ext>
            </a:extLst>
          </p:cNvPr>
          <p:cNvGrpSpPr/>
          <p:nvPr/>
        </p:nvGrpSpPr>
        <p:grpSpPr>
          <a:xfrm>
            <a:off x="4063999" y="0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32F6A5C0-27AE-F3A9-214D-336F901700E9}"/>
                </a:ext>
              </a:extLst>
            </p:cNvPr>
            <p:cNvSpPr txBox="1">
              <a:spLocks/>
            </p:cNvSpPr>
            <p:nvPr/>
          </p:nvSpPr>
          <p:spPr>
            <a:xfrm>
              <a:off x="4115769" y="844360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FIND THE RANK OF MATRIX WE WILL HAVE TO REDUCE THE GIVEN MATRIX TO UPPER TRIANGULAR FORM.</a:t>
              </a:r>
            </a:p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THEN NUMBER OF NON-ZERO ROWS WILL BE EQUAL TO THE RANK OF THE MATRIX.</a:t>
              </a:r>
            </a:p>
            <a:p>
              <a:pPr algn="just"/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if-else STATEMENT THAT SEPARATES THE DIAGONAL ELEMENT ==0 AND NON ZERO CASES.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If(DIAGOANAL==0) </a:t>
              </a: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FIND NON ZERO ELEMENT IN COLLUMN SWAP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ELSE  TRY TO FORM A TRANGLE STRUCTURE BY MAKING ELEMENTS ABOVE OR BELOW ZERO </a:t>
              </a: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2FB96A-0169-BE97-175B-4F0A2067FFF1}"/>
              </a:ext>
            </a:extLst>
          </p:cNvPr>
          <p:cNvGrpSpPr/>
          <p:nvPr/>
        </p:nvGrpSpPr>
        <p:grpSpPr>
          <a:xfrm>
            <a:off x="-7645" y="0"/>
            <a:ext cx="4509793" cy="6858000"/>
            <a:chOff x="-7645" y="0"/>
            <a:chExt cx="4509793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247649" y="28773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C9B8A089-7E8A-F986-6435-F52B53759127}"/>
                </a:ext>
              </a:extLst>
            </p:cNvPr>
            <p:cNvSpPr txBox="1">
              <a:spLocks/>
            </p:cNvSpPr>
            <p:nvPr/>
          </p:nvSpPr>
          <p:spPr>
            <a:xfrm>
              <a:off x="-4768" y="1635123"/>
              <a:ext cx="4063999" cy="8477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MATRIX SHOULD NOT BE EMPTY. AND THE MATRIX MUST CONTAIN ATLEAST ONE ROW AND ONE COLUMN 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AB5B7CCE-1E7C-A5A1-B6C0-89CF01E9E925}"/>
                </a:ext>
              </a:extLst>
            </p:cNvPr>
            <p:cNvSpPr txBox="1">
              <a:spLocks/>
            </p:cNvSpPr>
            <p:nvPr/>
          </p:nvSpPr>
          <p:spPr>
            <a:xfrm>
              <a:off x="-7645" y="3633570"/>
              <a:ext cx="4063999" cy="1973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RANK OF THE MATRIX: </a:t>
              </a: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HAS AT LEAST ONE NON-ZERO MINOR OF ORDER ZERO.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EVERY MINOR OF A OF ORDER HIGHER THAN R IS ZERO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BA53466D-C46F-BCBD-92D2-71A9AA021F37}"/>
              </a:ext>
            </a:extLst>
          </p:cNvPr>
          <p:cNvSpPr txBox="1">
            <a:spLocks/>
          </p:cNvSpPr>
          <p:nvPr/>
        </p:nvSpPr>
        <p:spPr>
          <a:xfrm>
            <a:off x="1325641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OF A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2" descr="determinant of matrix">
            <a:extLst>
              <a:ext uri="{FF2B5EF4-FFF2-40B4-BE49-F238E27FC236}">
                <a16:creationId xmlns:a16="http://schemas.microsoft.com/office/drawing/2014/main" id="{D6EAE294-C907-A60A-3ECB-8A6D640757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75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" name="Picture 2" descr="Understanding Rank of Matrix, SVD and Structure of Motion at one time | by  Hugegene | Medium">
            <a:extLst>
              <a:ext uri="{FF2B5EF4-FFF2-40B4-BE49-F238E27FC236}">
                <a16:creationId xmlns:a16="http://schemas.microsoft.com/office/drawing/2014/main" id="{42E7DEA2-86E0-0472-D604-5AA11134E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88" b="-10688"/>
          <a:stretch/>
        </p:blipFill>
        <p:spPr bwMode="auto">
          <a:xfrm>
            <a:off x="13582650" y="2076450"/>
            <a:ext cx="7048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27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6D40B1-D5A4-8ACB-D9C4-9B98319D1025}"/>
              </a:ext>
            </a:extLst>
          </p:cNvPr>
          <p:cNvGrpSpPr/>
          <p:nvPr/>
        </p:nvGrpSpPr>
        <p:grpSpPr>
          <a:xfrm>
            <a:off x="-3653642" y="0"/>
            <a:ext cx="4529143" cy="6858000"/>
            <a:chOff x="8101007" y="0"/>
            <a:chExt cx="4529143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62DA78FA-D11F-30B7-BB43-F1C182B87EC2}"/>
                </a:ext>
              </a:extLst>
            </p:cNvPr>
            <p:cNvSpPr txBox="1">
              <a:spLocks/>
            </p:cNvSpPr>
            <p:nvPr/>
          </p:nvSpPr>
          <p:spPr>
            <a:xfrm>
              <a:off x="8101007" y="1844673"/>
              <a:ext cx="4063999" cy="31178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ENGINEERING AND PBYSICS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COMPUTER GRAPHICS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STATS AND DATA ANALYSIS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 RESEARCH 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PHARMACOLOGY		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D3586A-CEF6-F4FA-1541-BD8C4500B5FB}"/>
              </a:ext>
            </a:extLst>
          </p:cNvPr>
          <p:cNvGrpSpPr/>
          <p:nvPr/>
        </p:nvGrpSpPr>
        <p:grpSpPr>
          <a:xfrm>
            <a:off x="-3783015" y="0"/>
            <a:ext cx="4502147" cy="6858000"/>
            <a:chOff x="4057651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57651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9D9648AD-A3D2-A047-B702-C7AE8E06D1AD}"/>
                </a:ext>
              </a:extLst>
            </p:cNvPr>
            <p:cNvSpPr txBox="1">
              <a:spLocks/>
            </p:cNvSpPr>
            <p:nvPr/>
          </p:nvSpPr>
          <p:spPr>
            <a:xfrm>
              <a:off x="4062407" y="144860"/>
              <a:ext cx="4043369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APPROACH 2 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6E0972C-3562-F565-5204-DB6CDC306E03}"/>
                </a:ext>
              </a:extLst>
            </p:cNvPr>
            <p:cNvSpPr txBox="1">
              <a:spLocks/>
            </p:cNvSpPr>
            <p:nvPr/>
          </p:nvSpPr>
          <p:spPr>
            <a:xfrm>
              <a:off x="4071932" y="1844673"/>
              <a:ext cx="4063999" cy="195580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GAUSSIAN ELEMINATION METHOD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 A INTO AN UPPER TRIANGULAR FORM </a:t>
              </a: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MULTIPLYING / ADDITION / SWAPPING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EQUATING THE NOW MODIFIED EQUATION   </a:t>
              </a: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A.X=B</a:t>
              </a: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B7CFD9-4B90-E019-4CBC-A68D51465A2A}"/>
              </a:ext>
            </a:extLst>
          </p:cNvPr>
          <p:cNvGrpSpPr/>
          <p:nvPr/>
        </p:nvGrpSpPr>
        <p:grpSpPr>
          <a:xfrm>
            <a:off x="-3929068" y="0"/>
            <a:ext cx="4506916" cy="6858000"/>
            <a:chOff x="-4768" y="0"/>
            <a:chExt cx="4506916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247649" y="28773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D6623B48-8D75-606D-2D82-FF77CA1E8B30}"/>
                </a:ext>
              </a:extLst>
            </p:cNvPr>
            <p:cNvSpPr txBox="1">
              <a:spLocks/>
            </p:cNvSpPr>
            <p:nvPr/>
          </p:nvSpPr>
          <p:spPr>
            <a:xfrm>
              <a:off x="-4768" y="1635123"/>
              <a:ext cx="4063999" cy="8477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LINEAR EQUATION THE COEFFICIENT MATRIX SHOULD BE OF SIZE 3X3 AND THE CONSTANT MATRIX SHOULD HAVE 3 ELEMENTS.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5F242888-12CE-D165-9BAF-D4E0DAE84B83}"/>
                </a:ext>
              </a:extLst>
            </p:cNvPr>
            <p:cNvSpPr txBox="1">
              <a:spLocks/>
            </p:cNvSpPr>
            <p:nvPr/>
          </p:nvSpPr>
          <p:spPr>
            <a:xfrm>
              <a:off x="14282" y="4140198"/>
              <a:ext cx="4063999" cy="195580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CONVERT THE ENTERED EQUATION INTO THE FORM OF AX=B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THE INVERSE BLOCK OF CODE </a:t>
              </a:r>
              <a:r>
                <a:rPr lang="en-IN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 THE EQUATIONS USING </a:t>
              </a:r>
              <a:br>
                <a:rPr lang="en-IN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IN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X=A-1.B</a:t>
              </a: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5735933C-25C5-8CD6-463F-8C6871DAA226}"/>
                </a:ext>
              </a:extLst>
            </p:cNvPr>
            <p:cNvSpPr txBox="1">
              <a:spLocks/>
            </p:cNvSpPr>
            <p:nvPr/>
          </p:nvSpPr>
          <p:spPr>
            <a:xfrm>
              <a:off x="14282" y="2735660"/>
              <a:ext cx="4043369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APPROACH 1 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43C58D-9377-63D3-F7DB-8E837D961BCD}"/>
              </a:ext>
            </a:extLst>
          </p:cNvPr>
          <p:cNvGrpSpPr/>
          <p:nvPr/>
        </p:nvGrpSpPr>
        <p:grpSpPr>
          <a:xfrm>
            <a:off x="2066925" y="831851"/>
            <a:ext cx="8058150" cy="5729287"/>
            <a:chOff x="2066925" y="831851"/>
            <a:chExt cx="8058150" cy="5729287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D1BD460C-A7BA-8C77-AB54-8ED85565E364}"/>
                </a:ext>
              </a:extLst>
            </p:cNvPr>
            <p:cNvSpPr txBox="1">
              <a:spLocks/>
            </p:cNvSpPr>
            <p:nvPr/>
          </p:nvSpPr>
          <p:spPr>
            <a:xfrm>
              <a:off x="2531262" y="831851"/>
              <a:ext cx="7129476" cy="132556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SOLUTIONS OF LINEAR EQUATIONS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AutoShape 2" descr="determinant of matrix">
              <a:extLst>
                <a:ext uri="{FF2B5EF4-FFF2-40B4-BE49-F238E27FC236}">
                  <a16:creationId xmlns:a16="http://schemas.microsoft.com/office/drawing/2014/main" id="{D278C650-2D5F-11FE-47CC-2981CC2F30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3" name="Picture 2" descr="Java Program to Represent Linear Equations in Matrix Form - GeeksforGeeks">
              <a:extLst>
                <a:ext uri="{FF2B5EF4-FFF2-40B4-BE49-F238E27FC236}">
                  <a16:creationId xmlns:a16="http://schemas.microsoft.com/office/drawing/2014/main" id="{57620A84-C7B3-556E-F632-0293ABB9E0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607" r="-8607"/>
            <a:stretch/>
          </p:blipFill>
          <p:spPr bwMode="auto">
            <a:xfrm>
              <a:off x="2066925" y="2422527"/>
              <a:ext cx="8058150" cy="4138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9724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6D40B1-D5A4-8ACB-D9C4-9B98319D1025}"/>
              </a:ext>
            </a:extLst>
          </p:cNvPr>
          <p:cNvGrpSpPr/>
          <p:nvPr/>
        </p:nvGrpSpPr>
        <p:grpSpPr>
          <a:xfrm>
            <a:off x="8101007" y="0"/>
            <a:ext cx="4529143" cy="6858000"/>
            <a:chOff x="8101007" y="0"/>
            <a:chExt cx="4529143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62DA78FA-D11F-30B7-BB43-F1C182B87EC2}"/>
                </a:ext>
              </a:extLst>
            </p:cNvPr>
            <p:cNvSpPr txBox="1">
              <a:spLocks/>
            </p:cNvSpPr>
            <p:nvPr/>
          </p:nvSpPr>
          <p:spPr>
            <a:xfrm>
              <a:off x="8101007" y="1844673"/>
              <a:ext cx="4063999" cy="31178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ENGINEERING AND PBYSICS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COMPUTER GRAPHICS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STATS AND DATA ANALYSIS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 RESEARCH 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PHARMACOLOGY		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D3586A-CEF6-F4FA-1541-BD8C4500B5FB}"/>
              </a:ext>
            </a:extLst>
          </p:cNvPr>
          <p:cNvGrpSpPr/>
          <p:nvPr/>
        </p:nvGrpSpPr>
        <p:grpSpPr>
          <a:xfrm>
            <a:off x="4057651" y="0"/>
            <a:ext cx="4502147" cy="6858000"/>
            <a:chOff x="4057651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57651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9D9648AD-A3D2-A047-B702-C7AE8E06D1AD}"/>
                </a:ext>
              </a:extLst>
            </p:cNvPr>
            <p:cNvSpPr txBox="1">
              <a:spLocks/>
            </p:cNvSpPr>
            <p:nvPr/>
          </p:nvSpPr>
          <p:spPr>
            <a:xfrm>
              <a:off x="4062407" y="144860"/>
              <a:ext cx="4043369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APPROACH 2 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6E0972C-3562-F565-5204-DB6CDC306E03}"/>
                </a:ext>
              </a:extLst>
            </p:cNvPr>
            <p:cNvSpPr txBox="1">
              <a:spLocks/>
            </p:cNvSpPr>
            <p:nvPr/>
          </p:nvSpPr>
          <p:spPr>
            <a:xfrm>
              <a:off x="4071932" y="1844673"/>
              <a:ext cx="4063999" cy="195580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GAUSSIAN ELEMINATION METHOD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 A INTO AN UPPER TRIANGULAR FORM </a:t>
              </a: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MULTIPLYING / ADDITION / SWAPPING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EQUATING THE NOW MODIFIED EQUATION   </a:t>
              </a: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A.X=B</a:t>
              </a: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B7CFD9-4B90-E019-4CBC-A68D51465A2A}"/>
              </a:ext>
            </a:extLst>
          </p:cNvPr>
          <p:cNvGrpSpPr/>
          <p:nvPr/>
        </p:nvGrpSpPr>
        <p:grpSpPr>
          <a:xfrm>
            <a:off x="-4768" y="0"/>
            <a:ext cx="4506916" cy="6858000"/>
            <a:chOff x="-4768" y="0"/>
            <a:chExt cx="4506916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247649" y="28773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D6623B48-8D75-606D-2D82-FF77CA1E8B30}"/>
                </a:ext>
              </a:extLst>
            </p:cNvPr>
            <p:cNvSpPr txBox="1">
              <a:spLocks/>
            </p:cNvSpPr>
            <p:nvPr/>
          </p:nvSpPr>
          <p:spPr>
            <a:xfrm>
              <a:off x="-4768" y="1635123"/>
              <a:ext cx="4063999" cy="8477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LINEAR EQUATION THE COEFFICIENT MATRIX SHOULD BE OF SIZE 3X3 AND THE CONSTANT MATRIX SHOULD HAVE 3 ELEMENTS.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5F242888-12CE-D165-9BAF-D4E0DAE84B83}"/>
                </a:ext>
              </a:extLst>
            </p:cNvPr>
            <p:cNvSpPr txBox="1">
              <a:spLocks/>
            </p:cNvSpPr>
            <p:nvPr/>
          </p:nvSpPr>
          <p:spPr>
            <a:xfrm>
              <a:off x="14282" y="4140198"/>
              <a:ext cx="4063999" cy="195580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CONVERT THE ENTERED EQUATION INTO THE FORM OF AX=B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THE INVERSE BLOCK OF CODE </a:t>
              </a:r>
              <a:r>
                <a:rPr lang="en-IN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 THE EQUATIONS USING </a:t>
              </a:r>
              <a:br>
                <a:rPr lang="en-IN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IN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X=A-1.B</a:t>
              </a: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5735933C-25C5-8CD6-463F-8C6871DAA226}"/>
                </a:ext>
              </a:extLst>
            </p:cNvPr>
            <p:cNvSpPr txBox="1">
              <a:spLocks/>
            </p:cNvSpPr>
            <p:nvPr/>
          </p:nvSpPr>
          <p:spPr>
            <a:xfrm>
              <a:off x="14282" y="2735660"/>
              <a:ext cx="4043369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APPROACH 1 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95BF08-9846-BB34-41BF-387B20ECB5FA}"/>
              </a:ext>
            </a:extLst>
          </p:cNvPr>
          <p:cNvGrpSpPr/>
          <p:nvPr/>
        </p:nvGrpSpPr>
        <p:grpSpPr>
          <a:xfrm>
            <a:off x="-4079240" y="0"/>
            <a:ext cx="4502150" cy="6870700"/>
            <a:chOff x="8128000" y="0"/>
            <a:chExt cx="4502150" cy="68707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3A3554-9582-499C-69B2-D0496D9CDBE6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8E029E68-7353-9612-65C4-458C531317E9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76200"/>
              <a:ext cx="3929065" cy="1212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Matrices 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E12D6245-342A-1583-D69E-5167F2998ABF}"/>
                </a:ext>
              </a:extLst>
            </p:cNvPr>
            <p:cNvSpPr txBox="1">
              <a:spLocks/>
            </p:cNvSpPr>
            <p:nvPr/>
          </p:nvSpPr>
          <p:spPr>
            <a:xfrm>
              <a:off x="8389930" y="168830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Treating Matrices as a separate object and calling it whenever required.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Proposed Solution: 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a separate class of matrix (class Matrix) 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will contain all the required tasks as particular function for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eg.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RowInput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CollInput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RowCall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CollCall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etc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Implements OOP along with keeping the code simpler to understand and easier to maintain and manipulate.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BFEDD8-E3BC-8284-C7BA-AA0E49EC3A46}"/>
              </a:ext>
            </a:extLst>
          </p:cNvPr>
          <p:cNvGrpSpPr/>
          <p:nvPr/>
        </p:nvGrpSpPr>
        <p:grpSpPr>
          <a:xfrm>
            <a:off x="-4222373" y="0"/>
            <a:ext cx="4528439" cy="6864350"/>
            <a:chOff x="4037707" y="0"/>
            <a:chExt cx="4528439" cy="686435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7E2FC9-A2AC-48A0-279E-7E474D6504AD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4DC0FF1C-E841-0795-D9AD-3F12D6834539}"/>
                </a:ext>
              </a:extLst>
            </p:cNvPr>
            <p:cNvSpPr txBox="1">
              <a:spLocks/>
            </p:cNvSpPr>
            <p:nvPr/>
          </p:nvSpPr>
          <p:spPr>
            <a:xfrm>
              <a:off x="4037707" y="203200"/>
              <a:ext cx="4229694" cy="11112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4BE43FEB-1DB6-3D76-CE6E-28036C4F5302}"/>
                </a:ext>
              </a:extLst>
            </p:cNvPr>
            <p:cNvSpPr txBox="1">
              <a:spLocks/>
            </p:cNvSpPr>
            <p:nvPr/>
          </p:nvSpPr>
          <p:spPr>
            <a:xfrm>
              <a:off x="4281480" y="168195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JFrame</a:t>
              </a: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JTextArea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JComboBox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JScrollPane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JOptionPane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Listener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9F8C70-1A9A-6BAA-6458-775838A5DC9C}"/>
              </a:ext>
            </a:extLst>
          </p:cNvPr>
          <p:cNvGrpSpPr/>
          <p:nvPr/>
        </p:nvGrpSpPr>
        <p:grpSpPr>
          <a:xfrm>
            <a:off x="-4312920" y="-46355"/>
            <a:ext cx="4502148" cy="6873875"/>
            <a:chOff x="0" y="-15875"/>
            <a:chExt cx="4502148" cy="687387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1D95947-D608-A856-6F35-B09A668BE4DB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F036BEC8-310F-04EB-5B99-6E3F21F7DC9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15875"/>
              <a:ext cx="3568700" cy="15494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efficient methods</a:t>
              </a:r>
              <a:endPara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788C9C91-D46D-1C78-3F91-147C10A76ED3}"/>
                </a:ext>
              </a:extLst>
            </p:cNvPr>
            <p:cNvSpPr txBox="1">
              <a:spLocks/>
            </p:cNvSpPr>
            <p:nvPr/>
          </p:nvSpPr>
          <p:spPr>
            <a:xfrm>
              <a:off x="84919" y="2558256"/>
              <a:ext cx="3783020" cy="2369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Gaussian-Elimination Method for finding Inverse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 Partitioning of </a:t>
              </a: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</a:t>
              </a: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as per the users choice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 </a:t>
              </a: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673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93CFA72-1B35-77BB-F8A7-DFBFF4011B9D}"/>
              </a:ext>
            </a:extLst>
          </p:cNvPr>
          <p:cNvGrpSpPr/>
          <p:nvPr/>
        </p:nvGrpSpPr>
        <p:grpSpPr>
          <a:xfrm>
            <a:off x="8128000" y="0"/>
            <a:ext cx="4502150" cy="6870700"/>
            <a:chOff x="8128000" y="0"/>
            <a:chExt cx="4502150" cy="68707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76200"/>
              <a:ext cx="3929065" cy="1212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Matrices 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3AF896D-0B5B-43DE-A9B1-38174A071F29}"/>
                </a:ext>
              </a:extLst>
            </p:cNvPr>
            <p:cNvSpPr txBox="1">
              <a:spLocks/>
            </p:cNvSpPr>
            <p:nvPr/>
          </p:nvSpPr>
          <p:spPr>
            <a:xfrm>
              <a:off x="8389930" y="168830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Treating Matrices as a separate object and calling it whenever required.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Proposed Solution: 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a separate class of matrix (class Matrix) 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will contain all the required tasks as particular function for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eg.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RowInput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CollInput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RowCall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CollCall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etc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Implements OOP along with keeping the code simpler to understand and easier to maintain and manipulate.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BF39-7DFF-1BCF-97D2-F8AFB6EB248E}"/>
              </a:ext>
            </a:extLst>
          </p:cNvPr>
          <p:cNvGrpSpPr/>
          <p:nvPr/>
        </p:nvGrpSpPr>
        <p:grpSpPr>
          <a:xfrm>
            <a:off x="4037707" y="0"/>
            <a:ext cx="4528439" cy="6864350"/>
            <a:chOff x="4037707" y="0"/>
            <a:chExt cx="4528439" cy="686435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4F372F0B-0B89-E297-5E68-678A9AF32AC6}"/>
                </a:ext>
              </a:extLst>
            </p:cNvPr>
            <p:cNvSpPr txBox="1">
              <a:spLocks/>
            </p:cNvSpPr>
            <p:nvPr/>
          </p:nvSpPr>
          <p:spPr>
            <a:xfrm>
              <a:off x="4037707" y="203200"/>
              <a:ext cx="4229694" cy="11112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92CE41D2-FD64-CA6D-978D-B48E1286F33C}"/>
                </a:ext>
              </a:extLst>
            </p:cNvPr>
            <p:cNvSpPr txBox="1">
              <a:spLocks/>
            </p:cNvSpPr>
            <p:nvPr/>
          </p:nvSpPr>
          <p:spPr>
            <a:xfrm>
              <a:off x="4281480" y="168195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JFrame</a:t>
              </a: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JTextArea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JComboBox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JScrollPane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JOptionPane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Listener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319CDFF-368A-F63D-61C8-0E83C8FF8AED}"/>
              </a:ext>
            </a:extLst>
          </p:cNvPr>
          <p:cNvGrpSpPr/>
          <p:nvPr/>
        </p:nvGrpSpPr>
        <p:grpSpPr>
          <a:xfrm>
            <a:off x="0" y="-15875"/>
            <a:ext cx="4502148" cy="6873875"/>
            <a:chOff x="0" y="-15875"/>
            <a:chExt cx="4502148" cy="687387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15875"/>
              <a:ext cx="3568700" cy="15494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efficient methods</a:t>
              </a:r>
              <a:endPara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7AFD0679-0E09-9EF7-F311-F88E09C958B9}"/>
                </a:ext>
              </a:extLst>
            </p:cNvPr>
            <p:cNvSpPr txBox="1">
              <a:spLocks/>
            </p:cNvSpPr>
            <p:nvPr/>
          </p:nvSpPr>
          <p:spPr>
            <a:xfrm>
              <a:off x="84919" y="2558256"/>
              <a:ext cx="3783020" cy="2369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Gaussian-Elimination Method for finding Inverse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 Partitioning of </a:t>
              </a: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</a:t>
              </a: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as per the users choice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 </a:t>
              </a: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C26D9E-D349-45BA-9A44-DBFC171E385F}"/>
              </a:ext>
            </a:extLst>
          </p:cNvPr>
          <p:cNvSpPr txBox="1">
            <a:spLocks/>
          </p:cNvSpPr>
          <p:nvPr/>
        </p:nvSpPr>
        <p:spPr>
          <a:xfrm>
            <a:off x="-3567113" y="1487714"/>
            <a:ext cx="4063999" cy="476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DESIGN 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MESSAGE DISPLAY 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OPERATION BUTTONS</a:t>
            </a:r>
            <a:endParaRPr lang="en-IN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66727A-3402-6EBE-382C-3A32F2EC4B42}"/>
              </a:ext>
            </a:extLst>
          </p:cNvPr>
          <p:cNvGrpSpPr/>
          <p:nvPr/>
        </p:nvGrpSpPr>
        <p:grpSpPr>
          <a:xfrm>
            <a:off x="-5303839" y="-15875"/>
            <a:ext cx="5876925" cy="6858000"/>
            <a:chOff x="-10915651" y="0"/>
            <a:chExt cx="5876925" cy="6858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5FE86E-46AC-592E-5785-B057F92E92BF}"/>
                </a:ext>
              </a:extLst>
            </p:cNvPr>
            <p:cNvSpPr/>
            <p:nvPr/>
          </p:nvSpPr>
          <p:spPr>
            <a:xfrm>
              <a:off x="-1091565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C1FD759-9718-837D-1E14-13E71FDAF23C}"/>
                </a:ext>
              </a:extLst>
            </p:cNvPr>
            <p:cNvSpPr txBox="1">
              <a:spLocks/>
            </p:cNvSpPr>
            <p:nvPr/>
          </p:nvSpPr>
          <p:spPr>
            <a:xfrm>
              <a:off x="-9761539" y="0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A786CB-02CE-9493-0B68-2CD26AD3D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601362" y="1495425"/>
              <a:ext cx="4714912" cy="4624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022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8792C9-9598-9081-9F96-D4B94879344F}"/>
              </a:ext>
            </a:extLst>
          </p:cNvPr>
          <p:cNvSpPr/>
          <p:nvPr/>
        </p:nvSpPr>
        <p:spPr>
          <a:xfrm>
            <a:off x="5218117" y="-34925"/>
            <a:ext cx="7781603" cy="6916511"/>
          </a:xfrm>
          <a:custGeom>
            <a:avLst/>
            <a:gdLst>
              <a:gd name="connsiteX0" fmla="*/ 0 w 4502147"/>
              <a:gd name="connsiteY0" fmla="*/ 0 h 6858000"/>
              <a:gd name="connsiteX1" fmla="*/ 4064000 w 4502147"/>
              <a:gd name="connsiteY1" fmla="*/ 0 h 6858000"/>
              <a:gd name="connsiteX2" fmla="*/ 4064000 w 4502147"/>
              <a:gd name="connsiteY2" fmla="*/ 168280 h 6858000"/>
              <a:gd name="connsiteX3" fmla="*/ 4502147 w 4502147"/>
              <a:gd name="connsiteY3" fmla="*/ 498479 h 6858000"/>
              <a:gd name="connsiteX4" fmla="*/ 4064000 w 4502147"/>
              <a:gd name="connsiteY4" fmla="*/ 828676 h 6858000"/>
              <a:gd name="connsiteX5" fmla="*/ 4064000 w 4502147"/>
              <a:gd name="connsiteY5" fmla="*/ 6858000 h 6858000"/>
              <a:gd name="connsiteX6" fmla="*/ 0 w 45021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7" h="6858000">
                <a:moveTo>
                  <a:pt x="0" y="0"/>
                </a:moveTo>
                <a:lnTo>
                  <a:pt x="4064000" y="0"/>
                </a:lnTo>
                <a:lnTo>
                  <a:pt x="4064000" y="168280"/>
                </a:lnTo>
                <a:lnTo>
                  <a:pt x="4502147" y="498479"/>
                </a:lnTo>
                <a:lnTo>
                  <a:pt x="4064000" y="828676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1600" dist="381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5EE2D8-40A4-BF60-3E58-53E11B123C8B}"/>
              </a:ext>
            </a:extLst>
          </p:cNvPr>
          <p:cNvGrpSpPr/>
          <p:nvPr/>
        </p:nvGrpSpPr>
        <p:grpSpPr>
          <a:xfrm>
            <a:off x="-1" y="0"/>
            <a:ext cx="11103944" cy="6858000"/>
            <a:chOff x="-1" y="0"/>
            <a:chExt cx="11103944" cy="6858000"/>
          </a:xfrm>
        </p:grpSpPr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BF75FE5E-4C8D-5194-5ABD-962F312B6F6D}"/>
                </a:ext>
              </a:extLst>
            </p:cNvPr>
            <p:cNvSpPr txBox="1">
              <a:spLocks/>
            </p:cNvSpPr>
            <p:nvPr/>
          </p:nvSpPr>
          <p:spPr>
            <a:xfrm>
              <a:off x="7039944" y="1628776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USER-FRIENDLY DESIGN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INTERACTIVE ELEMENTS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HANDLING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 MESSAGE DISPLAY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AND OPERATION BUTTONS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25C1863-D99D-2A89-110F-FFE57E6811CD}"/>
                </a:ext>
              </a:extLst>
            </p:cNvPr>
            <p:cNvGrpSpPr/>
            <p:nvPr/>
          </p:nvGrpSpPr>
          <p:grpSpPr>
            <a:xfrm>
              <a:off x="-1" y="0"/>
              <a:ext cx="5876925" cy="6858000"/>
              <a:chOff x="-1" y="0"/>
              <a:chExt cx="5876925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7607F0E-1369-41A6-E7A6-026F6612F1AA}"/>
                  </a:ext>
                </a:extLst>
              </p:cNvPr>
              <p:cNvSpPr/>
              <p:nvPr/>
            </p:nvSpPr>
            <p:spPr>
              <a:xfrm>
                <a:off x="-1" y="0"/>
                <a:ext cx="5876925" cy="6858000"/>
              </a:xfrm>
              <a:custGeom>
                <a:avLst/>
                <a:gdLst>
                  <a:gd name="connsiteX0" fmla="*/ 0 w 4502148"/>
                  <a:gd name="connsiteY0" fmla="*/ 0 h 6858000"/>
                  <a:gd name="connsiteX1" fmla="*/ 4064000 w 4502148"/>
                  <a:gd name="connsiteY1" fmla="*/ 0 h 6858000"/>
                  <a:gd name="connsiteX2" fmla="*/ 4064000 w 4502148"/>
                  <a:gd name="connsiteY2" fmla="*/ 168278 h 6858000"/>
                  <a:gd name="connsiteX3" fmla="*/ 4502148 w 4502148"/>
                  <a:gd name="connsiteY3" fmla="*/ 498478 h 6858000"/>
                  <a:gd name="connsiteX4" fmla="*/ 4064000 w 4502148"/>
                  <a:gd name="connsiteY4" fmla="*/ 828676 h 6858000"/>
                  <a:gd name="connsiteX5" fmla="*/ 4064000 w 4502148"/>
                  <a:gd name="connsiteY5" fmla="*/ 6858000 h 6858000"/>
                  <a:gd name="connsiteX6" fmla="*/ 0 w 4502148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02148" h="6858000">
                    <a:moveTo>
                      <a:pt x="0" y="0"/>
                    </a:moveTo>
                    <a:lnTo>
                      <a:pt x="4064000" y="0"/>
                    </a:lnTo>
                    <a:lnTo>
                      <a:pt x="4064000" y="168278"/>
                    </a:lnTo>
                    <a:lnTo>
                      <a:pt x="4502148" y="498478"/>
                    </a:lnTo>
                    <a:lnTo>
                      <a:pt x="4064000" y="828676"/>
                    </a:lnTo>
                    <a:lnTo>
                      <a:pt x="4064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101600" dist="38100" algn="l" rotWithShape="0">
                  <a:prstClr val="black">
                    <a:alpha val="7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9A407878-7961-9C33-B5B1-7557A9FAB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4111" y="0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GUI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ED9DF1A-B794-7CCA-0B45-29AA6DC22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4288" y="1495425"/>
                <a:ext cx="4714912" cy="4624933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5D5A47-C95A-2D44-A639-1A15EA1B476E}"/>
              </a:ext>
            </a:extLst>
          </p:cNvPr>
          <p:cNvGrpSpPr/>
          <p:nvPr/>
        </p:nvGrpSpPr>
        <p:grpSpPr>
          <a:xfrm>
            <a:off x="-5958841" y="30480"/>
            <a:ext cx="5876925" cy="6858000"/>
            <a:chOff x="-12268201" y="0"/>
            <a:chExt cx="587692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E8E2E1-A774-7166-87B8-D1597580566E}"/>
                </a:ext>
              </a:extLst>
            </p:cNvPr>
            <p:cNvSpPr/>
            <p:nvPr/>
          </p:nvSpPr>
          <p:spPr>
            <a:xfrm>
              <a:off x="-1226820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E6A81A5D-6E9B-C7C4-9958-0CA6AF823C16}"/>
                </a:ext>
              </a:extLst>
            </p:cNvPr>
            <p:cNvSpPr txBox="1">
              <a:spLocks/>
            </p:cNvSpPr>
            <p:nvPr/>
          </p:nvSpPr>
          <p:spPr>
            <a:xfrm>
              <a:off x="-11380806" y="12382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and Code Flow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E676369A-B511-3D99-080B-07782C1B8F7E}"/>
                </a:ext>
              </a:extLst>
            </p:cNvPr>
            <p:cNvSpPr txBox="1">
              <a:spLocks/>
            </p:cNvSpPr>
            <p:nvPr/>
          </p:nvSpPr>
          <p:spPr>
            <a:xfrm>
              <a:off x="-11380806" y="1653623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 Initialization</a:t>
              </a:r>
            </a:p>
            <a:p>
              <a:pPr marL="342900" indent="-342900" algn="just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 Selection</a:t>
              </a:r>
            </a:p>
            <a:p>
              <a:pPr marL="342900" indent="-342900" algn="just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Handling 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(calling the </a:t>
              </a:r>
              <a:r>
                <a:rPr lang="en-US" sz="2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actionPerformed</a:t>
              </a: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 ) function)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 Input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 or Error Handling</a:t>
              </a:r>
            </a:p>
            <a:p>
              <a:pPr marL="342900" indent="-342900" algn="just">
                <a:buAutoNum type="arabicPeriod"/>
              </a:pPr>
              <a:endPara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27F4BCD-4203-F0C1-61F5-0533F8652EFE}"/>
              </a:ext>
            </a:extLst>
          </p:cNvPr>
          <p:cNvSpPr/>
          <p:nvPr/>
        </p:nvSpPr>
        <p:spPr>
          <a:xfrm>
            <a:off x="-7050083" y="933"/>
            <a:ext cx="7781603" cy="6916511"/>
          </a:xfrm>
          <a:custGeom>
            <a:avLst/>
            <a:gdLst>
              <a:gd name="connsiteX0" fmla="*/ 0 w 4502147"/>
              <a:gd name="connsiteY0" fmla="*/ 0 h 6858000"/>
              <a:gd name="connsiteX1" fmla="*/ 4064000 w 4502147"/>
              <a:gd name="connsiteY1" fmla="*/ 0 h 6858000"/>
              <a:gd name="connsiteX2" fmla="*/ 4064000 w 4502147"/>
              <a:gd name="connsiteY2" fmla="*/ 168280 h 6858000"/>
              <a:gd name="connsiteX3" fmla="*/ 4502147 w 4502147"/>
              <a:gd name="connsiteY3" fmla="*/ 498479 h 6858000"/>
              <a:gd name="connsiteX4" fmla="*/ 4064000 w 4502147"/>
              <a:gd name="connsiteY4" fmla="*/ 828676 h 6858000"/>
              <a:gd name="connsiteX5" fmla="*/ 4064000 w 4502147"/>
              <a:gd name="connsiteY5" fmla="*/ 6858000 h 6858000"/>
              <a:gd name="connsiteX6" fmla="*/ 0 w 45021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7" h="6858000">
                <a:moveTo>
                  <a:pt x="0" y="0"/>
                </a:moveTo>
                <a:lnTo>
                  <a:pt x="4064000" y="0"/>
                </a:lnTo>
                <a:lnTo>
                  <a:pt x="4064000" y="168280"/>
                </a:lnTo>
                <a:lnTo>
                  <a:pt x="4502147" y="498479"/>
                </a:lnTo>
                <a:lnTo>
                  <a:pt x="4064000" y="828676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1600" dist="381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B553B45-BBE5-B976-4FFB-A1E5A179B50E}"/>
              </a:ext>
            </a:extLst>
          </p:cNvPr>
          <p:cNvSpPr txBox="1">
            <a:spLocks/>
          </p:cNvSpPr>
          <p:nvPr/>
        </p:nvSpPr>
        <p:spPr>
          <a:xfrm>
            <a:off x="-5018106" y="933"/>
            <a:ext cx="3568700" cy="1088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89DC1CB-0FCF-AE18-C942-75296E353E55}"/>
              </a:ext>
            </a:extLst>
          </p:cNvPr>
          <p:cNvSpPr txBox="1">
            <a:spLocks/>
          </p:cNvSpPr>
          <p:nvPr/>
        </p:nvSpPr>
        <p:spPr>
          <a:xfrm>
            <a:off x="-5418156" y="1683131"/>
            <a:ext cx="4063999" cy="476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BroCode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YouTube: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https://www.youtube.com/watch?v=Kmgo00avvEw</a:t>
            </a:r>
          </a:p>
          <a:p>
            <a:pPr marL="342900" indent="-342900" algn="l">
              <a:buAutoNum type="arabicPeriod"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Repositories: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https://github.com/itsvinitlunia/MPR_Matrix</a:t>
            </a:r>
          </a:p>
          <a:p>
            <a:pPr marL="342900" indent="-342900" algn="l">
              <a:buAutoNum type="arabicPeriod"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https://stackoverflow.com/</a:t>
            </a:r>
          </a:p>
          <a:p>
            <a:pPr marL="342900" indent="-342900" algn="l">
              <a:buAutoNum type="arabicPeriod"/>
            </a:pP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8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7D36142-90C6-8E12-0547-5F58001FC0F5}"/>
              </a:ext>
            </a:extLst>
          </p:cNvPr>
          <p:cNvGrpSpPr/>
          <p:nvPr/>
        </p:nvGrpSpPr>
        <p:grpSpPr>
          <a:xfrm>
            <a:off x="-1" y="0"/>
            <a:ext cx="5876925" cy="6858000"/>
            <a:chOff x="-1" y="0"/>
            <a:chExt cx="5876925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-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887394" y="12382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and Code Flow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0A8D9B83-DD5A-1ED7-830D-A14AB021C199}"/>
                </a:ext>
              </a:extLst>
            </p:cNvPr>
            <p:cNvSpPr txBox="1">
              <a:spLocks/>
            </p:cNvSpPr>
            <p:nvPr/>
          </p:nvSpPr>
          <p:spPr>
            <a:xfrm>
              <a:off x="887394" y="1653623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 Initialization</a:t>
              </a:r>
            </a:p>
            <a:p>
              <a:pPr marL="342900" indent="-342900" algn="just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 Selection</a:t>
              </a:r>
            </a:p>
            <a:p>
              <a:pPr marL="342900" indent="-342900" algn="just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Handling 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(calling the </a:t>
              </a:r>
              <a:r>
                <a:rPr lang="en-US" sz="2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actionPerformed</a:t>
              </a: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 ) function)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 Input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 or Error Handling</a:t>
              </a:r>
            </a:p>
            <a:p>
              <a:pPr marL="342900" indent="-342900" algn="just">
                <a:buAutoNum type="arabicPeriod"/>
              </a:pPr>
              <a:endPara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BAA78D-9910-DF23-583C-0009189822AE}"/>
              </a:ext>
            </a:extLst>
          </p:cNvPr>
          <p:cNvGrpSpPr/>
          <p:nvPr/>
        </p:nvGrpSpPr>
        <p:grpSpPr>
          <a:xfrm>
            <a:off x="5218117" y="933"/>
            <a:ext cx="7781603" cy="6916511"/>
            <a:chOff x="5218117" y="-34925"/>
            <a:chExt cx="7781603" cy="6916511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4C09BDBA-EA60-4D8C-3933-ADDF29A7E249}"/>
                </a:ext>
              </a:extLst>
            </p:cNvPr>
            <p:cNvSpPr/>
            <p:nvPr/>
          </p:nvSpPr>
          <p:spPr>
            <a:xfrm>
              <a:off x="5218117" y="-34925"/>
              <a:ext cx="7781603" cy="6916511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E3C615E3-AC33-AB9B-EFB3-C2DCF459C432}"/>
                </a:ext>
              </a:extLst>
            </p:cNvPr>
            <p:cNvSpPr txBox="1">
              <a:spLocks/>
            </p:cNvSpPr>
            <p:nvPr/>
          </p:nvSpPr>
          <p:spPr>
            <a:xfrm>
              <a:off x="7250094" y="-3492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References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5C64D443-AB17-2C96-793A-B68EA0C5AB77}"/>
                </a:ext>
              </a:extLst>
            </p:cNvPr>
            <p:cNvSpPr txBox="1">
              <a:spLocks/>
            </p:cNvSpPr>
            <p:nvPr/>
          </p:nvSpPr>
          <p:spPr>
            <a:xfrm>
              <a:off x="6850044" y="1647273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AutoNum type="arabicPeriod"/>
              </a:pPr>
              <a:r>
                <a:rPr lang="en-US" sz="2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BroCode</a:t>
              </a: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YouTube: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https://www.youtube.com/watch?v=Kmgo00avvEw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 Repositories: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https://github.com/itsvinitlunia/MPR_Matrix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StackOverflow</a:t>
              </a: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https://stackoverflow.com/</a:t>
              </a:r>
            </a:p>
            <a:p>
              <a:pPr marL="342900" indent="-342900" algn="l">
                <a:buAutoNum type="arabicPeriod"/>
              </a:pPr>
              <a:endPara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462747-15FC-9F3C-0BA0-162198C8FCBA}"/>
              </a:ext>
            </a:extLst>
          </p:cNvPr>
          <p:cNvGrpSpPr/>
          <p:nvPr/>
        </p:nvGrpSpPr>
        <p:grpSpPr>
          <a:xfrm>
            <a:off x="-5304978" y="0"/>
            <a:ext cx="5876925" cy="6858000"/>
            <a:chOff x="-1" y="0"/>
            <a:chExt cx="5876925" cy="6858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A0D960-A723-261F-4BD4-DF30C43AE38E}"/>
                </a:ext>
              </a:extLst>
            </p:cNvPr>
            <p:cNvSpPr/>
            <p:nvPr/>
          </p:nvSpPr>
          <p:spPr>
            <a:xfrm>
              <a:off x="-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391E1882-3C17-D0AD-9283-93841E561FB6}"/>
                </a:ext>
              </a:extLst>
            </p:cNvPr>
            <p:cNvSpPr txBox="1">
              <a:spLocks/>
            </p:cNvSpPr>
            <p:nvPr/>
          </p:nvSpPr>
          <p:spPr>
            <a:xfrm>
              <a:off x="1228725" y="2552700"/>
              <a:ext cx="3190876" cy="1752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THANK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626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7607F0E-1369-41A6-E7A6-026F6612F1AA}"/>
              </a:ext>
            </a:extLst>
          </p:cNvPr>
          <p:cNvSpPr/>
          <p:nvPr/>
        </p:nvSpPr>
        <p:spPr>
          <a:xfrm>
            <a:off x="-1" y="0"/>
            <a:ext cx="5876925" cy="6858000"/>
          </a:xfrm>
          <a:custGeom>
            <a:avLst/>
            <a:gdLst>
              <a:gd name="connsiteX0" fmla="*/ 0 w 4502148"/>
              <a:gd name="connsiteY0" fmla="*/ 0 h 6858000"/>
              <a:gd name="connsiteX1" fmla="*/ 4064000 w 4502148"/>
              <a:gd name="connsiteY1" fmla="*/ 0 h 6858000"/>
              <a:gd name="connsiteX2" fmla="*/ 4064000 w 4502148"/>
              <a:gd name="connsiteY2" fmla="*/ 168278 h 6858000"/>
              <a:gd name="connsiteX3" fmla="*/ 4502148 w 4502148"/>
              <a:gd name="connsiteY3" fmla="*/ 498478 h 6858000"/>
              <a:gd name="connsiteX4" fmla="*/ 4064000 w 4502148"/>
              <a:gd name="connsiteY4" fmla="*/ 828676 h 6858000"/>
              <a:gd name="connsiteX5" fmla="*/ 4064000 w 4502148"/>
              <a:gd name="connsiteY5" fmla="*/ 6858000 h 6858000"/>
              <a:gd name="connsiteX6" fmla="*/ 0 w 450214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8" h="6858000">
                <a:moveTo>
                  <a:pt x="0" y="0"/>
                </a:moveTo>
                <a:lnTo>
                  <a:pt x="4064000" y="0"/>
                </a:lnTo>
                <a:lnTo>
                  <a:pt x="4064000" y="168278"/>
                </a:lnTo>
                <a:lnTo>
                  <a:pt x="4502148" y="498478"/>
                </a:lnTo>
                <a:lnTo>
                  <a:pt x="4064000" y="828676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01600" dist="38100" algn="l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A407878-7961-9C33-B5B1-7557A9FAB4C4}"/>
              </a:ext>
            </a:extLst>
          </p:cNvPr>
          <p:cNvSpPr txBox="1">
            <a:spLocks/>
          </p:cNvSpPr>
          <p:nvPr/>
        </p:nvSpPr>
        <p:spPr>
          <a:xfrm>
            <a:off x="1228725" y="2552700"/>
            <a:ext cx="3190876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7247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93CFA72-1B35-77BB-F8A7-DFBFF4011B9D}"/>
              </a:ext>
            </a:extLst>
          </p:cNvPr>
          <p:cNvGrpSpPr/>
          <p:nvPr/>
        </p:nvGrpSpPr>
        <p:grpSpPr>
          <a:xfrm>
            <a:off x="8128000" y="0"/>
            <a:ext cx="4502150" cy="6870700"/>
            <a:chOff x="8128000" y="0"/>
            <a:chExt cx="4502150" cy="68707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76200"/>
              <a:ext cx="3929065" cy="1212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TOOLS AND</a:t>
              </a:r>
              <a:b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TECHNOLOGIES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3AF896D-0B5B-43DE-A9B1-38174A071F29}"/>
                </a:ext>
              </a:extLst>
            </p:cNvPr>
            <p:cNvSpPr txBox="1">
              <a:spLocks/>
            </p:cNvSpPr>
            <p:nvPr/>
          </p:nvSpPr>
          <p:spPr>
            <a:xfrm>
              <a:off x="8389930" y="168830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PROGRAMMING LANGUAGE: JAVA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LIBRARIES: JAVA SWING FOR GUI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 AND VISUAL STUDIO FOR PROGRAM MANAGEMENT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BF39-7DFF-1BCF-97D2-F8AFB6EB248E}"/>
              </a:ext>
            </a:extLst>
          </p:cNvPr>
          <p:cNvGrpSpPr/>
          <p:nvPr/>
        </p:nvGrpSpPr>
        <p:grpSpPr>
          <a:xfrm>
            <a:off x="4037707" y="0"/>
            <a:ext cx="4528439" cy="6864350"/>
            <a:chOff x="4037707" y="0"/>
            <a:chExt cx="4528439" cy="686435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4F372F0B-0B89-E297-5E68-678A9AF32AC6}"/>
                </a:ext>
              </a:extLst>
            </p:cNvPr>
            <p:cNvSpPr txBox="1">
              <a:spLocks/>
            </p:cNvSpPr>
            <p:nvPr/>
          </p:nvSpPr>
          <p:spPr>
            <a:xfrm>
              <a:off x="4037707" y="203200"/>
              <a:ext cx="4229694" cy="11112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  <a:endPara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92CE41D2-FD64-CA6D-978D-B48E1286F33C}"/>
                </a:ext>
              </a:extLst>
            </p:cNvPr>
            <p:cNvSpPr txBox="1">
              <a:spLocks/>
            </p:cNvSpPr>
            <p:nvPr/>
          </p:nvSpPr>
          <p:spPr>
            <a:xfrm>
              <a:off x="4281480" y="168195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 DESIGN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PROGRAMMING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 DEVELOPMENT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319CDFF-368A-F63D-61C8-0E83C8FF8AED}"/>
              </a:ext>
            </a:extLst>
          </p:cNvPr>
          <p:cNvGrpSpPr/>
          <p:nvPr/>
        </p:nvGrpSpPr>
        <p:grpSpPr>
          <a:xfrm>
            <a:off x="0" y="0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147630" y="203200"/>
              <a:ext cx="3568700" cy="15494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OUTCOMES</a:t>
              </a:r>
            </a:p>
            <a:p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7AFD0679-0E09-9EF7-F311-F88E09C958B9}"/>
                </a:ext>
              </a:extLst>
            </p:cNvPr>
            <p:cNvSpPr txBox="1">
              <a:spLocks/>
            </p:cNvSpPr>
            <p:nvPr/>
          </p:nvSpPr>
          <p:spPr>
            <a:xfrm>
              <a:off x="147630" y="1675606"/>
              <a:ext cx="1905485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EFFICIENCY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USABILITY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VALIDATION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48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E83D85B-92DC-0F4F-E6C1-05C4C4FF8C4F}"/>
              </a:ext>
            </a:extLst>
          </p:cNvPr>
          <p:cNvGrpSpPr/>
          <p:nvPr/>
        </p:nvGrpSpPr>
        <p:grpSpPr>
          <a:xfrm>
            <a:off x="-3657608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34350" y="1663701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MATRIX MULTIPLICATION IS A VERSATILE TECHNIQUE THAT CAN BE APPLIED ACROSS VARIOUS FIELDS INCLUDING PHYSICS, COMPUTER SCIENCE , ENGINEERING AND ECONOMICS.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GRAPHICS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PROCESSING DIGITAL SOUND (THE FOURIER TRANSFORM) </a:t>
              </a:r>
              <a:endPara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4CF0EE-B29D-CC93-07D3-496651D97C17}"/>
              </a:ext>
            </a:extLst>
          </p:cNvPr>
          <p:cNvGrpSpPr/>
          <p:nvPr/>
        </p:nvGrpSpPr>
        <p:grpSpPr>
          <a:xfrm>
            <a:off x="-3798890" y="1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0293213-BD45-A361-1DAD-9107BCF9E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93308" b="-93308"/>
            <a:stretch/>
          </p:blipFill>
          <p:spPr>
            <a:xfrm>
              <a:off x="4148131" y="469899"/>
              <a:ext cx="3922719" cy="621030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A7BB83-9243-7B95-DB59-680D03F3FBDD}"/>
              </a:ext>
            </a:extLst>
          </p:cNvPr>
          <p:cNvGrpSpPr/>
          <p:nvPr/>
        </p:nvGrpSpPr>
        <p:grpSpPr>
          <a:xfrm>
            <a:off x="-3940175" y="1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25376-2E25-E3B5-62E6-9D356BE366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6455964"/>
              <a:chOff x="8416" y="287735"/>
              <a:chExt cx="4063999" cy="6455964"/>
            </a:xfrm>
          </p:grpSpPr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9A407878-7961-9C33-B5B1-7557A9FAB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49" y="287735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VALIDATION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AFD0679-0E09-9EF7-F311-F88E09C95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6" y="1574800"/>
                <a:ext cx="4063999" cy="847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COLUMNS IN THE FIRST MATRIX MUST EQUAL THE NUMBER OF ROWS IN THE SECOND MATRIX</a:t>
                </a:r>
                <a:endParaRPr lang="en-IN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B0F69D1-FB1B-1B6F-0DC7-68D064870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983" y="2482850"/>
                <a:ext cx="3170867" cy="4260849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A4AB91-66D9-4E74-1365-938B8155EF26}"/>
              </a:ext>
            </a:extLst>
          </p:cNvPr>
          <p:cNvSpPr txBox="1">
            <a:spLocks/>
          </p:cNvSpPr>
          <p:nvPr/>
        </p:nvSpPr>
        <p:spPr>
          <a:xfrm>
            <a:off x="25312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ava Program to multiply 2 Matrices - Javatpoint">
            <a:extLst>
              <a:ext uri="{FF2B5EF4-FFF2-40B4-BE49-F238E27FC236}">
                <a16:creationId xmlns:a16="http://schemas.microsoft.com/office/drawing/2014/main" id="{9224CCE4-54CE-C872-1985-80A8C9D67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" b="838"/>
          <a:stretch/>
        </p:blipFill>
        <p:spPr bwMode="auto">
          <a:xfrm>
            <a:off x="3729038" y="2422527"/>
            <a:ext cx="4733924" cy="394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467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E83D85B-92DC-0F4F-E6C1-05C4C4FF8C4F}"/>
              </a:ext>
            </a:extLst>
          </p:cNvPr>
          <p:cNvGrpSpPr/>
          <p:nvPr/>
        </p:nvGrpSpPr>
        <p:grpSpPr>
          <a:xfrm>
            <a:off x="8128000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34350" y="1663701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MATRIX MULTIPLICATION IS A VERSATILE TECHNIQUE THAT CAN BE APPLIED ACROSS VARIOUS FIELDS INCLUDING PHYSICS, COMPUTER SCIENCE , ENGINEERING AND ECONOMICS.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GRAPHICS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PROCESSING DIGITAL SOUND (THE FOURIER TRANSFORM) </a:t>
              </a:r>
              <a:endPara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4CF0EE-B29D-CC93-07D3-496651D97C17}"/>
              </a:ext>
            </a:extLst>
          </p:cNvPr>
          <p:cNvGrpSpPr/>
          <p:nvPr/>
        </p:nvGrpSpPr>
        <p:grpSpPr>
          <a:xfrm>
            <a:off x="4063999" y="0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0293213-BD45-A361-1DAD-9107BCF9E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93308" b="-93308"/>
            <a:stretch/>
          </p:blipFill>
          <p:spPr>
            <a:xfrm>
              <a:off x="4148131" y="469899"/>
              <a:ext cx="3922719" cy="621030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A7BB83-9243-7B95-DB59-680D03F3FBDD}"/>
              </a:ext>
            </a:extLst>
          </p:cNvPr>
          <p:cNvGrpSpPr/>
          <p:nvPr/>
        </p:nvGrpSpPr>
        <p:grpSpPr>
          <a:xfrm>
            <a:off x="0" y="0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25376-2E25-E3B5-62E6-9D356BE366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6455964"/>
              <a:chOff x="8416" y="287735"/>
              <a:chExt cx="4063999" cy="6455964"/>
            </a:xfrm>
          </p:grpSpPr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9A407878-7961-9C33-B5B1-7557A9FAB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49" y="287735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VALIDATION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AFD0679-0E09-9EF7-F311-F88E09C95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6" y="1574800"/>
                <a:ext cx="4063999" cy="847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COLUMNS IN THE FIRST MATRIX MUST EQUAL THE NUMBER OF ROWS IN THE SECOND MATRIX</a:t>
                </a:r>
                <a:endParaRPr lang="en-IN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B0F69D1-FB1B-1B6F-0DC7-68D064870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983" y="2482850"/>
                <a:ext cx="3170867" cy="4260849"/>
              </a:xfrm>
              <a:prstGeom prst="rect">
                <a:avLst/>
              </a:prstGeom>
            </p:spPr>
          </p:pic>
        </p:grp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25CBA018-C082-4028-5582-D403810F0945}"/>
              </a:ext>
            </a:extLst>
          </p:cNvPr>
          <p:cNvSpPr txBox="1">
            <a:spLocks/>
          </p:cNvSpPr>
          <p:nvPr/>
        </p:nvSpPr>
        <p:spPr>
          <a:xfrm>
            <a:off x="12531605" y="892174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2" descr="Java Program to multiply 2 Matrices - Javatpoint">
            <a:extLst>
              <a:ext uri="{FF2B5EF4-FFF2-40B4-BE49-F238E27FC236}">
                <a16:creationId xmlns:a16="http://schemas.microsoft.com/office/drawing/2014/main" id="{036FC871-3E6D-8F4E-2AA6-E04E655C6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" b="838"/>
          <a:stretch/>
        </p:blipFill>
        <p:spPr bwMode="auto">
          <a:xfrm>
            <a:off x="13729381" y="2482850"/>
            <a:ext cx="4733924" cy="394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86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823439-D76A-C4DD-679F-5AD171735A0E}"/>
              </a:ext>
            </a:extLst>
          </p:cNvPr>
          <p:cNvGrpSpPr/>
          <p:nvPr/>
        </p:nvGrpSpPr>
        <p:grpSpPr>
          <a:xfrm>
            <a:off x="-3663952" y="0"/>
            <a:ext cx="4502150" cy="6904832"/>
            <a:chOff x="8128000" y="0"/>
            <a:chExt cx="4502150" cy="690483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46566" y="1710532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DATA ANALYSIS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IMAGE PROCESSING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ROBOTICS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PARALLEL COMPUTING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SCIENTIFIC COMPUTING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3ED53-9E3B-90DC-4A32-BD15BB668DB4}"/>
              </a:ext>
            </a:extLst>
          </p:cNvPr>
          <p:cNvGrpSpPr/>
          <p:nvPr/>
        </p:nvGrpSpPr>
        <p:grpSpPr>
          <a:xfrm>
            <a:off x="-3770316" y="23416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FE483A-85B8-54CB-A378-93875EF52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" r="-1093"/>
            <a:stretch/>
          </p:blipFill>
          <p:spPr>
            <a:xfrm>
              <a:off x="4495797" y="628650"/>
              <a:ext cx="3276604" cy="61404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29669E-8FFD-EA69-6B6F-D2FF53ED97FA}"/>
              </a:ext>
            </a:extLst>
          </p:cNvPr>
          <p:cNvGrpSpPr/>
          <p:nvPr/>
        </p:nvGrpSpPr>
        <p:grpSpPr>
          <a:xfrm>
            <a:off x="-3916369" y="23416"/>
            <a:ext cx="4506916" cy="6858000"/>
            <a:chOff x="-4768" y="0"/>
            <a:chExt cx="4506916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247649" y="28773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AB674DC-F752-57A4-F0B2-F828DD1C7219}"/>
                </a:ext>
              </a:extLst>
            </p:cNvPr>
            <p:cNvSpPr txBox="1">
              <a:spLocks/>
            </p:cNvSpPr>
            <p:nvPr/>
          </p:nvSpPr>
          <p:spPr>
            <a:xfrm>
              <a:off x="-4768" y="1635123"/>
              <a:ext cx="4063999" cy="8477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MATRIX SHOULD NOT BE EMPTY. AND THE PARTITION PARAMETER SHOULD NOT EXCEED THE DIMENSION OF THE MATRIX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29DEE8D6-C6DA-7DBD-F56A-36AEB9D16699}"/>
              </a:ext>
            </a:extLst>
          </p:cNvPr>
          <p:cNvSpPr txBox="1">
            <a:spLocks/>
          </p:cNvSpPr>
          <p:nvPr/>
        </p:nvSpPr>
        <p:spPr>
          <a:xfrm>
            <a:off x="25312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OF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D3947-CD02-DA66-2049-CAB3856D2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279651"/>
            <a:ext cx="8096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823439-D76A-C4DD-679F-5AD171735A0E}"/>
              </a:ext>
            </a:extLst>
          </p:cNvPr>
          <p:cNvGrpSpPr/>
          <p:nvPr/>
        </p:nvGrpSpPr>
        <p:grpSpPr>
          <a:xfrm>
            <a:off x="8128000" y="0"/>
            <a:ext cx="4502150" cy="6904832"/>
            <a:chOff x="8128000" y="0"/>
            <a:chExt cx="4502150" cy="690483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46566" y="1710532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DATA ANALYSIS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IMAGE PROCESSING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ROBOTICS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PARALLEL COMPUTING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SCIENTIFIC COMPUTING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3ED53-9E3B-90DC-4A32-BD15BB668DB4}"/>
              </a:ext>
            </a:extLst>
          </p:cNvPr>
          <p:cNvGrpSpPr/>
          <p:nvPr/>
        </p:nvGrpSpPr>
        <p:grpSpPr>
          <a:xfrm>
            <a:off x="4063999" y="0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FE483A-85B8-54CB-A378-93875EF52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" r="-1093"/>
            <a:stretch/>
          </p:blipFill>
          <p:spPr>
            <a:xfrm>
              <a:off x="4495797" y="628650"/>
              <a:ext cx="3276604" cy="61404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29669E-8FFD-EA69-6B6F-D2FF53ED97FA}"/>
              </a:ext>
            </a:extLst>
          </p:cNvPr>
          <p:cNvGrpSpPr/>
          <p:nvPr/>
        </p:nvGrpSpPr>
        <p:grpSpPr>
          <a:xfrm>
            <a:off x="-4768" y="0"/>
            <a:ext cx="4506916" cy="6858000"/>
            <a:chOff x="-4768" y="0"/>
            <a:chExt cx="4506916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247649" y="28773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AB674DC-F752-57A4-F0B2-F828DD1C7219}"/>
                </a:ext>
              </a:extLst>
            </p:cNvPr>
            <p:cNvSpPr txBox="1">
              <a:spLocks/>
            </p:cNvSpPr>
            <p:nvPr/>
          </p:nvSpPr>
          <p:spPr>
            <a:xfrm>
              <a:off x="-4768" y="1635123"/>
              <a:ext cx="4063999" cy="8477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MATRIX SHOULD NOT BE EMPTY. AND THE PARTITION PARAMETER SHOULD NOT EXCEED THE DIMENSION OF THE MATRIX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91E4DC-36F3-DA65-8424-6AB01DDCC4DD}"/>
              </a:ext>
            </a:extLst>
          </p:cNvPr>
          <p:cNvSpPr txBox="1">
            <a:spLocks/>
          </p:cNvSpPr>
          <p:nvPr/>
        </p:nvSpPr>
        <p:spPr>
          <a:xfrm>
            <a:off x="142660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OF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AC4BA-DEA6-C85F-989E-2359FA37B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675" y="2279651"/>
            <a:ext cx="8096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8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E83D85B-92DC-0F4F-E6C1-05C4C4FF8C4F}"/>
              </a:ext>
            </a:extLst>
          </p:cNvPr>
          <p:cNvGrpSpPr/>
          <p:nvPr/>
        </p:nvGrpSpPr>
        <p:grpSpPr>
          <a:xfrm>
            <a:off x="-3724276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34350" y="1663701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just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Civil Engineering</a:t>
              </a:r>
            </a:p>
            <a:p>
              <a:pPr marL="457200" indent="-457200" algn="just">
                <a:buAutoNum type="arabicPeriod"/>
              </a:pP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Graphics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3.Geology 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3d Game development , Business and Economics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Physics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FA7B16-C35F-BEFF-F585-F450A9BC93D1}"/>
              </a:ext>
            </a:extLst>
          </p:cNvPr>
          <p:cNvGrpSpPr/>
          <p:nvPr/>
        </p:nvGrpSpPr>
        <p:grpSpPr>
          <a:xfrm>
            <a:off x="-3839350" y="0"/>
            <a:ext cx="4510857" cy="6858000"/>
            <a:chOff x="4055289" y="0"/>
            <a:chExt cx="451085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A27602-35CE-97F4-A130-3AA5F9D66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1" b="175"/>
            <a:stretch/>
          </p:blipFill>
          <p:spPr>
            <a:xfrm>
              <a:off x="4066954" y="203198"/>
              <a:ext cx="4084522" cy="34099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5057A6-0790-3BB0-6A3E-14D8E2785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3" b="-1014"/>
            <a:stretch/>
          </p:blipFill>
          <p:spPr>
            <a:xfrm>
              <a:off x="4055289" y="3613149"/>
              <a:ext cx="4090170" cy="324485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A7BB83-9243-7B95-DB59-680D03F3FBDD}"/>
              </a:ext>
            </a:extLst>
          </p:cNvPr>
          <p:cNvGrpSpPr/>
          <p:nvPr/>
        </p:nvGrpSpPr>
        <p:grpSpPr>
          <a:xfrm>
            <a:off x="-3971925" y="0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25376-2E25-E3B5-62E6-9D356BE366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6455964"/>
              <a:chOff x="8416" y="287735"/>
              <a:chExt cx="4063999" cy="6455964"/>
            </a:xfrm>
          </p:grpSpPr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9A407878-7961-9C33-B5B1-7557A9FAB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49" y="287735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VALIDATION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AFD0679-0E09-9EF7-F311-F88E09C95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6" y="1574800"/>
                <a:ext cx="4063999" cy="847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dirty="0">
                    <a:solidFill>
                      <a:schemeClr val="bg1"/>
                    </a:solidFill>
                  </a:rPr>
                  <a:t>A DETERMINANT IS DEFINED ONLY FOR SQUARE MATRIX. 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B0F69D1-FB1B-1B6F-0DC7-68D064870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983" y="2482850"/>
                <a:ext cx="3170867" cy="4260849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551174-1FC9-62B0-D2D1-271063917580}"/>
              </a:ext>
            </a:extLst>
          </p:cNvPr>
          <p:cNvSpPr txBox="1">
            <a:spLocks/>
          </p:cNvSpPr>
          <p:nvPr/>
        </p:nvSpPr>
        <p:spPr>
          <a:xfrm>
            <a:off x="25312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DETERMINENT OF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determinant of matrix">
            <a:extLst>
              <a:ext uri="{FF2B5EF4-FFF2-40B4-BE49-F238E27FC236}">
                <a16:creationId xmlns:a16="http://schemas.microsoft.com/office/drawing/2014/main" id="{DB89D22A-C0A2-BA9D-2FB2-D1E3095A65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027E87-235E-8889-F09A-701A0033EC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96" r="-4196"/>
          <a:stretch/>
        </p:blipFill>
        <p:spPr>
          <a:xfrm>
            <a:off x="3179436" y="2482851"/>
            <a:ext cx="5833129" cy="36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8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E83D85B-92DC-0F4F-E6C1-05C4C4FF8C4F}"/>
              </a:ext>
            </a:extLst>
          </p:cNvPr>
          <p:cNvGrpSpPr/>
          <p:nvPr/>
        </p:nvGrpSpPr>
        <p:grpSpPr>
          <a:xfrm>
            <a:off x="8128000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34350" y="1663701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just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Civil Engineering</a:t>
              </a:r>
            </a:p>
            <a:p>
              <a:pPr marL="457200" indent="-457200" algn="just">
                <a:buAutoNum type="arabicPeriod"/>
              </a:pP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Graphics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3.Geology 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3d Game development , Business and Economics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Physics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FA7B16-C35F-BEFF-F585-F450A9BC93D1}"/>
              </a:ext>
            </a:extLst>
          </p:cNvPr>
          <p:cNvGrpSpPr/>
          <p:nvPr/>
        </p:nvGrpSpPr>
        <p:grpSpPr>
          <a:xfrm>
            <a:off x="4055289" y="0"/>
            <a:ext cx="4510857" cy="6858000"/>
            <a:chOff x="4055289" y="0"/>
            <a:chExt cx="451085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A27602-35CE-97F4-A130-3AA5F9D66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1" b="175"/>
            <a:stretch/>
          </p:blipFill>
          <p:spPr>
            <a:xfrm>
              <a:off x="4066954" y="203198"/>
              <a:ext cx="4084522" cy="34099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5057A6-0790-3BB0-6A3E-14D8E2785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3" b="-1014"/>
            <a:stretch/>
          </p:blipFill>
          <p:spPr>
            <a:xfrm>
              <a:off x="4055289" y="3613149"/>
              <a:ext cx="4090170" cy="3244851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776C88D-0F50-BE3A-D45C-538BF25D856C}"/>
              </a:ext>
            </a:extLst>
          </p:cNvPr>
          <p:cNvGrpSpPr/>
          <p:nvPr/>
        </p:nvGrpSpPr>
        <p:grpSpPr>
          <a:xfrm>
            <a:off x="0" y="0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25376-2E25-E3B5-62E6-9D356BE366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6455964"/>
              <a:chOff x="8416" y="287735"/>
              <a:chExt cx="4063999" cy="6455964"/>
            </a:xfrm>
          </p:grpSpPr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9A407878-7961-9C33-B5B1-7557A9FAB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49" y="287735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VALIDATION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AFD0679-0E09-9EF7-F311-F88E09C95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6" y="1574800"/>
                <a:ext cx="4063999" cy="847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dirty="0">
                    <a:solidFill>
                      <a:schemeClr val="bg1"/>
                    </a:solidFill>
                  </a:rPr>
                  <a:t>A DETERMINANT IS DEFINED ONLY FOR SQUARE MATRIX. 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B0F69D1-FB1B-1B6F-0DC7-68D064870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983" y="2482850"/>
                <a:ext cx="3170867" cy="4260849"/>
              </a:xfrm>
              <a:prstGeom prst="rect">
                <a:avLst/>
              </a:prstGeom>
            </p:spPr>
          </p:pic>
        </p:grp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1E1AF763-2ED1-0418-A777-2160260E9A73}"/>
              </a:ext>
            </a:extLst>
          </p:cNvPr>
          <p:cNvSpPr txBox="1">
            <a:spLocks/>
          </p:cNvSpPr>
          <p:nvPr/>
        </p:nvSpPr>
        <p:spPr>
          <a:xfrm>
            <a:off x="1352311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DETERMINENT OF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 descr="determinant of matrix">
            <a:extLst>
              <a:ext uri="{FF2B5EF4-FFF2-40B4-BE49-F238E27FC236}">
                <a16:creationId xmlns:a16="http://schemas.microsoft.com/office/drawing/2014/main" id="{863B3FEB-C584-F779-B461-E4F2B7871C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3545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54F183-8390-D9EE-1CD9-9428C681E5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96" r="-4196"/>
          <a:stretch/>
        </p:blipFill>
        <p:spPr>
          <a:xfrm>
            <a:off x="14171286" y="2482851"/>
            <a:ext cx="5833129" cy="36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58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0598725-030C-E496-51FA-13A6D544BC6F}"/>
              </a:ext>
            </a:extLst>
          </p:cNvPr>
          <p:cNvGrpSpPr/>
          <p:nvPr/>
        </p:nvGrpSpPr>
        <p:grpSpPr>
          <a:xfrm>
            <a:off x="-3592999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42900" indent="-342900" algn="just">
                <a:buAutoNum type="arabicPeriod"/>
              </a:pPr>
              <a:r>
                <a:rPr lang="en-US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Systems</a:t>
              </a:r>
            </a:p>
            <a:p>
              <a:pPr marL="342900" indent="-342900" algn="just">
                <a:buAutoNum type="arabicPeriod"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Economics</a:t>
              </a: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 Processing</a:t>
              </a: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Cryptopgraphy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0E833F-9C85-E680-37DC-E9D41EF4AA16}"/>
                </a:ext>
              </a:extLst>
            </p:cNvPr>
            <p:cNvGrpSpPr/>
            <p:nvPr/>
          </p:nvGrpSpPr>
          <p:grpSpPr>
            <a:xfrm>
              <a:off x="8134350" y="539750"/>
              <a:ext cx="4063999" cy="6318251"/>
              <a:chOff x="8134350" y="539750"/>
              <a:chExt cx="4063999" cy="6318251"/>
            </a:xfrm>
          </p:grpSpPr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BFEB488C-7511-BEF8-3F7F-845FAEDFB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9284" y="539750"/>
                <a:ext cx="3929065" cy="69453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  <a:endParaRPr lang="en-IN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08AB56A3-0B05-8DA5-1327-9C2AD891B5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34350" y="1663701"/>
                <a:ext cx="4063999" cy="5194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C643E4-6DCA-E2FC-E3AD-7EA0DD9625F5}"/>
              </a:ext>
            </a:extLst>
          </p:cNvPr>
          <p:cNvGrpSpPr/>
          <p:nvPr/>
        </p:nvGrpSpPr>
        <p:grpSpPr>
          <a:xfrm>
            <a:off x="-3725865" y="1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D24E7B-2A5A-1C57-9A94-FCE3E179A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42" b="35"/>
            <a:stretch/>
          </p:blipFill>
          <p:spPr>
            <a:xfrm>
              <a:off x="4096942" y="2146300"/>
              <a:ext cx="3998116" cy="331470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B2ACDD-1BA2-BEF2-4267-E15C4772E0E2}"/>
              </a:ext>
            </a:extLst>
          </p:cNvPr>
          <p:cNvGrpSpPr/>
          <p:nvPr/>
        </p:nvGrpSpPr>
        <p:grpSpPr>
          <a:xfrm>
            <a:off x="-3867150" y="1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2A9133-A9F6-0DAC-C87C-C38E28D095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5722540"/>
              <a:chOff x="8416" y="287735"/>
              <a:chExt cx="4063999" cy="572254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D725376-2E25-E3B5-62E6-9D356BE366BE}"/>
                  </a:ext>
                </a:extLst>
              </p:cNvPr>
              <p:cNvGrpSpPr/>
              <p:nvPr/>
            </p:nvGrpSpPr>
            <p:grpSpPr>
              <a:xfrm>
                <a:off x="8416" y="287735"/>
                <a:ext cx="4063999" cy="2134791"/>
                <a:chOff x="8416" y="287735"/>
                <a:chExt cx="4063999" cy="2134791"/>
              </a:xfrm>
            </p:grpSpPr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9A407878-7961-9C33-B5B1-7557A9FAB4C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649" y="287735"/>
                  <a:ext cx="3568700" cy="10882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0000" lnSpcReduction="20000"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VALIDATION</a:t>
                  </a:r>
                  <a:endParaRPr lang="en-I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Content Placeholder 2">
                  <a:extLst>
                    <a:ext uri="{FF2B5EF4-FFF2-40B4-BE49-F238E27FC236}">
                      <a16:creationId xmlns:a16="http://schemas.microsoft.com/office/drawing/2014/main" id="{7AFD0679-0E09-9EF7-F311-F88E09C958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16" y="1574800"/>
                  <a:ext cx="4063999" cy="8477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A INVERSE IS DEFINED ONLY FOR SQUARE MATRIX. </a:t>
                  </a:r>
                </a:p>
              </p:txBody>
            </p:sp>
          </p:grp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AFBCDAE-4D0F-7408-AB34-F743F63A8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-576" b="-161"/>
              <a:stretch/>
            </p:blipFill>
            <p:spPr>
              <a:xfrm>
                <a:off x="71916" y="2152650"/>
                <a:ext cx="3934425" cy="3857625"/>
              </a:xfrm>
              <a:prstGeom prst="rect">
                <a:avLst/>
              </a:prstGeom>
            </p:spPr>
          </p:pic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1D4897C-07B7-F42C-390E-A2BCB298EA63}"/>
              </a:ext>
            </a:extLst>
          </p:cNvPr>
          <p:cNvSpPr txBox="1">
            <a:spLocks/>
          </p:cNvSpPr>
          <p:nvPr/>
        </p:nvSpPr>
        <p:spPr>
          <a:xfrm>
            <a:off x="25312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OF A SQUARE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2" descr="determinant of matrix">
            <a:extLst>
              <a:ext uri="{FF2B5EF4-FFF2-40B4-BE49-F238E27FC236}">
                <a16:creationId xmlns:a16="http://schemas.microsoft.com/office/drawing/2014/main" id="{64BFB56E-0B6A-A73D-D89D-F595F375CA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" name="Picture 4" descr="Inverse Matrix - Definition, Formulas, Steps to Find Inverse Matrix,  Examples">
            <a:extLst>
              <a:ext uri="{FF2B5EF4-FFF2-40B4-BE49-F238E27FC236}">
                <a16:creationId xmlns:a16="http://schemas.microsoft.com/office/drawing/2014/main" id="{4949FDBB-0651-02AD-4435-D0FC8700F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05" b="-8905"/>
          <a:stretch/>
        </p:blipFill>
        <p:spPr bwMode="auto">
          <a:xfrm>
            <a:off x="3286125" y="2470152"/>
            <a:ext cx="5619750" cy="33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51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1320</Words>
  <Application>Microsoft Office PowerPoint</Application>
  <PresentationFormat>Widescreen</PresentationFormat>
  <Paragraphs>367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Lunia</dc:creator>
  <cp:lastModifiedBy>Meenu Bhatia</cp:lastModifiedBy>
  <cp:revision>14</cp:revision>
  <dcterms:created xsi:type="dcterms:W3CDTF">2024-08-03T14:51:23Z</dcterms:created>
  <dcterms:modified xsi:type="dcterms:W3CDTF">2024-09-25T07:56:10Z</dcterms:modified>
</cp:coreProperties>
</file>