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76" r:id="rId3"/>
    <p:sldId id="258" r:id="rId4"/>
    <p:sldId id="256" r:id="rId5"/>
    <p:sldId id="275" r:id="rId6"/>
    <p:sldId id="260" r:id="rId7"/>
    <p:sldId id="271" r:id="rId8"/>
    <p:sldId id="262" r:id="rId9"/>
    <p:sldId id="272" r:id="rId10"/>
    <p:sldId id="264" r:id="rId11"/>
    <p:sldId id="278" r:id="rId12"/>
    <p:sldId id="273" r:id="rId13"/>
    <p:sldId id="281" r:id="rId14"/>
    <p:sldId id="274" r:id="rId15"/>
    <p:sldId id="282" r:id="rId16"/>
    <p:sldId id="283" r:id="rId17"/>
    <p:sldId id="28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231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E532-5D79-4E95-BA25-7FD47FBD15E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4F430-2A86-4E54-AE20-AAC6A3DEC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4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4F430-2A86-4E54-AE20-AAC6A3DEC12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5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4F430-2A86-4E54-AE20-AAC6A3DEC12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2B8-7467-2CDF-70F3-122F6F9E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25DD-FB14-0614-6FB3-8DCE5A22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1105-3496-0B43-1D0D-C598ACA5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F3F5-0220-4B5D-F941-83500A8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FE42-6C65-D29F-D323-7F307771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149-D9BA-CAAF-7DE6-3F98661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98092-39E4-8333-8D0A-0E4F329B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D43A-A983-D659-6180-3C55FA77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FFD2-7F50-61ED-872E-E1BC42B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D191-3B62-7B3A-A481-7E89584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61CC-00B6-6907-44D9-E95BC0DB8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211A7-6E1E-867B-A4A5-29AEE42A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59CE-CFB8-6DA8-DB6C-06D0D2A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BF4-CF24-8AEA-5A4D-C2EA525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18E7-CB34-5E7E-EBE8-6FC423BD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1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B0B4-C94D-60CD-19CC-9C7A0F0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2B0-C8FB-2B8D-72C4-7DBA5932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6D2E-0442-626C-7A0D-A6C8356F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18D0-45A8-5CA5-D684-924C8DA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C395-DC7E-6725-CAE6-77B98C4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2A6B-6933-10E9-E210-305B56D1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FCEB-7980-49E2-DF6A-0CB56E7D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51AF-21EB-1BA8-666E-6237C17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FC25-9704-0582-0FA9-5F92AE73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8B93-9096-DACA-7858-32D3B33E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BD5C-4D3D-9298-D1CF-AB1B7B41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B93D-5FC3-2468-2388-15642C8E4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0456-A849-5079-199C-EABB34C5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67316-D593-92BF-AFE1-860C5CD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BFF5E-6339-5F26-1811-B9C6D60B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6E43-3FF4-EB61-84A7-1DC8620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3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1411-4FF1-31DF-D550-4F104E6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5B73-07CD-13DC-7CE3-CE74D825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F92B-0AA3-83A0-2C99-1831720D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7913B-FF17-3BD0-0A0A-EA72D9866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C374-D310-0348-734B-7BBD3CAA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79C6-6287-C344-A247-9F74140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1104D-2541-3020-7BDD-3A032B2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CB149-01FD-F39B-964F-ED56AE74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1492-9F18-8367-63E3-A664746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B8CC5-1210-5A24-01BC-B0C7647D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CA4A-0859-2298-0D4E-F010559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DD6C9-B96A-37FB-505E-7875B18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2D634-4F5C-50A5-8788-2F853212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126F7-FBCF-5AAF-F6F2-7C9E01A4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44636-F1E9-F8DA-6DE5-4BFC7552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4F16-7E39-1226-EB50-FAFB204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604E-6293-4AB7-82F2-BC28B99A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36FF-AB92-BE21-0AFC-06E87CE7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E8F9A-04E8-8C52-FBDA-9AAACAC8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E28C-FB07-467B-3FBA-D2083C7C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2053-D5D0-FB13-FA20-B9DF570B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DE5-C6A2-838D-4871-F1AB0737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29AEB-DB85-14D7-3354-C7A024C57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7F3AC-11CE-B180-17AA-54271628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BA9E-C557-27AA-E8B9-46B8B2F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584A-EEC1-49BB-8002-46480ED4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667C-A51B-D0D6-E317-0C2F50A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3B7F5-5DE8-6303-F7E0-8B5A0E8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B21A-E059-F404-37E2-DC23F5276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85C0-4D67-8D04-89F2-A7E81DC7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CEF-26CE-23BC-5782-C9076DC0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6658-6482-25AF-C6D7-864844CB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4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-3676426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AND</a:t>
              </a:r>
              <a:b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LANGUAGE: JAVA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LIBRARIES: JAVA SWING FOR GUI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AND VISUAL STUDIO FOR PROGRAM MANAGEMENT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-3832893" y="635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DESIGN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 DEVELOPMENT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-3947886" y="30843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203200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OUTCOMES</a:t>
              </a:r>
            </a:p>
            <a:p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1675606"/>
              <a:ext cx="1905485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USABILITY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2822E30-24D2-DC8A-8CCD-AA714D534B7B}"/>
              </a:ext>
            </a:extLst>
          </p:cNvPr>
          <p:cNvSpPr txBox="1">
            <a:spLocks/>
          </p:cNvSpPr>
          <p:nvPr/>
        </p:nvSpPr>
        <p:spPr>
          <a:xfrm>
            <a:off x="1203718" y="0"/>
            <a:ext cx="9784563" cy="2889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DEVELEOP JAVA PROGRAM FOR 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CARRYING OUT THE FOLLOWING OPERATIONS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MATRIX MULTIPLICATION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PARTIONING OF MATRICES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EVALUATION OF DETERMINENT OF SQUARE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INVERSE OF SQUATRE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RANK OF A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SOLUTION OF LINEAR EQUATIONS</a:t>
            </a:r>
          </a:p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APROPRIATE DATA VALIDATION  AND GUI MODULE. ALSO INCORPORATE SUITABLE  COMMENTS TO MAKE THE PROGRAM MORE READABLE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DBF504-EDE5-7510-083F-7C0619761BBB}"/>
              </a:ext>
            </a:extLst>
          </p:cNvPr>
          <p:cNvSpPr txBox="1">
            <a:spLocks/>
          </p:cNvSpPr>
          <p:nvPr/>
        </p:nvSpPr>
        <p:spPr>
          <a:xfrm>
            <a:off x="5321291" y="3691502"/>
            <a:ext cx="1549416" cy="415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C24BA2-A5FB-63D4-7054-B7875F3BD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31711"/>
              </p:ext>
            </p:extLst>
          </p:nvPr>
        </p:nvGraphicFramePr>
        <p:xfrm>
          <a:off x="2032000" y="4352925"/>
          <a:ext cx="8128000" cy="250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6566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2800773"/>
                    </a:ext>
                  </a:extLst>
                </a:gridCol>
              </a:tblGrid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ROLL.NO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3855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HITESH BHATIA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937821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RHYTHM JAIN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60502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VINIT LUNIA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22957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SWAYAM MAHESHWARI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18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8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81BEFF-58CB-8D4C-A731-617B9D2F74A4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42900" indent="-342900" algn="just">
                <a:buAutoNum type="arabicPeriod"/>
              </a:pPr>
              <a:r>
                <a:rPr lang="en-US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Systems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Processing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Cryptopgraphy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0E833F-9C85-E680-37DC-E9D41EF4AA16}"/>
                </a:ext>
              </a:extLst>
            </p:cNvPr>
            <p:cNvGrpSpPr/>
            <p:nvPr/>
          </p:nvGrpSpPr>
          <p:grpSpPr>
            <a:xfrm>
              <a:off x="8134350" y="539750"/>
              <a:ext cx="4063999" cy="6318251"/>
              <a:chOff x="8134350" y="539750"/>
              <a:chExt cx="4063999" cy="6318251"/>
            </a:xfrm>
          </p:grpSpPr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8AB56A3-0B05-8DA5-1327-9C2AD891B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4350" y="1663701"/>
                <a:ext cx="4063999" cy="5194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13BA9-34EC-92DF-1768-23C8DA205BD9}"/>
              </a:ext>
            </a:extLst>
          </p:cNvPr>
          <p:cNvSpPr txBox="1">
            <a:spLocks/>
          </p:cNvSpPr>
          <p:nvPr/>
        </p:nvSpPr>
        <p:spPr>
          <a:xfrm>
            <a:off x="125706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SQUARE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eterminant of matrix">
            <a:extLst>
              <a:ext uri="{FF2B5EF4-FFF2-40B4-BE49-F238E27FC236}">
                <a16:creationId xmlns:a16="http://schemas.microsoft.com/office/drawing/2014/main" id="{346E80F7-1C25-33BD-A7A4-28028AF82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29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4" descr="Inverse Matrix - Definition, Formulas, Steps to Find Inverse Matrix,  Examples">
            <a:extLst>
              <a:ext uri="{FF2B5EF4-FFF2-40B4-BE49-F238E27FC236}">
                <a16:creationId xmlns:a16="http://schemas.microsoft.com/office/drawing/2014/main" id="{C619468C-ABC9-3014-7CD7-2CB8C667B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5" b="-8905"/>
          <a:stretch/>
        </p:blipFill>
        <p:spPr bwMode="auto">
          <a:xfrm>
            <a:off x="13325475" y="2470152"/>
            <a:ext cx="561975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643E4-6DCA-E2FC-E3AD-7EA0DD9625F5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D24E7B-2A5A-1C57-9A94-FCE3E179A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542" b="35"/>
            <a:stretch/>
          </p:blipFill>
          <p:spPr>
            <a:xfrm>
              <a:off x="4096942" y="2146300"/>
              <a:ext cx="3998116" cy="331470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B2ACDD-1BA2-BEF2-4267-E15C4772E0E2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2A9133-A9F6-0DAC-C87C-C38E28D095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5722540"/>
              <a:chOff x="8416" y="287735"/>
              <a:chExt cx="4063999" cy="57225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725376-2E25-E3B5-62E6-9D356BE366BE}"/>
                  </a:ext>
                </a:extLst>
              </p:cNvPr>
              <p:cNvGrpSpPr/>
              <p:nvPr/>
            </p:nvGrpSpPr>
            <p:grpSpPr>
              <a:xfrm>
                <a:off x="8416" y="287735"/>
                <a:ext cx="4063999" cy="2134791"/>
                <a:chOff x="8416" y="287735"/>
                <a:chExt cx="4063999" cy="2134791"/>
              </a:xfrm>
            </p:grpSpPr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9A407878-7961-9C33-B5B1-7557A9FAB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649" y="287735"/>
                  <a:ext cx="3568700" cy="1088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0000" lnSpcReduction="2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VALIDATION</a:t>
                  </a:r>
                  <a:endParaRPr lang="en-I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7AFD0679-0E09-9EF7-F311-F88E09C958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" y="1574800"/>
                  <a:ext cx="4063999" cy="8477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A INVERSE IS DEFINED ONLY FOR SQUARE MATRIX. </a:t>
                  </a:r>
                </a:p>
              </p:txBody>
            </p: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AFBCDAE-4D0F-7408-AB34-F743F63A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576" b="-161"/>
              <a:stretch/>
            </p:blipFill>
            <p:spPr>
              <a:xfrm>
                <a:off x="71916" y="2152650"/>
                <a:ext cx="3934425" cy="38576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912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D6893E-C2C9-45C6-B43B-324DED397B6E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determinant of matrix">
            <a:extLst>
              <a:ext uri="{FF2B5EF4-FFF2-40B4-BE49-F238E27FC236}">
                <a16:creationId xmlns:a16="http://schemas.microsoft.com/office/drawing/2014/main" id="{C4E99F28-6263-CD68-B456-E7789F0E7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Understanding Rank of Matrix, SVD and Structure of Motion at one time | by  Hugegene | Medium">
            <a:extLst>
              <a:ext uri="{FF2B5EF4-FFF2-40B4-BE49-F238E27FC236}">
                <a16:creationId xmlns:a16="http://schemas.microsoft.com/office/drawing/2014/main" id="{AB3EBB28-3AAA-E59F-A60F-63BD06CBB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88" b="-10688"/>
          <a:stretch/>
        </p:blipFill>
        <p:spPr bwMode="auto">
          <a:xfrm>
            <a:off x="2857500" y="2076450"/>
            <a:ext cx="7048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936189D-2A7C-B116-20D7-DA2800C70DE4}"/>
              </a:ext>
            </a:extLst>
          </p:cNvPr>
          <p:cNvGrpSpPr/>
          <p:nvPr/>
        </p:nvGrpSpPr>
        <p:grpSpPr>
          <a:xfrm>
            <a:off x="-3878753" y="0"/>
            <a:ext cx="4502150" cy="6858000"/>
            <a:chOff x="-3051175" y="76200"/>
            <a:chExt cx="4502150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0978A8-F61E-49F5-305A-32562ACFEA32}"/>
                </a:ext>
              </a:extLst>
            </p:cNvPr>
            <p:cNvGrpSpPr/>
            <p:nvPr/>
          </p:nvGrpSpPr>
          <p:grpSpPr>
            <a:xfrm>
              <a:off x="-3051175" y="76200"/>
              <a:ext cx="4502150" cy="6858000"/>
              <a:chOff x="8128000" y="0"/>
              <a:chExt cx="4502150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943E22-70B7-5132-53C8-73F2976EA801}"/>
                  </a:ext>
                </a:extLst>
              </p:cNvPr>
              <p:cNvSpPr/>
              <p:nvPr/>
            </p:nvSpPr>
            <p:spPr>
              <a:xfrm>
                <a:off x="8128000" y="0"/>
                <a:ext cx="4502150" cy="6858000"/>
              </a:xfrm>
              <a:custGeom>
                <a:avLst/>
                <a:gdLst>
                  <a:gd name="connsiteX0" fmla="*/ 0 w 4502150"/>
                  <a:gd name="connsiteY0" fmla="*/ 0 h 6858000"/>
                  <a:gd name="connsiteX1" fmla="*/ 4064000 w 4502150"/>
                  <a:gd name="connsiteY1" fmla="*/ 0 h 6858000"/>
                  <a:gd name="connsiteX2" fmla="*/ 4064000 w 4502150"/>
                  <a:gd name="connsiteY2" fmla="*/ 168277 h 6858000"/>
                  <a:gd name="connsiteX3" fmla="*/ 4502150 w 4502150"/>
                  <a:gd name="connsiteY3" fmla="*/ 498478 h 6858000"/>
                  <a:gd name="connsiteX4" fmla="*/ 4064000 w 4502150"/>
                  <a:gd name="connsiteY4" fmla="*/ 828678 h 6858000"/>
                  <a:gd name="connsiteX5" fmla="*/ 4064000 w 4502150"/>
                  <a:gd name="connsiteY5" fmla="*/ 6858000 h 6858000"/>
                  <a:gd name="connsiteX6" fmla="*/ 0 w 450215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50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7"/>
                    </a:lnTo>
                    <a:lnTo>
                      <a:pt x="4502150" y="498478"/>
                    </a:lnTo>
                    <a:lnTo>
                      <a:pt x="4064000" y="828678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BBA260-AF66-BEB2-031D-E70FE66DD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6DE621D-4DB0-61F8-6494-8EF0D6047975}"/>
                </a:ext>
              </a:extLst>
            </p:cNvPr>
            <p:cNvSpPr txBox="1">
              <a:spLocks/>
            </p:cNvSpPr>
            <p:nvPr/>
          </p:nvSpPr>
          <p:spPr>
            <a:xfrm>
              <a:off x="-3024806" y="17333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EQUATIONS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 AND SIGNAL PROCESSING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0C6D6-3649-DBC2-D226-21F29EECE0D0}"/>
              </a:ext>
            </a:extLst>
          </p:cNvPr>
          <p:cNvGrpSpPr/>
          <p:nvPr/>
        </p:nvGrpSpPr>
        <p:grpSpPr>
          <a:xfrm>
            <a:off x="-4019507" y="0"/>
            <a:ext cx="4509793" cy="6858000"/>
            <a:chOff x="-11186820" y="76200"/>
            <a:chExt cx="4509793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A5861B-EA25-91C3-0812-A48CC19F5CEC}"/>
                </a:ext>
              </a:extLst>
            </p:cNvPr>
            <p:cNvSpPr/>
            <p:nvPr/>
          </p:nvSpPr>
          <p:spPr>
            <a:xfrm>
              <a:off x="-11179175" y="7620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4A0AACB3-E773-2333-C5E5-B8BA4751185C}"/>
                </a:ext>
              </a:extLst>
            </p:cNvPr>
            <p:cNvSpPr txBox="1">
              <a:spLocks/>
            </p:cNvSpPr>
            <p:nvPr/>
          </p:nvSpPr>
          <p:spPr>
            <a:xfrm>
              <a:off x="-10931526" y="3639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33C90DF6-2220-5D0C-F072-8E179709F0A1}"/>
                </a:ext>
              </a:extLst>
            </p:cNvPr>
            <p:cNvSpPr txBox="1">
              <a:spLocks/>
            </p:cNvSpPr>
            <p:nvPr/>
          </p:nvSpPr>
          <p:spPr>
            <a:xfrm>
              <a:off x="-11183943" y="17113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MATRIX MUST CONTAIN ATLEAST ONE ROW AND ONE COLUMN 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2EBA4B0-789D-0889-54FF-F7918843DC2C}"/>
                </a:ext>
              </a:extLst>
            </p:cNvPr>
            <p:cNvSpPr txBox="1">
              <a:spLocks/>
            </p:cNvSpPr>
            <p:nvPr/>
          </p:nvSpPr>
          <p:spPr>
            <a:xfrm>
              <a:off x="-11186820" y="3709770"/>
              <a:ext cx="4063999" cy="1973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RANK OF THE MATRIX: </a:t>
              </a: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AT LEAST ONE NON-ZERO MINOR OF ORDER ZERO.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MINOR OF A OF ORDER HIGHER THAN R IS ZERO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F05314-6E56-FE2D-3A64-65D7580E97D5}"/>
              </a:ext>
            </a:extLst>
          </p:cNvPr>
          <p:cNvGrpSpPr/>
          <p:nvPr/>
        </p:nvGrpSpPr>
        <p:grpSpPr>
          <a:xfrm>
            <a:off x="-4071459" y="6350"/>
            <a:ext cx="4502147" cy="6858000"/>
            <a:chOff x="-7115176" y="76200"/>
            <a:chExt cx="4502147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B55B5B-EE6C-0149-50AE-58AC53A22598}"/>
                </a:ext>
              </a:extLst>
            </p:cNvPr>
            <p:cNvSpPr/>
            <p:nvPr/>
          </p:nvSpPr>
          <p:spPr>
            <a:xfrm>
              <a:off x="-7115176" y="7620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8054B3C-AB26-6315-B58F-D63830E4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56668" y="940985"/>
              <a:ext cx="3834851" cy="5537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75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379586-8983-A3D7-3B3C-5722C0F3351C}"/>
              </a:ext>
            </a:extLst>
          </p:cNvPr>
          <p:cNvGrpSpPr/>
          <p:nvPr/>
        </p:nvGrpSpPr>
        <p:grpSpPr>
          <a:xfrm>
            <a:off x="8128000" y="0"/>
            <a:ext cx="4502150" cy="6858000"/>
            <a:chOff x="8128000" y="0"/>
            <a:chExt cx="4502150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83D85B-92DC-0F4F-E6C1-05C4C4FF8C4F}"/>
                </a:ext>
              </a:extLst>
            </p:cNvPr>
            <p:cNvGrpSpPr/>
            <p:nvPr/>
          </p:nvGrpSpPr>
          <p:grpSpPr>
            <a:xfrm>
              <a:off x="8128000" y="0"/>
              <a:ext cx="4502150" cy="6858000"/>
              <a:chOff x="8128000" y="0"/>
              <a:chExt cx="4502150" cy="6858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3D18B3-0DE7-37EE-6E30-B71D0FEF5CB2}"/>
                  </a:ext>
                </a:extLst>
              </p:cNvPr>
              <p:cNvSpPr/>
              <p:nvPr/>
            </p:nvSpPr>
            <p:spPr>
              <a:xfrm>
                <a:off x="8128000" y="0"/>
                <a:ext cx="4502150" cy="6858000"/>
              </a:xfrm>
              <a:custGeom>
                <a:avLst/>
                <a:gdLst>
                  <a:gd name="connsiteX0" fmla="*/ 0 w 4502150"/>
                  <a:gd name="connsiteY0" fmla="*/ 0 h 6858000"/>
                  <a:gd name="connsiteX1" fmla="*/ 4064000 w 4502150"/>
                  <a:gd name="connsiteY1" fmla="*/ 0 h 6858000"/>
                  <a:gd name="connsiteX2" fmla="*/ 4064000 w 4502150"/>
                  <a:gd name="connsiteY2" fmla="*/ 168277 h 6858000"/>
                  <a:gd name="connsiteX3" fmla="*/ 4502150 w 4502150"/>
                  <a:gd name="connsiteY3" fmla="*/ 498478 h 6858000"/>
                  <a:gd name="connsiteX4" fmla="*/ 4064000 w 4502150"/>
                  <a:gd name="connsiteY4" fmla="*/ 828678 h 6858000"/>
                  <a:gd name="connsiteX5" fmla="*/ 4064000 w 4502150"/>
                  <a:gd name="connsiteY5" fmla="*/ 6858000 h 6858000"/>
                  <a:gd name="connsiteX6" fmla="*/ 0 w 450215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50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7"/>
                    </a:lnTo>
                    <a:lnTo>
                      <a:pt x="4502150" y="498478"/>
                    </a:lnTo>
                    <a:lnTo>
                      <a:pt x="4064000" y="828678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99027DDA-DF63-9881-D546-17889260F8EE}"/>
                </a:ext>
              </a:extLst>
            </p:cNvPr>
            <p:cNvSpPr txBox="1">
              <a:spLocks/>
            </p:cNvSpPr>
            <p:nvPr/>
          </p:nvSpPr>
          <p:spPr>
            <a:xfrm>
              <a:off x="8154369" y="16571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EQUATIONS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 AND SIGNAL PROCESSING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82695D-19E0-0DD5-D5C2-286ABFBA62C7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57DA9D-DFE5-C29A-38CA-1C189B97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2507" y="864785"/>
              <a:ext cx="3834851" cy="553757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2FB96A-0169-BE97-175B-4F0A2067FFF1}"/>
              </a:ext>
            </a:extLst>
          </p:cNvPr>
          <p:cNvGrpSpPr/>
          <p:nvPr/>
        </p:nvGrpSpPr>
        <p:grpSpPr>
          <a:xfrm>
            <a:off x="-7645" y="0"/>
            <a:ext cx="4509793" cy="6858000"/>
            <a:chOff x="-7645" y="0"/>
            <a:chExt cx="4509793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C9B8A089-7E8A-F986-6435-F52B53759127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MATRIX MUST CONTAIN ATLEAST ONE ROW AND ONE COLUMN 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AB5B7CCE-1E7C-A5A1-B6C0-89CF01E9E925}"/>
                </a:ext>
              </a:extLst>
            </p:cNvPr>
            <p:cNvSpPr txBox="1">
              <a:spLocks/>
            </p:cNvSpPr>
            <p:nvPr/>
          </p:nvSpPr>
          <p:spPr>
            <a:xfrm>
              <a:off x="-7645" y="3633570"/>
              <a:ext cx="4063999" cy="1973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RANK OF THE MATRIX: </a:t>
              </a: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AT LEAST ONE NON-ZERO MINOR OF ORDER ZERO.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MINOR OF A OF ORDER HIGHER THAN R IS ZERO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A53466D-C46F-BCBD-92D2-71A9AA021F37}"/>
              </a:ext>
            </a:extLst>
          </p:cNvPr>
          <p:cNvSpPr txBox="1">
            <a:spLocks/>
          </p:cNvSpPr>
          <p:nvPr/>
        </p:nvSpPr>
        <p:spPr>
          <a:xfrm>
            <a:off x="132564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2" descr="determinant of matrix">
            <a:extLst>
              <a:ext uri="{FF2B5EF4-FFF2-40B4-BE49-F238E27FC236}">
                <a16:creationId xmlns:a16="http://schemas.microsoft.com/office/drawing/2014/main" id="{D6EAE294-C907-A60A-3ECB-8A6D64075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7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2" descr="Understanding Rank of Matrix, SVD and Structure of Motion at one time | by  Hugegene | Medium">
            <a:extLst>
              <a:ext uri="{FF2B5EF4-FFF2-40B4-BE49-F238E27FC236}">
                <a16:creationId xmlns:a16="http://schemas.microsoft.com/office/drawing/2014/main" id="{42E7DEA2-86E0-0472-D604-5AA11134E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88" b="-10688"/>
          <a:stretch/>
        </p:blipFill>
        <p:spPr bwMode="auto">
          <a:xfrm>
            <a:off x="13582650" y="2076450"/>
            <a:ext cx="7048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7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43C58D-9377-63D3-F7DB-8E837D961BCD}"/>
              </a:ext>
            </a:extLst>
          </p:cNvPr>
          <p:cNvGrpSpPr/>
          <p:nvPr/>
        </p:nvGrpSpPr>
        <p:grpSpPr>
          <a:xfrm>
            <a:off x="2066925" y="831851"/>
            <a:ext cx="8058150" cy="5729287"/>
            <a:chOff x="2066925" y="831851"/>
            <a:chExt cx="8058150" cy="5729287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D1BD460C-A7BA-8C77-AB54-8ED85565E364}"/>
                </a:ext>
              </a:extLst>
            </p:cNvPr>
            <p:cNvSpPr txBox="1">
              <a:spLocks/>
            </p:cNvSpPr>
            <p:nvPr/>
          </p:nvSpPr>
          <p:spPr>
            <a:xfrm>
              <a:off x="2531262" y="831851"/>
              <a:ext cx="7129476" cy="132556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SOLUTIONS OF LINEAR EQUATIONS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2" descr="determinant of matrix">
              <a:extLst>
                <a:ext uri="{FF2B5EF4-FFF2-40B4-BE49-F238E27FC236}">
                  <a16:creationId xmlns:a16="http://schemas.microsoft.com/office/drawing/2014/main" id="{D278C650-2D5F-11FE-47CC-2981CC2F30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3" name="Picture 2" descr="Java Program to Represent Linear Equations in Matrix Form - GeeksforGeeks">
              <a:extLst>
                <a:ext uri="{FF2B5EF4-FFF2-40B4-BE49-F238E27FC236}">
                  <a16:creationId xmlns:a16="http://schemas.microsoft.com/office/drawing/2014/main" id="{57620A84-C7B3-556E-F632-0293ABB9E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607" r="-8607"/>
            <a:stretch/>
          </p:blipFill>
          <p:spPr bwMode="auto">
            <a:xfrm>
              <a:off x="2066925" y="2422527"/>
              <a:ext cx="8058150" cy="4138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985F6D-6FA5-04B9-2806-7BBA83E2F99D}"/>
              </a:ext>
            </a:extLst>
          </p:cNvPr>
          <p:cNvGrpSpPr/>
          <p:nvPr/>
        </p:nvGrpSpPr>
        <p:grpSpPr>
          <a:xfrm>
            <a:off x="-4110840" y="0"/>
            <a:ext cx="4529143" cy="6858000"/>
            <a:chOff x="-1862143" y="0"/>
            <a:chExt cx="452914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B13FDE-0028-5E15-355B-1D15EE8FFAD0}"/>
                </a:ext>
              </a:extLst>
            </p:cNvPr>
            <p:cNvSpPr/>
            <p:nvPr/>
          </p:nvSpPr>
          <p:spPr>
            <a:xfrm>
              <a:off x="-183515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3F449C7-8F8B-8C72-803E-8B2ACDCD81D8}"/>
                </a:ext>
              </a:extLst>
            </p:cNvPr>
            <p:cNvSpPr txBox="1">
              <a:spLocks/>
            </p:cNvSpPr>
            <p:nvPr/>
          </p:nvSpPr>
          <p:spPr>
            <a:xfrm>
              <a:off x="-1693866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15508008-DB32-CAE8-8A4F-2A2B9D3B2279}"/>
                </a:ext>
              </a:extLst>
            </p:cNvPr>
            <p:cNvSpPr txBox="1">
              <a:spLocks/>
            </p:cNvSpPr>
            <p:nvPr/>
          </p:nvSpPr>
          <p:spPr>
            <a:xfrm>
              <a:off x="-1862143" y="1844673"/>
              <a:ext cx="4063999" cy="31178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AND PBYSICS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GRAPHICS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 AND DATA ANALYSIS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RESEARCH 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PHARMACOLOGY		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99C307-C892-CDE7-45EF-AB44028126B8}"/>
              </a:ext>
            </a:extLst>
          </p:cNvPr>
          <p:cNvGrpSpPr/>
          <p:nvPr/>
        </p:nvGrpSpPr>
        <p:grpSpPr>
          <a:xfrm>
            <a:off x="-8224846" y="0"/>
            <a:ext cx="8564566" cy="6858000"/>
            <a:chOff x="-9967918" y="0"/>
            <a:chExt cx="8564566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B27662-5FF8-5EE8-62AF-BC7F8BC0BF99}"/>
                </a:ext>
              </a:extLst>
            </p:cNvPr>
            <p:cNvSpPr/>
            <p:nvPr/>
          </p:nvSpPr>
          <p:spPr>
            <a:xfrm>
              <a:off x="-59054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6CC870-C0AC-6618-A419-92A4A1C89754}"/>
                </a:ext>
              </a:extLst>
            </p:cNvPr>
            <p:cNvGrpSpPr/>
            <p:nvPr/>
          </p:nvGrpSpPr>
          <p:grpSpPr>
            <a:xfrm>
              <a:off x="-9967918" y="0"/>
              <a:ext cx="4506916" cy="6858000"/>
              <a:chOff x="-4768" y="0"/>
              <a:chExt cx="4506916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4B4109A-D433-A1DD-05AD-C1D1104D894B}"/>
                  </a:ext>
                </a:extLst>
              </p:cNvPr>
              <p:cNvSpPr/>
              <p:nvPr/>
            </p:nvSpPr>
            <p:spPr>
              <a:xfrm>
                <a:off x="0" y="0"/>
                <a:ext cx="4502148" cy="6858000"/>
              </a:xfrm>
              <a:custGeom>
                <a:avLst/>
                <a:gdLst>
                  <a:gd name="connsiteX0" fmla="*/ 0 w 4502148"/>
                  <a:gd name="connsiteY0" fmla="*/ 0 h 6858000"/>
                  <a:gd name="connsiteX1" fmla="*/ 4064000 w 4502148"/>
                  <a:gd name="connsiteY1" fmla="*/ 0 h 6858000"/>
                  <a:gd name="connsiteX2" fmla="*/ 4064000 w 4502148"/>
                  <a:gd name="connsiteY2" fmla="*/ 168278 h 6858000"/>
                  <a:gd name="connsiteX3" fmla="*/ 4502148 w 4502148"/>
                  <a:gd name="connsiteY3" fmla="*/ 498478 h 6858000"/>
                  <a:gd name="connsiteX4" fmla="*/ 4064000 w 4502148"/>
                  <a:gd name="connsiteY4" fmla="*/ 828676 h 6858000"/>
                  <a:gd name="connsiteX5" fmla="*/ 4064000 w 4502148"/>
                  <a:gd name="connsiteY5" fmla="*/ 6858000 h 6858000"/>
                  <a:gd name="connsiteX6" fmla="*/ 0 w 4502148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48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8"/>
                    </a:lnTo>
                    <a:lnTo>
                      <a:pt x="4502148" y="498478"/>
                    </a:lnTo>
                    <a:lnTo>
                      <a:pt x="4064000" y="828676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6EA6B1F6-9FD4-1839-3432-F91B6A5494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545026B-A0DC-B10E-5B85-759AEA1E3E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768" y="1635123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LINEAR EQUATION THE COEFFICIENT MATRIX SHOULD BE OF SIZE 3X3 AND THE CONSTANT MATRIX SHOULD HAVE 3 ELEMENTS.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7F942B5-D5C1-6FC8-204B-2601DFF80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792656" y="2807365"/>
              <a:ext cx="6890706" cy="376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72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6D40B1-D5A4-8ACB-D9C4-9B98319D1025}"/>
              </a:ext>
            </a:extLst>
          </p:cNvPr>
          <p:cNvGrpSpPr/>
          <p:nvPr/>
        </p:nvGrpSpPr>
        <p:grpSpPr>
          <a:xfrm>
            <a:off x="8101007" y="0"/>
            <a:ext cx="4529143" cy="6858000"/>
            <a:chOff x="8101007" y="0"/>
            <a:chExt cx="4529143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62DA78FA-D11F-30B7-BB43-F1C182B87EC2}"/>
                </a:ext>
              </a:extLst>
            </p:cNvPr>
            <p:cNvSpPr txBox="1">
              <a:spLocks/>
            </p:cNvSpPr>
            <p:nvPr/>
          </p:nvSpPr>
          <p:spPr>
            <a:xfrm>
              <a:off x="8101007" y="1844673"/>
              <a:ext cx="4063999" cy="31178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AND PBYSICS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GRAPHICS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 AND DATA ANALYSIS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RESEARCH 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PHARMACOLOGY		</a:t>
              </a: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B6536-5FBF-2B25-25BA-A48563FAAD8C}"/>
              </a:ext>
            </a:extLst>
          </p:cNvPr>
          <p:cNvSpPr/>
          <p:nvPr/>
        </p:nvSpPr>
        <p:spPr>
          <a:xfrm>
            <a:off x="4057651" y="0"/>
            <a:ext cx="4502147" cy="6858000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7CFD9-4B90-E019-4CBC-A68D51465A2A}"/>
              </a:ext>
            </a:extLst>
          </p:cNvPr>
          <p:cNvGrpSpPr/>
          <p:nvPr/>
        </p:nvGrpSpPr>
        <p:grpSpPr>
          <a:xfrm>
            <a:off x="-4768" y="0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6623B48-8D75-606D-2D82-FF77CA1E8B30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LINEAR EQUATION THE COEFFICIENT MATRIX SHOULD BE OF SIZE 3X3 AND THE CONSTANT MATRIX SHOULD HAVE 3 ELEMENTS.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95BF08-9846-BB34-41BF-387B20ECB5FA}"/>
              </a:ext>
            </a:extLst>
          </p:cNvPr>
          <p:cNvGrpSpPr/>
          <p:nvPr/>
        </p:nvGrpSpPr>
        <p:grpSpPr>
          <a:xfrm>
            <a:off x="-4079240" y="0"/>
            <a:ext cx="4502150" cy="6870700"/>
            <a:chOff x="8128000" y="0"/>
            <a:chExt cx="4502150" cy="68707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3A3554-9582-499C-69B2-D0496D9CDBE6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8E029E68-7353-9612-65C4-458C531317E9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E12D6245-342A-1583-D69E-5167F2998ABF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FEDD8-E3BC-8284-C7BA-AA0E49EC3A46}"/>
              </a:ext>
            </a:extLst>
          </p:cNvPr>
          <p:cNvGrpSpPr/>
          <p:nvPr/>
        </p:nvGrpSpPr>
        <p:grpSpPr>
          <a:xfrm>
            <a:off x="-4222373" y="0"/>
            <a:ext cx="4528439" cy="6864350"/>
            <a:chOff x="4037707" y="0"/>
            <a:chExt cx="4528439" cy="686435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7E2FC9-A2AC-48A0-279E-7E474D6504AD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4DC0FF1C-E841-0795-D9AD-3F12D6834539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BE43FEB-1DB6-3D76-CE6E-28036C4F5302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9F8C70-1A9A-6BAA-6458-775838A5DC9C}"/>
              </a:ext>
            </a:extLst>
          </p:cNvPr>
          <p:cNvGrpSpPr/>
          <p:nvPr/>
        </p:nvGrpSpPr>
        <p:grpSpPr>
          <a:xfrm>
            <a:off x="-4312920" y="-46355"/>
            <a:ext cx="4502148" cy="6873875"/>
            <a:chOff x="0" y="-15875"/>
            <a:chExt cx="4502148" cy="68738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D95947-D608-A856-6F35-B09A668BE4DB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F036BEC8-310F-04EB-5B99-6E3F21F7DC9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88C9C91-D46D-1C78-3F91-147C10A76ED3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919E9C6-04AA-58FA-60A9-591D54B0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4" y="2807365"/>
            <a:ext cx="689070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8128000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4037707" y="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0" y="-15875"/>
            <a:ext cx="4502148" cy="6873875"/>
            <a:chOff x="0" y="-15875"/>
            <a:chExt cx="4502148" cy="687387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C26D9E-D349-45BA-9A44-DBFC171E385F}"/>
              </a:ext>
            </a:extLst>
          </p:cNvPr>
          <p:cNvSpPr txBox="1">
            <a:spLocks/>
          </p:cNvSpPr>
          <p:nvPr/>
        </p:nvSpPr>
        <p:spPr>
          <a:xfrm>
            <a:off x="-3567113" y="1487714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MESSAGE DISPLAY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OPERATION BUTTONS</a:t>
            </a: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6727A-3402-6EBE-382C-3A32F2EC4B42}"/>
              </a:ext>
            </a:extLst>
          </p:cNvPr>
          <p:cNvGrpSpPr/>
          <p:nvPr/>
        </p:nvGrpSpPr>
        <p:grpSpPr>
          <a:xfrm>
            <a:off x="-5303839" y="-15875"/>
            <a:ext cx="5876925" cy="6858000"/>
            <a:chOff x="-10915651" y="0"/>
            <a:chExt cx="5876925" cy="6858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5FE86E-46AC-592E-5785-B057F92E92BF}"/>
                </a:ext>
              </a:extLst>
            </p:cNvPr>
            <p:cNvSpPr/>
            <p:nvPr/>
          </p:nvSpPr>
          <p:spPr>
            <a:xfrm>
              <a:off x="-1091565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C1FD759-9718-837D-1E14-13E71FDAF23C}"/>
                </a:ext>
              </a:extLst>
            </p:cNvPr>
            <p:cNvSpPr txBox="1">
              <a:spLocks/>
            </p:cNvSpPr>
            <p:nvPr/>
          </p:nvSpPr>
          <p:spPr>
            <a:xfrm>
              <a:off x="-9761539" y="0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A786CB-02CE-9493-0B68-2CD26AD3D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601362" y="1495425"/>
              <a:ext cx="4714912" cy="4624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22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8792C9-9598-9081-9F96-D4B94879344F}"/>
              </a:ext>
            </a:extLst>
          </p:cNvPr>
          <p:cNvSpPr/>
          <p:nvPr/>
        </p:nvSpPr>
        <p:spPr>
          <a:xfrm>
            <a:off x="5218117" y="-34925"/>
            <a:ext cx="7781603" cy="6916511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5EE2D8-40A4-BF60-3E58-53E11B123C8B}"/>
              </a:ext>
            </a:extLst>
          </p:cNvPr>
          <p:cNvGrpSpPr/>
          <p:nvPr/>
        </p:nvGrpSpPr>
        <p:grpSpPr>
          <a:xfrm>
            <a:off x="-1" y="0"/>
            <a:ext cx="11103944" cy="6858000"/>
            <a:chOff x="-1" y="0"/>
            <a:chExt cx="11103944" cy="685800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BF75FE5E-4C8D-5194-5ABD-962F312B6F6D}"/>
                </a:ext>
              </a:extLst>
            </p:cNvPr>
            <p:cNvSpPr txBox="1">
              <a:spLocks/>
            </p:cNvSpPr>
            <p:nvPr/>
          </p:nvSpPr>
          <p:spPr>
            <a:xfrm>
              <a:off x="7039944" y="1628776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USER-FRIENDLY DESIGN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 ELEMENTS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HANDLING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 MESSAGE DISPLAY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AND OPERATION BUTTONS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5C1863-D99D-2A89-110F-FFE57E6811CD}"/>
                </a:ext>
              </a:extLst>
            </p:cNvPr>
            <p:cNvGrpSpPr/>
            <p:nvPr/>
          </p:nvGrpSpPr>
          <p:grpSpPr>
            <a:xfrm>
              <a:off x="-1" y="0"/>
              <a:ext cx="5876925" cy="6858000"/>
              <a:chOff x="-1" y="0"/>
              <a:chExt cx="5876925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7607F0E-1369-41A6-E7A6-026F6612F1AA}"/>
                  </a:ext>
                </a:extLst>
              </p:cNvPr>
              <p:cNvSpPr/>
              <p:nvPr/>
            </p:nvSpPr>
            <p:spPr>
              <a:xfrm>
                <a:off x="-1" y="0"/>
                <a:ext cx="5876925" cy="6858000"/>
              </a:xfrm>
              <a:custGeom>
                <a:avLst/>
                <a:gdLst>
                  <a:gd name="connsiteX0" fmla="*/ 0 w 4502148"/>
                  <a:gd name="connsiteY0" fmla="*/ 0 h 6858000"/>
                  <a:gd name="connsiteX1" fmla="*/ 4064000 w 4502148"/>
                  <a:gd name="connsiteY1" fmla="*/ 0 h 6858000"/>
                  <a:gd name="connsiteX2" fmla="*/ 4064000 w 4502148"/>
                  <a:gd name="connsiteY2" fmla="*/ 168278 h 6858000"/>
                  <a:gd name="connsiteX3" fmla="*/ 4502148 w 4502148"/>
                  <a:gd name="connsiteY3" fmla="*/ 498478 h 6858000"/>
                  <a:gd name="connsiteX4" fmla="*/ 4064000 w 4502148"/>
                  <a:gd name="connsiteY4" fmla="*/ 828676 h 6858000"/>
                  <a:gd name="connsiteX5" fmla="*/ 4064000 w 4502148"/>
                  <a:gd name="connsiteY5" fmla="*/ 6858000 h 6858000"/>
                  <a:gd name="connsiteX6" fmla="*/ 0 w 4502148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48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8"/>
                    </a:lnTo>
                    <a:lnTo>
                      <a:pt x="4502148" y="498478"/>
                    </a:lnTo>
                    <a:lnTo>
                      <a:pt x="4064000" y="828676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4111" y="0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ED9DF1A-B794-7CCA-0B45-29AA6DC22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4288" y="1495425"/>
                <a:ext cx="4714912" cy="4624933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5D5A47-C95A-2D44-A639-1A15EA1B476E}"/>
              </a:ext>
            </a:extLst>
          </p:cNvPr>
          <p:cNvGrpSpPr/>
          <p:nvPr/>
        </p:nvGrpSpPr>
        <p:grpSpPr>
          <a:xfrm>
            <a:off x="-5958841" y="30480"/>
            <a:ext cx="5876925" cy="6858000"/>
            <a:chOff x="-12268201" y="0"/>
            <a:chExt cx="587692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E8E2E1-A774-7166-87B8-D1597580566E}"/>
                </a:ext>
              </a:extLst>
            </p:cNvPr>
            <p:cNvSpPr/>
            <p:nvPr/>
          </p:nvSpPr>
          <p:spPr>
            <a:xfrm>
              <a:off x="-1226820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6A81A5D-6E9B-C7C4-9958-0CA6AF823C16}"/>
                </a:ext>
              </a:extLst>
            </p:cNvPr>
            <p:cNvSpPr txBox="1">
              <a:spLocks/>
            </p:cNvSpPr>
            <p:nvPr/>
          </p:nvSpPr>
          <p:spPr>
            <a:xfrm>
              <a:off x="-11380806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E676369A-B511-3D99-080B-07782C1B8F7E}"/>
                </a:ext>
              </a:extLst>
            </p:cNvPr>
            <p:cNvSpPr txBox="1">
              <a:spLocks/>
            </p:cNvSpPr>
            <p:nvPr/>
          </p:nvSpPr>
          <p:spPr>
            <a:xfrm>
              <a:off x="-11380806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7F4BCD-4203-F0C1-61F5-0533F8652EFE}"/>
              </a:ext>
            </a:extLst>
          </p:cNvPr>
          <p:cNvSpPr/>
          <p:nvPr/>
        </p:nvSpPr>
        <p:spPr>
          <a:xfrm>
            <a:off x="-7050083" y="933"/>
            <a:ext cx="7781603" cy="6916511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B553B45-BBE5-B976-4FFB-A1E5A179B50E}"/>
              </a:ext>
            </a:extLst>
          </p:cNvPr>
          <p:cNvSpPr txBox="1">
            <a:spLocks/>
          </p:cNvSpPr>
          <p:nvPr/>
        </p:nvSpPr>
        <p:spPr>
          <a:xfrm>
            <a:off x="-5018106" y="933"/>
            <a:ext cx="3568700" cy="1088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89DC1CB-0FCF-AE18-C942-75296E353E55}"/>
              </a:ext>
            </a:extLst>
          </p:cNvPr>
          <p:cNvSpPr txBox="1">
            <a:spLocks/>
          </p:cNvSpPr>
          <p:nvPr/>
        </p:nvSpPr>
        <p:spPr>
          <a:xfrm>
            <a:off x="-5418156" y="1683131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BroCode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YouTube: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https://www.youtube.com/watch?v=Kmgo00avvEw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https://github.com/itsvinitlunia/MPR_Matrix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</a:t>
            </a:r>
          </a:p>
          <a:p>
            <a:pPr marL="342900" indent="-342900" algn="l">
              <a:buAutoNum type="arabicPeriod"/>
            </a:pP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8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D36142-90C6-8E12-0547-5F58001FC0F5}"/>
              </a:ext>
            </a:extLst>
          </p:cNvPr>
          <p:cNvGrpSpPr/>
          <p:nvPr/>
        </p:nvGrpSpPr>
        <p:grpSpPr>
          <a:xfrm>
            <a:off x="-1" y="0"/>
            <a:ext cx="5876925" cy="6858000"/>
            <a:chOff x="-1" y="0"/>
            <a:chExt cx="5876925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0A8D9B83-DD5A-1ED7-830D-A14AB021C199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AA78D-9910-DF23-583C-0009189822AE}"/>
              </a:ext>
            </a:extLst>
          </p:cNvPr>
          <p:cNvGrpSpPr/>
          <p:nvPr/>
        </p:nvGrpSpPr>
        <p:grpSpPr>
          <a:xfrm>
            <a:off x="5218117" y="933"/>
            <a:ext cx="7781603" cy="6916511"/>
            <a:chOff x="5218117" y="-34925"/>
            <a:chExt cx="7781603" cy="691651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4C09BDBA-EA60-4D8C-3933-ADDF29A7E249}"/>
                </a:ext>
              </a:extLst>
            </p:cNvPr>
            <p:cNvSpPr/>
            <p:nvPr/>
          </p:nvSpPr>
          <p:spPr>
            <a:xfrm>
              <a:off x="5218117" y="-34925"/>
              <a:ext cx="7781603" cy="6916511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E3C615E3-AC33-AB9B-EFB3-C2DCF459C432}"/>
                </a:ext>
              </a:extLst>
            </p:cNvPr>
            <p:cNvSpPr txBox="1">
              <a:spLocks/>
            </p:cNvSpPr>
            <p:nvPr/>
          </p:nvSpPr>
          <p:spPr>
            <a:xfrm>
              <a:off x="7250094" y="-349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C64D443-AB17-2C96-793A-B68EA0C5AB77}"/>
                </a:ext>
              </a:extLst>
            </p:cNvPr>
            <p:cNvSpPr txBox="1">
              <a:spLocks/>
            </p:cNvSpPr>
            <p:nvPr/>
          </p:nvSpPr>
          <p:spPr>
            <a:xfrm>
              <a:off x="6850044" y="164727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AutoNum type="arabicPeriod"/>
              </a:pP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BroCode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YouTube: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https://www.youtube.com/watch?v=Kmgo00avvEw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Repositories: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https://github.com/itsvinitlunia/MPR_Matrix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StackOverflow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https://stackoverflow.com/</a:t>
              </a:r>
            </a:p>
            <a:p>
              <a:pPr marL="342900" indent="-342900" algn="l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62747-15FC-9F3C-0BA0-162198C8FCBA}"/>
              </a:ext>
            </a:extLst>
          </p:cNvPr>
          <p:cNvGrpSpPr/>
          <p:nvPr/>
        </p:nvGrpSpPr>
        <p:grpSpPr>
          <a:xfrm>
            <a:off x="-5304978" y="0"/>
            <a:ext cx="5876925" cy="6858000"/>
            <a:chOff x="-1" y="0"/>
            <a:chExt cx="5876925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A0D960-A723-261F-4BD4-DF30C43AE38E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91E1882-3C17-D0AD-9283-93841E561FB6}"/>
                </a:ext>
              </a:extLst>
            </p:cNvPr>
            <p:cNvSpPr txBox="1">
              <a:spLocks/>
            </p:cNvSpPr>
            <p:nvPr/>
          </p:nvSpPr>
          <p:spPr>
            <a:xfrm>
              <a:off x="1228725" y="2552700"/>
              <a:ext cx="3190876" cy="1752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62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607F0E-1369-41A6-E7A6-026F6612F1AA}"/>
              </a:ext>
            </a:extLst>
          </p:cNvPr>
          <p:cNvSpPr/>
          <p:nvPr/>
        </p:nvSpPr>
        <p:spPr>
          <a:xfrm>
            <a:off x="-1" y="0"/>
            <a:ext cx="5876925" cy="6858000"/>
          </a:xfrm>
          <a:custGeom>
            <a:avLst/>
            <a:gdLst>
              <a:gd name="connsiteX0" fmla="*/ 0 w 4502148"/>
              <a:gd name="connsiteY0" fmla="*/ 0 h 6858000"/>
              <a:gd name="connsiteX1" fmla="*/ 4064000 w 4502148"/>
              <a:gd name="connsiteY1" fmla="*/ 0 h 6858000"/>
              <a:gd name="connsiteX2" fmla="*/ 4064000 w 4502148"/>
              <a:gd name="connsiteY2" fmla="*/ 168278 h 6858000"/>
              <a:gd name="connsiteX3" fmla="*/ 4502148 w 4502148"/>
              <a:gd name="connsiteY3" fmla="*/ 498478 h 6858000"/>
              <a:gd name="connsiteX4" fmla="*/ 4064000 w 4502148"/>
              <a:gd name="connsiteY4" fmla="*/ 828676 h 6858000"/>
              <a:gd name="connsiteX5" fmla="*/ 4064000 w 4502148"/>
              <a:gd name="connsiteY5" fmla="*/ 6858000 h 6858000"/>
              <a:gd name="connsiteX6" fmla="*/ 0 w 450214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8" h="6858000">
                <a:moveTo>
                  <a:pt x="0" y="0"/>
                </a:moveTo>
                <a:lnTo>
                  <a:pt x="4064000" y="0"/>
                </a:lnTo>
                <a:lnTo>
                  <a:pt x="4064000" y="168278"/>
                </a:lnTo>
                <a:lnTo>
                  <a:pt x="4502148" y="498478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A407878-7961-9C33-B5B1-7557A9FAB4C4}"/>
              </a:ext>
            </a:extLst>
          </p:cNvPr>
          <p:cNvSpPr txBox="1">
            <a:spLocks/>
          </p:cNvSpPr>
          <p:nvPr/>
        </p:nvSpPr>
        <p:spPr>
          <a:xfrm>
            <a:off x="1228725" y="2552700"/>
            <a:ext cx="3190876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7247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8128000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AND</a:t>
              </a:r>
              <a:b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LANGUAGE: JAVA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LIBRARIES: JAVA SWING &amp; AWT FOR GUI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AND VISUAL STUDIO FOR PROGRAM MANAGEMENT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4037707" y="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DESIGN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 DEVELOPMENT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203200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OUTCOMES</a:t>
              </a:r>
            </a:p>
            <a:p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1675606"/>
              <a:ext cx="1905485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USABILITY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48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-3657608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MATRIX MULTIPLICATION IS A VERSATILE TECHNIQUE THAT CAN BE APPLIED ACROSS VARIOUS FIELDS INCLUDING PHYSICS, COMPUTER SCIENCE , ENGINEERING AND ECONOMICS.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PROCESSING DIGITAL SOUND (THE FOURIER TRANSFORM) </a:t>
              </a:r>
              <a:endPara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4CF0EE-B29D-CC93-07D3-496651D97C17}"/>
              </a:ext>
            </a:extLst>
          </p:cNvPr>
          <p:cNvGrpSpPr/>
          <p:nvPr/>
        </p:nvGrpSpPr>
        <p:grpSpPr>
          <a:xfrm>
            <a:off x="-3798890" y="1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0293213-BD45-A361-1DAD-9107BCF9E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93308" b="-93308"/>
            <a:stretch/>
          </p:blipFill>
          <p:spPr>
            <a:xfrm>
              <a:off x="4148131" y="469899"/>
              <a:ext cx="3922719" cy="621030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-3940175" y="1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COLUMNS IN THE FIRST MATRIX MUST EQUAL THE NUMBER OF ROWS IN THE SECOND MATRIX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4AB91-66D9-4E74-1365-938B8155EF26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Program to multiply 2 Matrices - Javatpoint">
            <a:extLst>
              <a:ext uri="{FF2B5EF4-FFF2-40B4-BE49-F238E27FC236}">
                <a16:creationId xmlns:a16="http://schemas.microsoft.com/office/drawing/2014/main" id="{9224CCE4-54CE-C872-1985-80A8C9D67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/>
        </p:blipFill>
        <p:spPr bwMode="auto">
          <a:xfrm>
            <a:off x="3729038" y="2422527"/>
            <a:ext cx="4733924" cy="39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6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MATRIX MULTIPLICATION IS A VERSATILE TECHNIQUE THAT CAN BE APPLIED ACROSS VARIOUS FIELDS INCLUDING PHYSICS, COMPUTER SCIENCE , ENGINEERING AND ECONOMICS.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PROCESSING DIGITAL SOUND (THE FOURIER TRANSFORM) </a:t>
              </a:r>
              <a:endPara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4CF0EE-B29D-CC93-07D3-496651D97C17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0293213-BD45-A361-1DAD-9107BCF9E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93308" b="-93308"/>
            <a:stretch/>
          </p:blipFill>
          <p:spPr>
            <a:xfrm>
              <a:off x="4148131" y="469899"/>
              <a:ext cx="3922719" cy="621030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COLUMNS IN THE FIRST MATRIX MUST EQUAL THE NUMBER OF ROWS IN THE SECOND MATRIX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5CBA018-C082-4028-5582-D403810F0945}"/>
              </a:ext>
            </a:extLst>
          </p:cNvPr>
          <p:cNvSpPr txBox="1">
            <a:spLocks/>
          </p:cNvSpPr>
          <p:nvPr/>
        </p:nvSpPr>
        <p:spPr>
          <a:xfrm>
            <a:off x="12531605" y="892174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2" descr="Java Program to multiply 2 Matrices - Javatpoint">
            <a:extLst>
              <a:ext uri="{FF2B5EF4-FFF2-40B4-BE49-F238E27FC236}">
                <a16:creationId xmlns:a16="http://schemas.microsoft.com/office/drawing/2014/main" id="{036FC871-3E6D-8F4E-2AA6-E04E655C6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/>
        </p:blipFill>
        <p:spPr bwMode="auto">
          <a:xfrm>
            <a:off x="13729381" y="2482850"/>
            <a:ext cx="4733924" cy="39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8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823439-D76A-C4DD-679F-5AD171735A0E}"/>
              </a:ext>
            </a:extLst>
          </p:cNvPr>
          <p:cNvGrpSpPr/>
          <p:nvPr/>
        </p:nvGrpSpPr>
        <p:grpSpPr>
          <a:xfrm>
            <a:off x="-3663952" y="0"/>
            <a:ext cx="4502150" cy="6904832"/>
            <a:chOff x="8128000" y="0"/>
            <a:chExt cx="4502150" cy="690483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46566" y="1710532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DATA ANALYSIS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IMAGE PROCESSING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ROBOTICS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PARALLEL COMPUTING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SCIENTIFIC COMPUTING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3ED53-9E3B-90DC-4A32-BD15BB668DB4}"/>
              </a:ext>
            </a:extLst>
          </p:cNvPr>
          <p:cNvGrpSpPr/>
          <p:nvPr/>
        </p:nvGrpSpPr>
        <p:grpSpPr>
          <a:xfrm>
            <a:off x="-3770316" y="23416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FE483A-85B8-54CB-A378-93875EF5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" r="-1093"/>
            <a:stretch/>
          </p:blipFill>
          <p:spPr>
            <a:xfrm>
              <a:off x="4495797" y="628650"/>
              <a:ext cx="3276604" cy="6140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9669E-8FFD-EA69-6B6F-D2FF53ED97FA}"/>
              </a:ext>
            </a:extLst>
          </p:cNvPr>
          <p:cNvGrpSpPr/>
          <p:nvPr/>
        </p:nvGrpSpPr>
        <p:grpSpPr>
          <a:xfrm>
            <a:off x="-3916369" y="23416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AB674DC-F752-57A4-F0B2-F828DD1C7219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PARTITION PARAMETER SHOULD NOT EXCEED THE DIMENSION OF THE MATRIX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9DEE8D6-C6DA-7DBD-F56A-36AEB9D16699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D3947-CD02-DA66-2049-CAB3856D2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279651"/>
            <a:ext cx="8096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823439-D76A-C4DD-679F-5AD171735A0E}"/>
              </a:ext>
            </a:extLst>
          </p:cNvPr>
          <p:cNvGrpSpPr/>
          <p:nvPr/>
        </p:nvGrpSpPr>
        <p:grpSpPr>
          <a:xfrm>
            <a:off x="8128000" y="0"/>
            <a:ext cx="4502150" cy="6904832"/>
            <a:chOff x="8128000" y="0"/>
            <a:chExt cx="4502150" cy="690483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46566" y="1710532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DATA ANALYSIS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IMAGE PROCESSING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ROBOTICS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PARALLEL COMPUTING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SCIENTIFIC COMPUTING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9669E-8FFD-EA69-6B6F-D2FF53ED97FA}"/>
              </a:ext>
            </a:extLst>
          </p:cNvPr>
          <p:cNvGrpSpPr/>
          <p:nvPr/>
        </p:nvGrpSpPr>
        <p:grpSpPr>
          <a:xfrm>
            <a:off x="0" y="0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AB674DC-F752-57A4-F0B2-F828DD1C7219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PARTITION PARAMETER SHOULD NOT EXCEED THE DIMENSION OF THE MATRIX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1E4DC-36F3-DA65-8424-6AB01DDCC4DD}"/>
              </a:ext>
            </a:extLst>
          </p:cNvPr>
          <p:cNvSpPr txBox="1">
            <a:spLocks/>
          </p:cNvSpPr>
          <p:nvPr/>
        </p:nvSpPr>
        <p:spPr>
          <a:xfrm>
            <a:off x="142660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AC4BA-DEA6-C85F-989E-2359FA37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75" y="2279651"/>
            <a:ext cx="8096250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7F9F0-9D64-FC56-2FCC-C31FA5B6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88" y="1020588"/>
            <a:ext cx="3949024" cy="50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-3724276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 Engineering</a:t>
              </a:r>
            </a:p>
            <a:p>
              <a:pPr marL="457200" indent="-457200" algn="just">
                <a:buAutoNum type="arabicPeriod"/>
              </a:pP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3.Geology 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3d Game development , Business and Economics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Physics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A7B16-C35F-BEFF-F585-F450A9BC93D1}"/>
              </a:ext>
            </a:extLst>
          </p:cNvPr>
          <p:cNvGrpSpPr/>
          <p:nvPr/>
        </p:nvGrpSpPr>
        <p:grpSpPr>
          <a:xfrm>
            <a:off x="-3839350" y="0"/>
            <a:ext cx="4510857" cy="6858000"/>
            <a:chOff x="4055289" y="0"/>
            <a:chExt cx="451085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A27602-35CE-97F4-A130-3AA5F9D66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1" b="175"/>
            <a:stretch/>
          </p:blipFill>
          <p:spPr>
            <a:xfrm>
              <a:off x="4066954" y="203198"/>
              <a:ext cx="4084522" cy="3409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5057A6-0790-3BB0-6A3E-14D8E2785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3" b="-1014"/>
            <a:stretch/>
          </p:blipFill>
          <p:spPr>
            <a:xfrm>
              <a:off x="4055289" y="3613149"/>
              <a:ext cx="4090170" cy="324485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-3971925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A DETERMINANT IS DEFINED ONLY FOR SQUARE MATRIX.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551174-1FC9-62B0-D2D1-271063917580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DETERMINENT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eterminant of matrix">
            <a:extLst>
              <a:ext uri="{FF2B5EF4-FFF2-40B4-BE49-F238E27FC236}">
                <a16:creationId xmlns:a16="http://schemas.microsoft.com/office/drawing/2014/main" id="{DB89D22A-C0A2-BA9D-2FB2-D1E3095A6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7E87-235E-8889-F09A-701A0033EC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r="-4196"/>
          <a:stretch/>
        </p:blipFill>
        <p:spPr>
          <a:xfrm>
            <a:off x="3179436" y="2482851"/>
            <a:ext cx="5833129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 Engineering</a:t>
              </a:r>
            </a:p>
            <a:p>
              <a:pPr marL="457200" indent="-457200" algn="just">
                <a:buAutoNum type="arabicPeriod"/>
              </a:pP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3.Geology 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3d Game development , Business and Economics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Physics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A7B16-C35F-BEFF-F585-F450A9BC93D1}"/>
              </a:ext>
            </a:extLst>
          </p:cNvPr>
          <p:cNvGrpSpPr/>
          <p:nvPr/>
        </p:nvGrpSpPr>
        <p:grpSpPr>
          <a:xfrm>
            <a:off x="4055289" y="0"/>
            <a:ext cx="4510857" cy="6858000"/>
            <a:chOff x="4055289" y="0"/>
            <a:chExt cx="451085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A27602-35CE-97F4-A130-3AA5F9D66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1" b="175"/>
            <a:stretch/>
          </p:blipFill>
          <p:spPr>
            <a:xfrm>
              <a:off x="4066954" y="203198"/>
              <a:ext cx="4084522" cy="3409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5057A6-0790-3BB0-6A3E-14D8E2785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3" b="-1014"/>
            <a:stretch/>
          </p:blipFill>
          <p:spPr>
            <a:xfrm>
              <a:off x="4055289" y="3613149"/>
              <a:ext cx="4090170" cy="324485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76C88D-0F50-BE3A-D45C-538BF25D856C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A DETERMINANT IS DEFINED ONLY FOR SQUARE MATRIX.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E1AF763-2ED1-0418-A777-2160260E9A73}"/>
              </a:ext>
            </a:extLst>
          </p:cNvPr>
          <p:cNvSpPr txBox="1">
            <a:spLocks/>
          </p:cNvSpPr>
          <p:nvPr/>
        </p:nvSpPr>
        <p:spPr>
          <a:xfrm>
            <a:off x="135231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DETERMINENT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determinant of matrix">
            <a:extLst>
              <a:ext uri="{FF2B5EF4-FFF2-40B4-BE49-F238E27FC236}">
                <a16:creationId xmlns:a16="http://schemas.microsoft.com/office/drawing/2014/main" id="{863B3FEB-C584-F779-B461-E4F2B7871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354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4F183-8390-D9EE-1CD9-9428C681E5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r="-4196"/>
          <a:stretch/>
        </p:blipFill>
        <p:spPr>
          <a:xfrm>
            <a:off x="14171286" y="2482851"/>
            <a:ext cx="5833129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598725-030C-E496-51FA-13A6D544BC6F}"/>
              </a:ext>
            </a:extLst>
          </p:cNvPr>
          <p:cNvGrpSpPr/>
          <p:nvPr/>
        </p:nvGrpSpPr>
        <p:grpSpPr>
          <a:xfrm>
            <a:off x="-3592999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42900" indent="-342900" algn="just">
                <a:buAutoNum type="arabicPeriod"/>
              </a:pPr>
              <a:r>
                <a:rPr lang="en-US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Systems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Processing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Cryptopgraphy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0E833F-9C85-E680-37DC-E9D41EF4AA16}"/>
                </a:ext>
              </a:extLst>
            </p:cNvPr>
            <p:cNvGrpSpPr/>
            <p:nvPr/>
          </p:nvGrpSpPr>
          <p:grpSpPr>
            <a:xfrm>
              <a:off x="8134350" y="539750"/>
              <a:ext cx="4063999" cy="6318251"/>
              <a:chOff x="8134350" y="539750"/>
              <a:chExt cx="4063999" cy="6318251"/>
            </a:xfrm>
          </p:grpSpPr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8AB56A3-0B05-8DA5-1327-9C2AD891B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4350" y="1663701"/>
                <a:ext cx="4063999" cy="5194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643E4-6DCA-E2FC-E3AD-7EA0DD9625F5}"/>
              </a:ext>
            </a:extLst>
          </p:cNvPr>
          <p:cNvGrpSpPr/>
          <p:nvPr/>
        </p:nvGrpSpPr>
        <p:grpSpPr>
          <a:xfrm>
            <a:off x="-3725865" y="1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D24E7B-2A5A-1C57-9A94-FCE3E179A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42" b="35"/>
            <a:stretch/>
          </p:blipFill>
          <p:spPr>
            <a:xfrm>
              <a:off x="4096942" y="2146300"/>
              <a:ext cx="3998116" cy="331470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B2ACDD-1BA2-BEF2-4267-E15C4772E0E2}"/>
              </a:ext>
            </a:extLst>
          </p:cNvPr>
          <p:cNvGrpSpPr/>
          <p:nvPr/>
        </p:nvGrpSpPr>
        <p:grpSpPr>
          <a:xfrm>
            <a:off x="-3867150" y="1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2A9133-A9F6-0DAC-C87C-C38E28D095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5722540"/>
              <a:chOff x="8416" y="287735"/>
              <a:chExt cx="4063999" cy="57225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725376-2E25-E3B5-62E6-9D356BE366BE}"/>
                  </a:ext>
                </a:extLst>
              </p:cNvPr>
              <p:cNvGrpSpPr/>
              <p:nvPr/>
            </p:nvGrpSpPr>
            <p:grpSpPr>
              <a:xfrm>
                <a:off x="8416" y="287735"/>
                <a:ext cx="4063999" cy="2134791"/>
                <a:chOff x="8416" y="287735"/>
                <a:chExt cx="4063999" cy="2134791"/>
              </a:xfrm>
            </p:grpSpPr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9A407878-7961-9C33-B5B1-7557A9FAB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649" y="287735"/>
                  <a:ext cx="3568700" cy="1088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0000" lnSpcReduction="2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VALIDATION</a:t>
                  </a:r>
                  <a:endParaRPr lang="en-I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7AFD0679-0E09-9EF7-F311-F88E09C958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" y="1574800"/>
                  <a:ext cx="4063999" cy="8477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A INVERSE IS DEFINED ONLY FOR SQUARE MATRIX. </a:t>
                  </a:r>
                </a:p>
              </p:txBody>
            </p: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AFBCDAE-4D0F-7408-AB34-F743F63A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576" b="-161"/>
              <a:stretch/>
            </p:blipFill>
            <p:spPr>
              <a:xfrm>
                <a:off x="71916" y="2152650"/>
                <a:ext cx="3934425" cy="3857625"/>
              </a:xfrm>
              <a:prstGeom prst="rect">
                <a:avLst/>
              </a:prstGeom>
            </p:spPr>
          </p:pic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1D4897C-07B7-F42C-390E-A2BCB298EA63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SQUARE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2" descr="determinant of matrix">
            <a:extLst>
              <a:ext uri="{FF2B5EF4-FFF2-40B4-BE49-F238E27FC236}">
                <a16:creationId xmlns:a16="http://schemas.microsoft.com/office/drawing/2014/main" id="{64BFB56E-0B6A-A73D-D89D-F595F375CA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4" descr="Inverse Matrix - Definition, Formulas, Steps to Find Inverse Matrix,  Examples">
            <a:extLst>
              <a:ext uri="{FF2B5EF4-FFF2-40B4-BE49-F238E27FC236}">
                <a16:creationId xmlns:a16="http://schemas.microsoft.com/office/drawing/2014/main" id="{4949FDBB-0651-02AD-4435-D0FC8700F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5" b="-8905"/>
          <a:stretch/>
        </p:blipFill>
        <p:spPr bwMode="auto">
          <a:xfrm>
            <a:off x="3286125" y="2470152"/>
            <a:ext cx="561975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1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1048</Words>
  <Application>Microsoft Office PowerPoint</Application>
  <PresentationFormat>Widescreen</PresentationFormat>
  <Paragraphs>331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Lunia</dc:creator>
  <cp:lastModifiedBy>Vinit Lunia</cp:lastModifiedBy>
  <cp:revision>16</cp:revision>
  <dcterms:created xsi:type="dcterms:W3CDTF">2024-08-03T14:51:23Z</dcterms:created>
  <dcterms:modified xsi:type="dcterms:W3CDTF">2024-09-27T16:55:18Z</dcterms:modified>
</cp:coreProperties>
</file>