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52498-3C2D-4D2D-85EE-136A5AD7FED0}" type="datetimeFigureOut">
              <a:rPr lang="en-US" smtClean="0"/>
              <a:pPr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BE6F4-20E5-4383-8E2B-E1155102F1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52498-3C2D-4D2D-85EE-136A5AD7FED0}" type="datetimeFigureOut">
              <a:rPr lang="en-US" smtClean="0"/>
              <a:pPr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BE6F4-20E5-4383-8E2B-E1155102F1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52498-3C2D-4D2D-85EE-136A5AD7FED0}" type="datetimeFigureOut">
              <a:rPr lang="en-US" smtClean="0"/>
              <a:pPr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BE6F4-20E5-4383-8E2B-E1155102F1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52498-3C2D-4D2D-85EE-136A5AD7FED0}" type="datetimeFigureOut">
              <a:rPr lang="en-US" smtClean="0"/>
              <a:pPr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BE6F4-20E5-4383-8E2B-E1155102F1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52498-3C2D-4D2D-85EE-136A5AD7FED0}" type="datetimeFigureOut">
              <a:rPr lang="en-US" smtClean="0"/>
              <a:pPr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BE6F4-20E5-4383-8E2B-E1155102F1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52498-3C2D-4D2D-85EE-136A5AD7FED0}" type="datetimeFigureOut">
              <a:rPr lang="en-US" smtClean="0"/>
              <a:pPr/>
              <a:t>6/14/2022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BE6F4-20E5-4383-8E2B-E1155102F1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52498-3C2D-4D2D-85EE-136A5AD7FED0}" type="datetimeFigureOut">
              <a:rPr lang="en-US" smtClean="0"/>
              <a:pPr/>
              <a:t>6/14/2022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BE6F4-20E5-4383-8E2B-E1155102F1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52498-3C2D-4D2D-85EE-136A5AD7FED0}" type="datetimeFigureOut">
              <a:rPr lang="en-US" smtClean="0"/>
              <a:pPr/>
              <a:t>6/14/2022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BE6F4-20E5-4383-8E2B-E1155102F1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52498-3C2D-4D2D-85EE-136A5AD7FED0}" type="datetimeFigureOut">
              <a:rPr lang="en-US" smtClean="0"/>
              <a:pPr/>
              <a:t>6/14/2022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BE6F4-20E5-4383-8E2B-E1155102F1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52498-3C2D-4D2D-85EE-136A5AD7FED0}" type="datetimeFigureOut">
              <a:rPr lang="en-US" smtClean="0"/>
              <a:pPr/>
              <a:t>6/14/2022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BE6F4-20E5-4383-8E2B-E1155102F1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52498-3C2D-4D2D-85EE-136A5AD7FED0}" type="datetimeFigureOut">
              <a:rPr lang="en-US" smtClean="0"/>
              <a:pPr/>
              <a:t>6/14/2022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BE6F4-20E5-4383-8E2B-E1155102F1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52498-3C2D-4D2D-85EE-136A5AD7FED0}" type="datetimeFigureOut">
              <a:rPr lang="en-US" smtClean="0"/>
              <a:pPr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BE6F4-20E5-4383-8E2B-E1155102F1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Testing Life Cycle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Anant</a:t>
            </a:r>
            <a:r>
              <a:rPr lang="en-US" dirty="0" smtClean="0"/>
              <a:t> </a:t>
            </a:r>
            <a:r>
              <a:rPr lang="en-US" dirty="0" err="1" smtClean="0"/>
              <a:t>Dubey</a:t>
            </a:r>
            <a:endParaRPr lang="en-US" dirty="0" smtClean="0"/>
          </a:p>
          <a:p>
            <a:r>
              <a:rPr lang="en-US" dirty="0" err="1" smtClean="0"/>
              <a:t>Avinash</a:t>
            </a:r>
            <a:r>
              <a:rPr lang="en-US" dirty="0" smtClean="0"/>
              <a:t> B</a:t>
            </a:r>
          </a:p>
          <a:p>
            <a:r>
              <a:rPr lang="en-US" dirty="0" err="1" smtClean="0"/>
              <a:t>Shreyash</a:t>
            </a:r>
            <a:r>
              <a:rPr lang="en-US" dirty="0" smtClean="0"/>
              <a:t> </a:t>
            </a:r>
            <a:r>
              <a:rPr lang="en-US" dirty="0" err="1" smtClean="0"/>
              <a:t>Dwivedi</a:t>
            </a:r>
            <a:endParaRPr lang="en-US" dirty="0" smtClean="0"/>
          </a:p>
          <a:p>
            <a:r>
              <a:rPr lang="en-US" dirty="0" err="1" smtClean="0"/>
              <a:t>Vishal</a:t>
            </a:r>
            <a:r>
              <a:rPr lang="en-US" dirty="0" smtClean="0"/>
              <a:t> S K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Decides what are the hardware &amp; software to be used for testing, called parameters.</a:t>
            </a:r>
          </a:p>
          <a:p>
            <a:r>
              <a:rPr lang="en-US" sz="2400" dirty="0"/>
              <a:t>testers adjust these environment parameters depending on what the test case requires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Smoke tests within these test environments provide a very early and rudimentary check that the software is ready for more comprehensive testing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Example : </a:t>
            </a:r>
            <a:r>
              <a:rPr lang="en-US" sz="2400" i="1" dirty="0"/>
              <a:t>the majority of a product’s users might be on an Android device, use a certain version of a Chrome browser and have a certain amount of processing power on those devices — </a:t>
            </a:r>
            <a:r>
              <a:rPr lang="en-US" sz="2400" dirty="0"/>
              <a:t>these are parameters the test environment would include.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testers execute all of the test cases, or as many as is possible within the allotted </a:t>
            </a:r>
            <a:r>
              <a:rPr lang="en-US" sz="2400" dirty="0" smtClean="0"/>
              <a:t>time.</a:t>
            </a:r>
          </a:p>
          <a:p>
            <a:r>
              <a:rPr lang="en-US" sz="2400" dirty="0"/>
              <a:t>testers will identify and report detailed bugs that arise from test case execution and log the system’s performance compared to its requirements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it’s important to make use of test automation where possible to achieve the test coverage and velocity you need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As developers make fixes, testers often retest the product to make sure new defects don’t materialize.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Closure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testing team provides a test closure report, which summarizes and communicates its findings with the rest of the </a:t>
            </a:r>
            <a:r>
              <a:rPr lang="en-US" sz="2400" dirty="0" smtClean="0"/>
              <a:t>team</a:t>
            </a:r>
          </a:p>
          <a:p>
            <a:r>
              <a:rPr lang="en-US" sz="2400" dirty="0"/>
              <a:t> includes summaries of the testing work and results, an assessment of the testing and the manager’s approval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 checks its deliverables, which include details relevant to the testing work, such as the test strategy, test case documents, automated test scripts and test results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complete and close incident </a:t>
            </a:r>
            <a:r>
              <a:rPr lang="en-US" sz="2400" dirty="0" smtClean="0"/>
              <a:t>reports</a:t>
            </a:r>
          </a:p>
          <a:p>
            <a:r>
              <a:rPr lang="en-US" sz="2400" dirty="0"/>
              <a:t>archive the resources it used during </a:t>
            </a:r>
            <a:r>
              <a:rPr lang="en-US" sz="2400" dirty="0" smtClean="0"/>
              <a:t>testing for later use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to </a:t>
            </a:r>
            <a:r>
              <a:rPr lang="en-US" dirty="0" err="1" smtClean="0"/>
              <a:t>Anant</a:t>
            </a:r>
            <a:r>
              <a:rPr lang="en-US" dirty="0" smtClean="0"/>
              <a:t> : the next slide is just an additional info, u can decide whether or not to keep it </a:t>
            </a:r>
            <a:r>
              <a:rPr lang="en-US" dirty="0" err="1" smtClean="0"/>
              <a:t>lol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not keeping : then delete this slide and that.</a:t>
            </a:r>
          </a:p>
          <a:p>
            <a:r>
              <a:rPr lang="en-US" dirty="0" smtClean="0"/>
              <a:t>Else : delete this slide</a:t>
            </a:r>
          </a:p>
          <a:p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Agile affects the software testing life </a:t>
            </a:r>
            <a:r>
              <a:rPr lang="en-US" b="1" dirty="0" smtClean="0"/>
              <a:t>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an Agile testing team might not file a report or an assessment of the testing work — the release would simply be planned for delivery</a:t>
            </a:r>
            <a:r>
              <a:rPr lang="en-US" dirty="0" smtClean="0"/>
              <a:t>.</a:t>
            </a:r>
          </a:p>
          <a:p>
            <a:r>
              <a:rPr lang="en-US" dirty="0"/>
              <a:t>Agile testing places an emphasis on shift-left and shift-right testing to alleviate QA bottlenecks</a:t>
            </a:r>
            <a:r>
              <a:rPr lang="en-US" dirty="0" smtClean="0"/>
              <a:t>.</a:t>
            </a:r>
          </a:p>
          <a:p>
            <a:r>
              <a:rPr lang="en-US" dirty="0"/>
              <a:t>Agile testing might place a higher priority on methods like in-sprint testing and test-driven development, </a:t>
            </a:r>
            <a:r>
              <a:rPr lang="en-US" dirty="0" smtClean="0"/>
              <a:t>results in cleaner and simpler bits of code.</a:t>
            </a:r>
          </a:p>
          <a:p>
            <a:pPr algn="just">
              <a:buNone/>
            </a:pPr>
            <a:r>
              <a:rPr lang="en-US" dirty="0" smtClean="0"/>
              <a:t>			In </a:t>
            </a:r>
            <a:r>
              <a:rPr lang="en-US" dirty="0"/>
              <a:t>short, the STLC phases </a:t>
            </a:r>
            <a:r>
              <a:rPr lang="en-US" dirty="0" smtClean="0"/>
              <a:t>we mentioned here, </a:t>
            </a:r>
            <a:r>
              <a:rPr lang="en-US" dirty="0"/>
              <a:t>might change slightly depending on the organization’s development and testing philosophies.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0" y="6400800"/>
            <a:ext cx="358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*Information found on the web.</a:t>
            </a:r>
            <a:endParaRPr lang="en-US"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you.</a:t>
            </a:r>
            <a:endParaRPr lang="en-US" dirty="0"/>
          </a:p>
        </p:txBody>
      </p:sp>
      <p:pic>
        <p:nvPicPr>
          <p:cNvPr id="1026" name="Picture 2" descr="144,794 Questions Stock Photos, Pictures &amp; Royalty-Free Images - iStoc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2743200"/>
            <a:ext cx="6858000" cy="41148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352800" y="1905000"/>
            <a:ext cx="2394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Questions….lets discuss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4636" y="20782"/>
            <a:ext cx="9109364" cy="533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/>
              <a:t>Software testing …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838200"/>
            <a:ext cx="1450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1960’s Trend: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4" y="1389570"/>
            <a:ext cx="8726203" cy="463023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6550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4636" y="20782"/>
            <a:ext cx="9109364" cy="533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/>
              <a:t>Software testing …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519" y="804776"/>
            <a:ext cx="1386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1990’s Trend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76" y="1174108"/>
            <a:ext cx="7926446" cy="515049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2516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4636" y="20782"/>
            <a:ext cx="9109364" cy="533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/>
              <a:t>Software testing …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636" y="762000"/>
            <a:ext cx="1450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2000’s Trend: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946666"/>
            <a:ext cx="7010400" cy="54768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0061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STLC – Software Testing Life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refers to a testing process which has specific steps to be executed in a definite sequence to ensure that the quality &amp; goals have been met.</a:t>
            </a:r>
          </a:p>
          <a:p>
            <a:r>
              <a:rPr lang="en-US" sz="2400" dirty="0" smtClean="0"/>
              <a:t>It’s the part of </a:t>
            </a:r>
            <a:r>
              <a:rPr lang="en-US" sz="2400" dirty="0" smtClean="0"/>
              <a:t>SDLC </a:t>
            </a:r>
            <a:r>
              <a:rPr lang="en-US" sz="2400" dirty="0" smtClean="0"/>
              <a:t>, in SDLC we develop the software, and in STLC we test the software</a:t>
            </a:r>
          </a:p>
          <a:p>
            <a:r>
              <a:rPr lang="en-US" sz="2400" dirty="0" smtClean="0"/>
              <a:t>Each phase has different goals and deliverables.</a:t>
            </a:r>
          </a:p>
          <a:p>
            <a:r>
              <a:rPr lang="en-US" sz="2400" dirty="0" smtClean="0"/>
              <a:t>Different organizations have different phases in STLC; however the basis remains the same.</a:t>
            </a:r>
            <a:endParaRPr lang="en-US" sz="2800" dirty="0" smtClean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 of STLC</a:t>
            </a:r>
            <a:endParaRPr lang="en-US" dirty="0"/>
          </a:p>
        </p:txBody>
      </p:sp>
      <p:sp>
        <p:nvSpPr>
          <p:cNvPr id="4" name="Flowchart: Alternative Process 7">
            <a:extLst>
              <a:ext uri="{FF2B5EF4-FFF2-40B4-BE49-F238E27FC236}">
                <a16:creationId xmlns="" xmlns:a16="http://schemas.microsoft.com/office/drawing/2014/main" id="{83CD0BFA-64D9-4C61-8191-4213D72B5026}"/>
              </a:ext>
            </a:extLst>
          </p:cNvPr>
          <p:cNvSpPr/>
          <p:nvPr/>
        </p:nvSpPr>
        <p:spPr>
          <a:xfrm>
            <a:off x="685800" y="1752600"/>
            <a:ext cx="2051858" cy="945892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b="1" dirty="0">
                <a:solidFill>
                  <a:schemeClr val="accent6">
                    <a:lumMod val="50000"/>
                  </a:schemeClr>
                </a:solidFill>
                <a:latin typeface="Gabriola"/>
                <a:cs typeface="Times New Roman"/>
              </a:rPr>
              <a:t>Requirement Analysis</a:t>
            </a:r>
            <a:endParaRPr lang="en-US" b="1">
              <a:solidFill>
                <a:schemeClr val="accent6">
                  <a:lumMod val="50000"/>
                </a:schemeClr>
              </a:solidFill>
              <a:latin typeface="Gabriola"/>
              <a:cs typeface="Arial"/>
            </a:endParaRPr>
          </a:p>
        </p:txBody>
      </p:sp>
      <p:sp>
        <p:nvSpPr>
          <p:cNvPr id="5" name="Flowchart: Alternative Process 9">
            <a:extLst>
              <a:ext uri="{FF2B5EF4-FFF2-40B4-BE49-F238E27FC236}">
                <a16:creationId xmlns="" xmlns:a16="http://schemas.microsoft.com/office/drawing/2014/main" id="{BC4A053D-5D93-4566-8C75-5756B4C5FFCD}"/>
              </a:ext>
            </a:extLst>
          </p:cNvPr>
          <p:cNvSpPr/>
          <p:nvPr/>
        </p:nvSpPr>
        <p:spPr>
          <a:xfrm>
            <a:off x="1828800" y="2438400"/>
            <a:ext cx="2124621" cy="902236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b="1" dirty="0">
                <a:solidFill>
                  <a:schemeClr val="accent6">
                    <a:lumMod val="50000"/>
                  </a:schemeClr>
                </a:solidFill>
                <a:latin typeface="Gabriola"/>
                <a:cs typeface="Times New Roman"/>
              </a:rPr>
              <a:t>Test Planning  </a:t>
            </a:r>
            <a:endParaRPr lang="en-US" b="1">
              <a:solidFill>
                <a:schemeClr val="accent6">
                  <a:lumMod val="50000"/>
                </a:schemeClr>
              </a:solidFill>
              <a:latin typeface="Gabriola"/>
              <a:cs typeface="Arial"/>
            </a:endParaRPr>
          </a:p>
        </p:txBody>
      </p:sp>
      <p:sp>
        <p:nvSpPr>
          <p:cNvPr id="6" name="Flowchart: Alternative Process 15">
            <a:extLst>
              <a:ext uri="{FF2B5EF4-FFF2-40B4-BE49-F238E27FC236}">
                <a16:creationId xmlns="" xmlns:a16="http://schemas.microsoft.com/office/drawing/2014/main" id="{BA1529BE-F7B8-4B28-A858-77D5FA82F0D0}"/>
              </a:ext>
            </a:extLst>
          </p:cNvPr>
          <p:cNvSpPr/>
          <p:nvPr/>
        </p:nvSpPr>
        <p:spPr>
          <a:xfrm>
            <a:off x="3048000" y="3124200"/>
            <a:ext cx="2284694" cy="931340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b="1" dirty="0">
                <a:solidFill>
                  <a:schemeClr val="accent6">
                    <a:lumMod val="50000"/>
                  </a:schemeClr>
                </a:solidFill>
                <a:latin typeface="Gabriola"/>
                <a:ea typeface="Cambria"/>
                <a:cs typeface="Times New Roman"/>
              </a:rPr>
              <a:t>Test Case Development</a:t>
            </a:r>
            <a:endParaRPr lang="en-US" b="1">
              <a:solidFill>
                <a:schemeClr val="accent6">
                  <a:lumMod val="50000"/>
                </a:schemeClr>
              </a:solidFill>
              <a:latin typeface="Gabriola"/>
              <a:ea typeface="Cambria"/>
            </a:endParaRPr>
          </a:p>
        </p:txBody>
      </p:sp>
      <p:sp>
        <p:nvSpPr>
          <p:cNvPr id="7" name="Flowchart: Alternative Process 17">
            <a:extLst>
              <a:ext uri="{FF2B5EF4-FFF2-40B4-BE49-F238E27FC236}">
                <a16:creationId xmlns="" xmlns:a16="http://schemas.microsoft.com/office/drawing/2014/main" id="{FB07BAE5-7E05-42A8-8F65-603A538E0BBB}"/>
              </a:ext>
            </a:extLst>
          </p:cNvPr>
          <p:cNvSpPr/>
          <p:nvPr/>
        </p:nvSpPr>
        <p:spPr>
          <a:xfrm>
            <a:off x="4114800" y="3810000"/>
            <a:ext cx="2284694" cy="902236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b="1" dirty="0">
                <a:solidFill>
                  <a:schemeClr val="accent6">
                    <a:lumMod val="50000"/>
                  </a:schemeClr>
                </a:solidFill>
                <a:latin typeface="Gabriola"/>
                <a:cs typeface="Times New Roman"/>
              </a:rPr>
              <a:t>Environment Setup</a:t>
            </a:r>
            <a:endParaRPr lang="en-US" b="1" dirty="0">
              <a:solidFill>
                <a:schemeClr val="accent6">
                  <a:lumMod val="50000"/>
                </a:schemeClr>
              </a:solidFill>
              <a:latin typeface="Gabriola"/>
            </a:endParaRPr>
          </a:p>
        </p:txBody>
      </p:sp>
      <p:sp>
        <p:nvSpPr>
          <p:cNvPr id="8" name="Flowchart: Alternative Process 19">
            <a:extLst>
              <a:ext uri="{FF2B5EF4-FFF2-40B4-BE49-F238E27FC236}">
                <a16:creationId xmlns="" xmlns:a16="http://schemas.microsoft.com/office/drawing/2014/main" id="{696D6DD5-2E29-405A-BA74-0DD2A43B9B4E}"/>
              </a:ext>
            </a:extLst>
          </p:cNvPr>
          <p:cNvSpPr/>
          <p:nvPr/>
        </p:nvSpPr>
        <p:spPr>
          <a:xfrm>
            <a:off x="5334000" y="4495800"/>
            <a:ext cx="2051858" cy="873131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b="1" dirty="0">
                <a:solidFill>
                  <a:schemeClr val="accent6">
                    <a:lumMod val="50000"/>
                  </a:schemeClr>
                </a:solidFill>
                <a:latin typeface="Gabriola"/>
                <a:cs typeface="Times New Roman"/>
              </a:rPr>
              <a:t>Test Execution</a:t>
            </a:r>
          </a:p>
        </p:txBody>
      </p:sp>
      <p:sp>
        <p:nvSpPr>
          <p:cNvPr id="9" name="Flowchart: Alternative Process 7">
            <a:extLst>
              <a:ext uri="{FF2B5EF4-FFF2-40B4-BE49-F238E27FC236}">
                <a16:creationId xmlns="" xmlns:a16="http://schemas.microsoft.com/office/drawing/2014/main" id="{83CD0BFA-64D9-4C61-8191-4213D72B5026}"/>
              </a:ext>
            </a:extLst>
          </p:cNvPr>
          <p:cNvSpPr/>
          <p:nvPr/>
        </p:nvSpPr>
        <p:spPr>
          <a:xfrm>
            <a:off x="6172200" y="5150108"/>
            <a:ext cx="2051858" cy="945892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b="1" dirty="0" smtClean="0">
                <a:solidFill>
                  <a:schemeClr val="accent6">
                    <a:lumMod val="50000"/>
                  </a:schemeClr>
                </a:solidFill>
                <a:latin typeface="Gabriola"/>
                <a:cs typeface="Times New Roman"/>
              </a:rPr>
              <a:t>Test Closure</a:t>
            </a:r>
            <a:endParaRPr lang="en-US" b="1" dirty="0">
              <a:solidFill>
                <a:schemeClr val="accent6">
                  <a:lumMod val="50000"/>
                </a:schemeClr>
              </a:solidFill>
              <a:latin typeface="Gabriola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 include high-level business needs, architectural requirements that detail how the feature will be designed and supported, and detailed system requirements from which developers build the </a:t>
            </a:r>
            <a:r>
              <a:rPr lang="en-US" sz="2400" dirty="0" smtClean="0"/>
              <a:t>product.</a:t>
            </a:r>
          </a:p>
          <a:p>
            <a:r>
              <a:rPr lang="en-US" sz="2400" dirty="0" smtClean="0"/>
              <a:t>Here we understand the testing approach &amp; how the testing should be done, covering all the levels of testing.</a:t>
            </a:r>
          </a:p>
          <a:p>
            <a:r>
              <a:rPr lang="en-US" sz="2400" dirty="0"/>
              <a:t>often includes brainstorming sessions, identifying blind spots or unclear areas in the </a:t>
            </a:r>
            <a:r>
              <a:rPr lang="en-US" sz="2400" dirty="0" smtClean="0"/>
              <a:t>requirements</a:t>
            </a:r>
            <a:r>
              <a:rPr lang="en-US" sz="2400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 document which derives all the future activities of testing.</a:t>
            </a:r>
          </a:p>
          <a:p>
            <a:r>
              <a:rPr lang="en-US" sz="2400" dirty="0"/>
              <a:t>determines what resources and efforts will evaluate the release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documentation both informs testers and other departments how the testing work will commence, keeping everyone on the same page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The focus of the document is :</a:t>
            </a:r>
          </a:p>
          <a:p>
            <a:endParaRPr lang="en-US" dirty="0"/>
          </a:p>
        </p:txBody>
      </p:sp>
      <p:sp>
        <p:nvSpPr>
          <p:cNvPr id="4" name="Flowchart: Alternative Process 10">
            <a:extLst>
              <a:ext uri="{FF2B5EF4-FFF2-40B4-BE49-F238E27FC236}">
                <a16:creationId xmlns="" xmlns:a16="http://schemas.microsoft.com/office/drawing/2014/main" id="{F9550884-69F6-4EA1-AA3E-6FC1DA4F512F}"/>
              </a:ext>
            </a:extLst>
          </p:cNvPr>
          <p:cNvSpPr/>
          <p:nvPr/>
        </p:nvSpPr>
        <p:spPr>
          <a:xfrm>
            <a:off x="2819400" y="5334000"/>
            <a:ext cx="1222037" cy="766864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2000" b="1" dirty="0">
                <a:solidFill>
                  <a:schemeClr val="accent6">
                    <a:lumMod val="50000"/>
                  </a:schemeClr>
                </a:solidFill>
                <a:latin typeface="Gabriola"/>
                <a:cs typeface="Times New Roman"/>
              </a:rPr>
              <a:t>Test duration</a:t>
            </a:r>
          </a:p>
        </p:txBody>
      </p:sp>
      <p:sp>
        <p:nvSpPr>
          <p:cNvPr id="5" name="Flowchart: Alternative Process 12">
            <a:extLst>
              <a:ext uri="{FF2B5EF4-FFF2-40B4-BE49-F238E27FC236}">
                <a16:creationId xmlns="" xmlns:a16="http://schemas.microsoft.com/office/drawing/2014/main" id="{0E8D522E-F144-4E1C-9CBA-FFCA3F535AEC}"/>
              </a:ext>
            </a:extLst>
          </p:cNvPr>
          <p:cNvSpPr/>
          <p:nvPr/>
        </p:nvSpPr>
        <p:spPr>
          <a:xfrm>
            <a:off x="1447800" y="5334000"/>
            <a:ext cx="1222035" cy="766864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b="1" dirty="0">
                <a:solidFill>
                  <a:schemeClr val="accent6">
                    <a:lumMod val="50000"/>
                  </a:schemeClr>
                </a:solidFill>
                <a:latin typeface="Gabriola"/>
                <a:cs typeface="Times New Roman"/>
              </a:rPr>
              <a:t>Resources</a:t>
            </a:r>
            <a:endParaRPr lang="en-GB" sz="2000" b="1" dirty="0">
              <a:solidFill>
                <a:schemeClr val="accent6">
                  <a:lumMod val="50000"/>
                </a:schemeClr>
              </a:solidFill>
              <a:latin typeface="Gabriola"/>
              <a:cs typeface="Times New Roman"/>
            </a:endParaRPr>
          </a:p>
        </p:txBody>
      </p:sp>
      <p:sp>
        <p:nvSpPr>
          <p:cNvPr id="6" name="Flowchart: Alternative Process 14">
            <a:extLst>
              <a:ext uri="{FF2B5EF4-FFF2-40B4-BE49-F238E27FC236}">
                <a16:creationId xmlns="" xmlns:a16="http://schemas.microsoft.com/office/drawing/2014/main" id="{BBF629E9-DE2F-494D-9DD4-AED0F17CC969}"/>
              </a:ext>
            </a:extLst>
          </p:cNvPr>
          <p:cNvSpPr/>
          <p:nvPr/>
        </p:nvSpPr>
        <p:spPr>
          <a:xfrm>
            <a:off x="1447800" y="4572000"/>
            <a:ext cx="1222036" cy="622937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b="1" dirty="0">
                <a:solidFill>
                  <a:schemeClr val="accent6">
                    <a:lumMod val="50000"/>
                  </a:schemeClr>
                </a:solidFill>
                <a:latin typeface="Gabriola"/>
                <a:ea typeface="+mn-lt"/>
                <a:cs typeface="Times New Roman"/>
              </a:rPr>
              <a:t>What to test</a:t>
            </a:r>
            <a:endParaRPr lang="en-GB" b="1" dirty="0">
              <a:solidFill>
                <a:schemeClr val="accent6">
                  <a:lumMod val="50000"/>
                </a:schemeClr>
              </a:solidFill>
              <a:latin typeface="Gabriola"/>
              <a:cs typeface="Times New Roman"/>
            </a:endParaRPr>
          </a:p>
        </p:txBody>
      </p:sp>
      <p:sp>
        <p:nvSpPr>
          <p:cNvPr id="7" name="Flowchart: Alternative Process 16">
            <a:extLst>
              <a:ext uri="{FF2B5EF4-FFF2-40B4-BE49-F238E27FC236}">
                <a16:creationId xmlns="" xmlns:a16="http://schemas.microsoft.com/office/drawing/2014/main" id="{0A9BE4CF-B190-431D-B2E4-D7BB26F68FE6}"/>
              </a:ext>
            </a:extLst>
          </p:cNvPr>
          <p:cNvSpPr/>
          <p:nvPr/>
        </p:nvSpPr>
        <p:spPr>
          <a:xfrm>
            <a:off x="2819400" y="4572000"/>
            <a:ext cx="1222035" cy="631932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700" b="1" dirty="0">
                <a:solidFill>
                  <a:schemeClr val="accent6">
                    <a:lumMod val="50000"/>
                  </a:schemeClr>
                </a:solidFill>
                <a:latin typeface="Gabriola"/>
                <a:cs typeface="Times New Roman"/>
              </a:rPr>
              <a:t>What cannot be tested</a:t>
            </a:r>
          </a:p>
        </p:txBody>
      </p:sp>
      <p:sp>
        <p:nvSpPr>
          <p:cNvPr id="8" name="Flowchart: Alternative Process 18">
            <a:extLst>
              <a:ext uri="{FF2B5EF4-FFF2-40B4-BE49-F238E27FC236}">
                <a16:creationId xmlns="" xmlns:a16="http://schemas.microsoft.com/office/drawing/2014/main" id="{3DCB92B3-9608-4E05-9366-64D8C82B92DD}"/>
              </a:ext>
            </a:extLst>
          </p:cNvPr>
          <p:cNvSpPr/>
          <p:nvPr/>
        </p:nvSpPr>
        <p:spPr>
          <a:xfrm>
            <a:off x="4191000" y="4572000"/>
            <a:ext cx="1222036" cy="622938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b="1" dirty="0">
                <a:solidFill>
                  <a:schemeClr val="accent6">
                    <a:lumMod val="50000"/>
                  </a:schemeClr>
                </a:solidFill>
                <a:latin typeface="Gabriola"/>
                <a:cs typeface="Times New Roman"/>
              </a:rPr>
              <a:t>Tools used for testing</a:t>
            </a:r>
          </a:p>
        </p:txBody>
      </p:sp>
      <p:sp>
        <p:nvSpPr>
          <p:cNvPr id="9" name="Flowchart: Alternative Process 20">
            <a:extLst>
              <a:ext uri="{FF2B5EF4-FFF2-40B4-BE49-F238E27FC236}">
                <a16:creationId xmlns="" xmlns:a16="http://schemas.microsoft.com/office/drawing/2014/main" id="{2BF0A228-90AA-4B03-85D2-DD7528D1DB37}"/>
              </a:ext>
            </a:extLst>
          </p:cNvPr>
          <p:cNvSpPr/>
          <p:nvPr/>
        </p:nvSpPr>
        <p:spPr>
          <a:xfrm>
            <a:off x="4191000" y="5334000"/>
            <a:ext cx="1231031" cy="766863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b="1" dirty="0">
                <a:solidFill>
                  <a:schemeClr val="accent6">
                    <a:lumMod val="50000"/>
                  </a:schemeClr>
                </a:solidFill>
                <a:latin typeface="Gabriola"/>
                <a:cs typeface="Times New Roman"/>
              </a:rPr>
              <a:t>Risks and contingencies planning 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Starts to write test cases for their respective assigned scenarios</a:t>
            </a:r>
          </a:p>
          <a:p>
            <a:r>
              <a:rPr lang="en-US" sz="2400" dirty="0" smtClean="0"/>
              <a:t>testers </a:t>
            </a:r>
            <a:r>
              <a:rPr lang="en-US" sz="2400" dirty="0"/>
              <a:t>can exert their skills and creativity in how</a:t>
            </a:r>
            <a:r>
              <a:rPr lang="en-US" sz="2400" i="1" dirty="0"/>
              <a:t> </a:t>
            </a:r>
            <a:r>
              <a:rPr lang="en-US" sz="2400" dirty="0"/>
              <a:t>they achieve this task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goal should be to validate functionality within the allotted time and scope, especially core functionality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test cases be identifiable and repeatable, as developers will add new functionality to the product over time, requiring tests to run again.</a:t>
            </a:r>
            <a:r>
              <a:rPr lang="en-US" sz="2800" dirty="0"/>
              <a:t> 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479</Words>
  <Application>Microsoft Office PowerPoint</Application>
  <PresentationFormat>On-screen Show (4:3)</PresentationFormat>
  <Paragraphs>71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Software Testing Life Cycle</vt:lpstr>
      <vt:lpstr>Slide 2</vt:lpstr>
      <vt:lpstr>Slide 3</vt:lpstr>
      <vt:lpstr>Slide 4</vt:lpstr>
      <vt:lpstr>STLC – Software Testing Life Cycle</vt:lpstr>
      <vt:lpstr>Flowchart of STLC</vt:lpstr>
      <vt:lpstr>Requirement analysis</vt:lpstr>
      <vt:lpstr>Test Planning</vt:lpstr>
      <vt:lpstr>Test Case Development</vt:lpstr>
      <vt:lpstr>Environment Setup</vt:lpstr>
      <vt:lpstr>Test Execution</vt:lpstr>
      <vt:lpstr>Test Closure</vt:lpstr>
      <vt:lpstr>Slide 13</vt:lpstr>
      <vt:lpstr>Agile affects the software testing life cycle</vt:lpstr>
      <vt:lpstr>Thank you.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Testing Life Cycle</dc:title>
  <dc:creator>user</dc:creator>
  <cp:lastModifiedBy>user</cp:lastModifiedBy>
  <cp:revision>22</cp:revision>
  <dcterms:created xsi:type="dcterms:W3CDTF">2022-06-13T17:28:58Z</dcterms:created>
  <dcterms:modified xsi:type="dcterms:W3CDTF">2022-06-14T05:02:38Z</dcterms:modified>
</cp:coreProperties>
</file>