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71" r:id="rId12"/>
    <p:sldId id="268" r:id="rId13"/>
    <p:sldId id="264" r:id="rId14"/>
    <p:sldId id="267" r:id="rId15"/>
    <p:sldId id="270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C4F0E-3C78-E2A1-C65D-FDA68BE374E7}" v="1" dt="2023-01-17T17:22:46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DB01-AA20-2F67-B430-CE161BA6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616E-AD4F-152B-0B77-B0272DE2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B2CF-26BA-691C-E465-E41B3475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6546-77A3-A4A4-86EC-3272BA9F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4E98-AB92-82B8-40EA-728301FF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FF2C-FD51-BB3D-E883-9B261F29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71D63-4A9C-73EE-D51B-784B899F0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1AA90-8941-8CB8-1579-F4A6D055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9CEC-E8B4-303B-91E5-1B4C3554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AF66-EF5F-207E-B7E3-D18ADE0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97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4E919-ADEB-EC1E-055F-DDB94CBA1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0215D-6FE4-28F2-608A-12219605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E765-06D6-359E-2B14-DCE7944A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D6C1-6EC0-7103-A82E-02E7589C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D545-715C-114E-AC9B-B2793672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67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AAF7-FD77-59E3-53E1-C8969005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3E6E-2551-4096-CD62-1602420B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E2FE-C043-C95F-087E-81A7276D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C69A-F0F0-FBCE-D108-7A67A65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47BF-40C3-BE9A-941F-BC9D4A98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51D8-6CF7-8141-E077-A757EC10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2FAA-DA77-BB6B-8146-59C4931A4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F1ED-1E53-44E5-4877-776CD3C2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A93B-A297-27A1-F9E8-E4A2F132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8ADF-0664-2463-26C1-F3294934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1EB6-0D99-A69A-F382-F6F10C95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1E18-2572-1F7F-E374-79AC1951F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98EC5-584F-E0F4-6F7D-6E447762D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DA27D-D910-18D8-C358-280B9BBF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993B8-8523-6B46-5145-B8F57E85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24CF5-19CE-2DFB-A3F1-893FC2E9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6A49-7851-23D1-75AA-BE4B4B42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134ED-B184-9D33-5A14-C8B3B6BF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CAB12-6728-5AF3-BB6F-2DF67DA57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29E10-902E-B1C3-2037-CACE7FE76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5C2D1-BC12-9D87-D6A5-6A5CC7EF3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2BF3C-9572-A0C9-05EB-0AAF3E8B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33C0D-CB33-CE6A-71B4-785ECC08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2174B-6B27-972B-9F72-45A6BFC1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07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3BDD-773C-2DC4-1C9B-C7A300D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F3C81-B546-6E65-9DCA-7B1E9C24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8D878-6840-7DF4-D903-61F0536B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43B8F-4540-1C5B-E04E-50D8306E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73004-EACE-1779-884C-6D96872A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3E749-5402-1373-F66F-BC5E4F9B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A70E-4DE1-B2C8-CC3E-9C7D638B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2C70-9FA5-2438-B1F3-4EBC6B11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8E1F-328F-1BC9-B8E7-699A6650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20968-A26B-40C6-3918-FDDBC5DF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9CA3-8257-BE40-2622-E9B2FEF1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09A9C-15EE-1135-ED52-7B91550F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DFA3C-F7CA-61A1-BC24-DCEC1D34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0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4D68-E9F3-1DFC-6688-4622B729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32A79-0D8B-6DB9-8770-486945A03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4CCB1-4066-5D31-5A8D-710402039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1EE18-970E-AEDB-CBAF-295E74CD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F4C2F-7EC6-6EBB-BA6F-2D69A191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B1BB2-0568-DA08-5761-BE23D34F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93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23E86-B71F-690E-A8FE-491FFA55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4C35-7902-9063-D6A6-16265A9D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8188-178A-B33E-7D9C-AC1FF5C12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2D07-208C-4BDE-8426-055061F0266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03B2-5553-E37A-49C1-BD4E2A7A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DDD1-8E8A-8091-6077-337B0BC13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5106-C1F3-41F5-A1EB-D940C004B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7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dyinthecloud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DEF2-E6E2-B2D5-D333-837F859E0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Basic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6E13C-2372-513D-B599-A1D88903F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Not really Apex</a:t>
            </a:r>
          </a:p>
        </p:txBody>
      </p:sp>
    </p:spTree>
    <p:extLst>
      <p:ext uri="{BB962C8B-B14F-4D97-AF65-F5344CB8AC3E}">
        <p14:creationId xmlns:p14="http://schemas.microsoft.com/office/powerpoint/2010/main" val="28371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6771-1830-6B6D-78B4-DFA267C1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507F-8D02-367E-0513-F7DD01EC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We are just keeping it fairly simple. </a:t>
            </a:r>
          </a:p>
          <a:p>
            <a:pPr lvl="1"/>
            <a:r>
              <a:rPr lang="en-GB"/>
              <a:t>There are plenty of debates on ‘what version is best’ but ignore them.</a:t>
            </a:r>
          </a:p>
          <a:p>
            <a:r>
              <a:rPr lang="en-GB"/>
              <a:t>Each service defines the Selector interface it is dependent on</a:t>
            </a:r>
          </a:p>
          <a:p>
            <a:pPr lvl="1"/>
            <a:r>
              <a:rPr lang="en-GB"/>
              <a:t>Implementation passed in via constructor in many cases (no default constructor).  </a:t>
            </a:r>
          </a:p>
          <a:p>
            <a:r>
              <a:rPr lang="en-GB"/>
              <a:t>Each Service may have other dependencies (say on another service).</a:t>
            </a:r>
          </a:p>
          <a:p>
            <a:pPr lvl="1"/>
            <a:r>
              <a:rPr lang="en-GB"/>
              <a:t>That will also likely be passed via the constructor, or a specific method in some cases.</a:t>
            </a:r>
          </a:p>
          <a:p>
            <a:r>
              <a:rPr lang="en-GB"/>
              <a:t>Entry points (Triggers/controllers etc) will construct the services with the needed selectors etc.</a:t>
            </a:r>
          </a:p>
          <a:p>
            <a:pPr lvl="1"/>
            <a:r>
              <a:rPr lang="en-GB"/>
              <a:t>The outer most code is responsible for instantiating the needed classes.</a:t>
            </a:r>
          </a:p>
          <a:p>
            <a:r>
              <a:rPr lang="en-GB"/>
              <a:t>This makes testing easier as a test can pass in a mock dependency</a:t>
            </a:r>
          </a:p>
          <a:p>
            <a:pPr lvl="1"/>
            <a:r>
              <a:rPr lang="en-GB"/>
              <a:t>Minimising Database access, and possibly other services greatly simplifies setup.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60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7EBD-77F1-F660-C086-64DB5B6A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Interfaces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FB6A4-F458-3F8D-E757-551408E26E2F}"/>
              </a:ext>
            </a:extLst>
          </p:cNvPr>
          <p:cNvSpPr txBox="1"/>
          <p:nvPr/>
        </p:nvSpPr>
        <p:spPr>
          <a:xfrm>
            <a:off x="923278" y="1447060"/>
            <a:ext cx="1083963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>
                <a:effectLst/>
                <a:latin typeface="Consolas" panose="020B0609020204030204" pitchFamily="49" charset="0"/>
              </a:rPr>
              <a:t>public interface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IDomainService</a:t>
            </a:r>
            <a:endParaRPr lang="en-GB" sz="1050" b="0">
              <a:effectLst/>
              <a:latin typeface="Consolas" panose="020B0609020204030204" pitchFamily="49" charset="0"/>
            </a:endParaRP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setDefaults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objects);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ValidationError</a:t>
            </a:r>
            <a:r>
              <a:rPr lang="en-GB" sz="1050" b="0">
                <a:effectLst/>
                <a:latin typeface="Consolas" panose="020B0609020204030204" pitchFamily="49" charset="0"/>
              </a:rPr>
              <a:t>&gt; validate(List&lt;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objects);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processRelatedRecordsOnNew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processRelatedRecordsOnChange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, Map&lt;Id,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oldRecords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1050"/>
          </a:p>
          <a:p>
            <a:endParaRPr lang="en-GB" sz="1050"/>
          </a:p>
          <a:p>
            <a:endParaRPr lang="en-GB" sz="1050"/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public interface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ITriggerHandler</a:t>
            </a:r>
            <a:r>
              <a:rPr lang="en-GB" sz="1050" b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beforeInsert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afterInsert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beforeUpdate</a:t>
            </a:r>
            <a:r>
              <a:rPr lang="en-GB" sz="1050" b="0">
                <a:effectLst/>
                <a:latin typeface="Consolas" panose="020B0609020204030204" pitchFamily="49" charset="0"/>
              </a:rPr>
              <a:t>(Map&lt;Id,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, Map&lt;ID,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oldRecords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afterUpdate</a:t>
            </a:r>
            <a:r>
              <a:rPr lang="en-GB" sz="1050" b="0">
                <a:effectLst/>
                <a:latin typeface="Consolas" panose="020B0609020204030204" pitchFamily="49" charset="0"/>
              </a:rPr>
              <a:t>(Map&lt;Id,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, Map&lt;ID,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oldRecords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beforeDelete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oldRecords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afterDelete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oldRecords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afterUnDelete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endParaRPr lang="en-GB" sz="1050" b="0">
              <a:effectLst/>
              <a:latin typeface="Consolas" panose="020B0609020204030204" pitchFamily="49" charset="0"/>
            </a:endParaRPr>
          </a:p>
          <a:p>
            <a:endParaRPr lang="en-GB" sz="1050"/>
          </a:p>
          <a:p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385269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4A1-361E-075A-0057-AF0F953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Base Service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51C45-F38C-2404-98D7-5DE1FE9DD2A5}"/>
              </a:ext>
            </a:extLst>
          </p:cNvPr>
          <p:cNvSpPr txBox="1"/>
          <p:nvPr/>
        </p:nvSpPr>
        <p:spPr>
          <a:xfrm>
            <a:off x="949911" y="1535837"/>
            <a:ext cx="10515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>
                <a:effectLst/>
                <a:latin typeface="Consolas" panose="020B0609020204030204" pitchFamily="49" charset="0"/>
              </a:rPr>
              <a:t>public inherited sharing virtual class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DefaultService</a:t>
            </a:r>
            <a:r>
              <a:rPr lang="en-GB" sz="1050" b="0">
                <a:effectLst/>
                <a:latin typeface="Consolas" panose="020B0609020204030204" pitchFamily="49" charset="0"/>
              </a:rPr>
              <a:t> implements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IDomainService</a:t>
            </a:r>
            <a:endParaRPr lang="en-GB" sz="1050" b="0">
              <a:effectLst/>
              <a:latin typeface="Consolas" panose="020B0609020204030204" pitchFamily="49" charset="0"/>
            </a:endParaRP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public virtual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setDefaults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objects)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	// called by trigger handler on before insert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public virtual 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ValidationError</a:t>
            </a:r>
            <a:r>
              <a:rPr lang="en-GB" sz="1050" b="0">
                <a:effectLst/>
                <a:latin typeface="Consolas" panose="020B0609020204030204" pitchFamily="49" charset="0"/>
              </a:rPr>
              <a:t>&gt; validate(List&lt;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objects)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50">
                <a:latin typeface="Consolas" panose="020B0609020204030204" pitchFamily="49" charset="0"/>
              </a:rPr>
              <a:t>	</a:t>
            </a:r>
            <a:r>
              <a:rPr lang="en-GB" sz="1050" b="0">
                <a:effectLst/>
                <a:latin typeface="Consolas" panose="020B0609020204030204" pitchFamily="49" charset="0"/>
              </a:rPr>
              <a:t>// called by trigger handler on after insert/update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	return new 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ValidationError</a:t>
            </a:r>
            <a:r>
              <a:rPr lang="en-GB" sz="1050" b="0"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GB" sz="1050" b="0">
              <a:effectLst/>
              <a:latin typeface="Consolas" panose="020B0609020204030204" pitchFamily="49" charset="0"/>
            </a:endParaRP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public virtual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processRelatedRecordsOnNew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	// called by trigger handler on after insert</a:t>
            </a:r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public virtual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processRelatedRecordsOnChange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, Map&lt;Id,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oldRecords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	// called by trigger handler on after update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endParaRPr lang="en-GB" sz="1050" b="0">
              <a:effectLst/>
              <a:latin typeface="Consolas" panose="020B0609020204030204" pitchFamily="49" charset="0"/>
            </a:endParaRPr>
          </a:p>
          <a:p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134543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BEDD-5230-2F9D-C34F-AD2511F4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Service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22D3A-886C-8A53-ACB5-218625274445}"/>
              </a:ext>
            </a:extLst>
          </p:cNvPr>
          <p:cNvSpPr txBox="1"/>
          <p:nvPr/>
        </p:nvSpPr>
        <p:spPr>
          <a:xfrm>
            <a:off x="838200" y="1362214"/>
            <a:ext cx="107737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>
                <a:effectLst/>
                <a:latin typeface="Consolas" panose="020B0609020204030204" pitchFamily="49" charset="0"/>
              </a:rPr>
              <a:t>public inherited sharing class </a:t>
            </a:r>
            <a:r>
              <a:rPr lang="en-GB" sz="1000" err="1">
                <a:latin typeface="Consolas" panose="020B0609020204030204" pitchFamily="49" charset="0"/>
              </a:rPr>
              <a:t>Account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Service</a:t>
            </a:r>
            <a:r>
              <a:rPr lang="en-GB" sz="1000" b="0">
                <a:effectLst/>
                <a:latin typeface="Consolas" panose="020B0609020204030204" pitchFamily="49" charset="0"/>
              </a:rPr>
              <a:t> extends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DefaultService</a:t>
            </a:r>
            <a:endParaRPr lang="en-GB" sz="1000" b="0">
              <a:effectLst/>
              <a:latin typeface="Consolas" panose="020B0609020204030204" pitchFamily="49" charset="0"/>
            </a:endParaRP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public interface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Iselector</a:t>
            </a:r>
            <a:r>
              <a:rPr lang="en-GB" sz="1000" b="0">
                <a:effectLst/>
                <a:latin typeface="Consolas" panose="020B0609020204030204" pitchFamily="49" charset="0"/>
              </a:rPr>
              <a:t>					// define the selections the service needs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Set&lt;String&gt;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getFieldsForHistoryTracking</a:t>
            </a:r>
            <a:r>
              <a:rPr lang="en-GB" sz="1000" b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sz="1000" b="0">
                <a:effectLst/>
                <a:latin typeface="Consolas" panose="020B0609020204030204" pitchFamily="49" charset="0"/>
              </a:rPr>
            </a:br>
            <a:r>
              <a:rPr lang="en-GB" sz="1000" b="0">
                <a:effectLst/>
                <a:latin typeface="Consolas" panose="020B0609020204030204" pitchFamily="49" charset="0"/>
              </a:rPr>
              <a:t>    private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ISelector</a:t>
            </a:r>
            <a:r>
              <a:rPr lang="en-GB" sz="1000" b="0">
                <a:effectLst/>
                <a:latin typeface="Consolas" panose="020B0609020204030204" pitchFamily="49" charset="0"/>
              </a:rPr>
              <a:t> selector;					// the instance of a selector we will use.</a:t>
            </a:r>
          </a:p>
          <a:p>
            <a:br>
              <a:rPr lang="en-GB" sz="1000" b="0">
                <a:effectLst/>
                <a:latin typeface="Consolas" panose="020B0609020204030204" pitchFamily="49" charset="0"/>
              </a:rPr>
            </a:br>
            <a:r>
              <a:rPr lang="en-GB" sz="1000" b="0">
                <a:effectLst/>
                <a:latin typeface="Consolas" panose="020B0609020204030204" pitchFamily="49" charset="0"/>
              </a:rPr>
              <a:t>    public </a:t>
            </a:r>
            <a:r>
              <a:rPr lang="en-GB" sz="1000" err="1">
                <a:latin typeface="Consolas" panose="020B0609020204030204" pitchFamily="49" charset="0"/>
              </a:rPr>
              <a:t>Account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Service</a:t>
            </a:r>
            <a:r>
              <a:rPr lang="en-GB" sz="1000" b="0">
                <a:effectLst/>
                <a:latin typeface="Consolas" panose="020B0609020204030204" pitchFamily="49" charset="0"/>
              </a:rPr>
              <a:t>(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ISelector</a:t>
            </a:r>
            <a:r>
              <a:rPr lang="en-GB" sz="1000" b="0">
                <a:effectLst/>
                <a:latin typeface="Consolas" panose="020B0609020204030204" pitchFamily="49" charset="0"/>
              </a:rPr>
              <a:t> selector) 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this.selector</a:t>
            </a:r>
            <a:r>
              <a:rPr lang="en-GB" sz="1000" b="0">
                <a:effectLst/>
                <a:latin typeface="Consolas" panose="020B0609020204030204" pitchFamily="49" charset="0"/>
              </a:rPr>
              <a:t> = selector;					// cannot create the service without passing in a selector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GB" sz="1000" b="0">
              <a:effectLst/>
              <a:latin typeface="Consolas" panose="020B0609020204030204" pitchFamily="49" charset="0"/>
            </a:endParaRPr>
          </a:p>
          <a:p>
            <a:r>
              <a:rPr lang="en-GB" sz="1000">
                <a:latin typeface="Consolas" panose="020B0609020204030204" pitchFamily="49" charset="0"/>
              </a:rPr>
              <a:t>    </a:t>
            </a:r>
            <a:r>
              <a:rPr lang="en-GB" sz="1000" b="0">
                <a:effectLst/>
                <a:latin typeface="Consolas" panose="020B0609020204030204" pitchFamily="49" charset="0"/>
              </a:rPr>
              <a:t>public override void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processRelatedRecordsOnChange</a:t>
            </a:r>
            <a:r>
              <a:rPr lang="en-GB" sz="100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00" b="0">
                <a:effectLst/>
                <a:latin typeface="Consolas" panose="020B0609020204030204" pitchFamily="49" charset="0"/>
              </a:rPr>
              <a:t>&gt;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00" b="0">
                <a:effectLst/>
                <a:latin typeface="Consolas" panose="020B0609020204030204" pitchFamily="49" charset="0"/>
              </a:rPr>
              <a:t>, Map&lt;Id,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00" b="0">
                <a:effectLst/>
                <a:latin typeface="Consolas" panose="020B0609020204030204" pitchFamily="49" charset="0"/>
              </a:rPr>
              <a:t>&gt;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oldRecords</a:t>
            </a:r>
            <a:r>
              <a:rPr lang="en-GB" sz="1000" b="0">
                <a:effectLst/>
                <a:latin typeface="Consolas" panose="020B0609020204030204" pitchFamily="49" charset="0"/>
              </a:rPr>
              <a:t>)  // this is called by trigger handlers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00">
                <a:latin typeface="Consolas" panose="020B0609020204030204" pitchFamily="49" charset="0"/>
              </a:rPr>
              <a:t>        […]</a:t>
            </a:r>
            <a:br>
              <a:rPr lang="en-GB" sz="1000" b="0">
                <a:effectLst/>
                <a:latin typeface="Consolas" panose="020B0609020204030204" pitchFamily="49" charset="0"/>
              </a:rPr>
            </a:br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createAccountHistory</a:t>
            </a:r>
            <a:r>
              <a:rPr lang="en-GB" sz="1000" b="0">
                <a:effectLst/>
                <a:latin typeface="Consolas" panose="020B0609020204030204" pitchFamily="49" charset="0"/>
              </a:rPr>
              <a:t>(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newAccounts</a:t>
            </a:r>
            <a:r>
              <a:rPr lang="en-GB" sz="1000" b="0">
                <a:effectLst/>
                <a:latin typeface="Consolas" panose="020B0609020204030204" pitchFamily="49" charset="0"/>
              </a:rPr>
              <a:t>,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oldAccounts</a:t>
            </a:r>
            <a:r>
              <a:rPr lang="en-GB" sz="100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sz="1000" b="0">
                <a:effectLst/>
                <a:latin typeface="Consolas" panose="020B0609020204030204" pitchFamily="49" charset="0"/>
              </a:rPr>
            </a:br>
            <a:r>
              <a:rPr lang="en-GB" sz="1000" b="0">
                <a:effectLst/>
                <a:latin typeface="Consolas" panose="020B0609020204030204" pitchFamily="49" charset="0"/>
              </a:rPr>
              <a:t>    private void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createAccountHistory</a:t>
            </a:r>
            <a:r>
              <a:rPr lang="en-GB" sz="1000" b="0">
                <a:effectLst/>
                <a:latin typeface="Consolas" panose="020B0609020204030204" pitchFamily="49" charset="0"/>
              </a:rPr>
              <a:t>(List&lt;Account&gt;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newAccounts</a:t>
            </a:r>
            <a:r>
              <a:rPr lang="en-GB" sz="1000" b="0">
                <a:effectLst/>
                <a:latin typeface="Consolas" panose="020B0609020204030204" pitchFamily="49" charset="0"/>
              </a:rPr>
              <a:t>, Map&lt;Id, Account&gt;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oldObjectsMap</a:t>
            </a:r>
            <a:r>
              <a:rPr lang="en-GB" sz="100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Set&lt;String&gt;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fieldAPINames</a:t>
            </a:r>
            <a:r>
              <a:rPr lang="en-GB" sz="1000" b="0">
                <a:effectLst/>
                <a:latin typeface="Consolas" panose="020B0609020204030204" pitchFamily="49" charset="0"/>
              </a:rPr>
              <a:t> =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selector.getFieldsForHistoryTracking</a:t>
            </a:r>
            <a:r>
              <a:rPr lang="en-GB" sz="1000" b="0">
                <a:effectLst/>
                <a:latin typeface="Consolas" panose="020B0609020204030204" pitchFamily="49" charset="0"/>
              </a:rPr>
              <a:t>();			// use our selector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List&lt;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Account_History__c</a:t>
            </a:r>
            <a:r>
              <a:rPr lang="en-GB" sz="1000" b="0">
                <a:effectLst/>
                <a:latin typeface="Consolas" panose="020B0609020204030204" pitchFamily="49" charset="0"/>
              </a:rPr>
              <a:t>&gt;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acctHistoryList</a:t>
            </a:r>
            <a:r>
              <a:rPr lang="en-GB" sz="1000" b="0">
                <a:effectLst/>
                <a:latin typeface="Consolas" panose="020B0609020204030204" pitchFamily="49" charset="0"/>
              </a:rPr>
              <a:t> = new List&lt;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Account_History__c</a:t>
            </a:r>
            <a:r>
              <a:rPr lang="en-GB" sz="1000" b="0"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for(Account acct: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newAccounts</a:t>
            </a:r>
            <a:r>
              <a:rPr lang="en-GB" sz="100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    Account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oldAccount</a:t>
            </a:r>
            <a:r>
              <a:rPr lang="en-GB" sz="1000" b="0">
                <a:effectLst/>
                <a:latin typeface="Consolas" panose="020B0609020204030204" pitchFamily="49" charset="0"/>
              </a:rPr>
              <a:t> =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oldObjectsMap.get</a:t>
            </a:r>
            <a:r>
              <a:rPr lang="en-GB" sz="1000" b="0">
                <a:effectLst/>
                <a:latin typeface="Consolas" panose="020B0609020204030204" pitchFamily="49" charset="0"/>
              </a:rPr>
              <a:t>(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acct.Id</a:t>
            </a:r>
            <a:r>
              <a:rPr lang="en-GB" sz="100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    List&lt;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Account_History__c</a:t>
            </a:r>
            <a:r>
              <a:rPr lang="en-GB" sz="1000" b="0">
                <a:effectLst/>
                <a:latin typeface="Consolas" panose="020B0609020204030204" pitchFamily="49" charset="0"/>
              </a:rPr>
              <a:t>&gt; histories =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createHistoryForAccount</a:t>
            </a:r>
            <a:r>
              <a:rPr lang="en-GB" sz="1000" b="0">
                <a:effectLst/>
                <a:latin typeface="Consolas" panose="020B0609020204030204" pitchFamily="49" charset="0"/>
              </a:rPr>
              <a:t>(acct,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oldAccount</a:t>
            </a:r>
            <a:r>
              <a:rPr lang="en-GB" sz="1000" b="0">
                <a:effectLst/>
                <a:latin typeface="Consolas" panose="020B0609020204030204" pitchFamily="49" charset="0"/>
              </a:rPr>
              <a:t>,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fieldAPINames</a:t>
            </a:r>
            <a:r>
              <a:rPr lang="en-GB" sz="100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acctHistoryList.addAll</a:t>
            </a:r>
            <a:r>
              <a:rPr lang="en-GB" sz="1000" b="0">
                <a:effectLst/>
                <a:latin typeface="Consolas" panose="020B0609020204030204" pitchFamily="49" charset="0"/>
              </a:rPr>
              <a:t>(histories);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GB" sz="1000" b="0">
              <a:effectLst/>
              <a:latin typeface="Consolas" panose="020B0609020204030204" pitchFamily="49" charset="0"/>
            </a:endParaRP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IUnitOfWork</a:t>
            </a:r>
            <a:r>
              <a:rPr lang="en-GB" sz="1000" b="0">
                <a:effectLst/>
                <a:latin typeface="Consolas" panose="020B0609020204030204" pitchFamily="49" charset="0"/>
              </a:rPr>
              <a:t>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uow</a:t>
            </a:r>
            <a:r>
              <a:rPr lang="en-GB" sz="1000" b="0">
                <a:effectLst/>
                <a:latin typeface="Consolas" panose="020B0609020204030204" pitchFamily="49" charset="0"/>
              </a:rPr>
              <a:t> =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UnitOfWork.createInstance</a:t>
            </a:r>
            <a:r>
              <a:rPr lang="en-GB" sz="1000" b="0">
                <a:effectLst/>
                <a:latin typeface="Consolas" panose="020B0609020204030204" pitchFamily="49" charset="0"/>
              </a:rPr>
              <a:t>(new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SecurityCheck.AllowAllSecurity</a:t>
            </a:r>
            <a:r>
              <a:rPr lang="en-GB" sz="1000" b="0">
                <a:effectLst/>
                <a:latin typeface="Consolas" panose="020B0609020204030204" pitchFamily="49" charset="0"/>
              </a:rPr>
              <a:t>());		// use our DML class. Pass in a security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impl</a:t>
            </a:r>
            <a:endParaRPr lang="en-GB" sz="1000" b="0">
              <a:effectLst/>
              <a:latin typeface="Consolas" panose="020B0609020204030204" pitchFamily="49" charset="0"/>
            </a:endParaRP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uow.insertRecords</a:t>
            </a:r>
            <a:r>
              <a:rPr lang="en-GB" sz="1000" b="0">
                <a:effectLst/>
                <a:latin typeface="Consolas" panose="020B0609020204030204" pitchFamily="49" charset="0"/>
              </a:rPr>
              <a:t>(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acctHistoryList</a:t>
            </a:r>
            <a:r>
              <a:rPr lang="en-GB" sz="100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000" b="0">
                <a:effectLst/>
                <a:latin typeface="Consolas" panose="020B0609020204030204" pitchFamily="49" charset="0"/>
              </a:rPr>
            </a:br>
            <a:endParaRPr lang="en-GB" sz="1000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4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3D02-2210-B724-2D38-83E11909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- Trigger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C00A-9185-CCE2-3CD8-29F1A0E0EF76}"/>
              </a:ext>
            </a:extLst>
          </p:cNvPr>
          <p:cNvSpPr txBox="1"/>
          <p:nvPr/>
        </p:nvSpPr>
        <p:spPr>
          <a:xfrm>
            <a:off x="774465" y="1660003"/>
            <a:ext cx="105156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>
                <a:effectLst/>
                <a:latin typeface="Consolas" panose="020B0609020204030204" pitchFamily="49" charset="0"/>
              </a:rPr>
              <a:t>public virtual without sharing class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DefaultTriggerHandler</a:t>
            </a:r>
            <a:r>
              <a:rPr lang="en-GB" sz="1050" b="0">
                <a:effectLst/>
                <a:latin typeface="Consolas" panose="020B0609020204030204" pitchFamily="49" charset="0"/>
              </a:rPr>
              <a:t> implements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ITriggerHandler</a:t>
            </a:r>
            <a:endParaRPr lang="en-GB" sz="1050" b="0">
              <a:effectLst/>
              <a:latin typeface="Consolas" panose="020B0609020204030204" pitchFamily="49" charset="0"/>
            </a:endParaRP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private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IDomainService</a:t>
            </a:r>
            <a:r>
              <a:rPr lang="en-GB" sz="1050" b="0">
                <a:effectLst/>
                <a:latin typeface="Consolas" panose="020B0609020204030204" pitchFamily="49" charset="0"/>
              </a:rPr>
              <a:t> service;			// a service to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deleate</a:t>
            </a:r>
            <a:r>
              <a:rPr lang="en-GB" sz="1050" b="0">
                <a:effectLst/>
                <a:latin typeface="Consolas" panose="020B0609020204030204" pitchFamily="49" charset="0"/>
              </a:rPr>
              <a:t> to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public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DefaultTriggerHandler</a:t>
            </a:r>
            <a:r>
              <a:rPr lang="en-GB" sz="1050" b="0">
                <a:effectLst/>
                <a:latin typeface="Consolas" panose="020B0609020204030204" pitchFamily="49" charset="0"/>
              </a:rPr>
              <a:t>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IDomainService</a:t>
            </a:r>
            <a:r>
              <a:rPr lang="en-GB" sz="1050" b="0">
                <a:effectLst/>
                <a:latin typeface="Consolas" panose="020B0609020204030204" pitchFamily="49" charset="0"/>
              </a:rPr>
              <a:t> service)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this.service</a:t>
            </a:r>
            <a:r>
              <a:rPr lang="en-GB" sz="1050" b="0">
                <a:effectLst/>
                <a:latin typeface="Consolas" panose="020B0609020204030204" pitchFamily="49" charset="0"/>
              </a:rPr>
              <a:t> = service; 			// we must be instantiated with the service, as meaningless without one.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public virtual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beforeInsert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service.setDefaults</a:t>
            </a:r>
            <a:r>
              <a:rPr lang="en-GB" sz="1050" b="0">
                <a:effectLst/>
                <a:latin typeface="Consolas" panose="020B0609020204030204" pitchFamily="49" charset="0"/>
              </a:rPr>
              <a:t>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			// before insert will always call services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setDefaults</a:t>
            </a:r>
            <a:endParaRPr lang="en-GB" sz="1050" b="0">
              <a:effectLst/>
              <a:latin typeface="Consolas" panose="020B0609020204030204" pitchFamily="49" charset="0"/>
            </a:endParaRP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public virtual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afterInsert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SObject</a:t>
            </a:r>
            <a:r>
              <a:rPr lang="en-GB" sz="1050" b="0">
                <a:effectLst/>
                <a:latin typeface="Consolas" panose="020B0609020204030204" pitchFamily="49" charset="0"/>
              </a:rPr>
              <a:t>&gt;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ValidationError</a:t>
            </a:r>
            <a:r>
              <a:rPr lang="en-GB" sz="1050" b="0">
                <a:effectLst/>
                <a:latin typeface="Consolas" panose="020B0609020204030204" pitchFamily="49" charset="0"/>
              </a:rPr>
              <a:t>&gt; errors =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service.validate</a:t>
            </a:r>
            <a:r>
              <a:rPr lang="en-GB" sz="1050" b="0">
                <a:effectLst/>
                <a:latin typeface="Consolas" panose="020B0609020204030204" pitchFamily="49" charset="0"/>
              </a:rPr>
              <a:t>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	// after insert will always call validate …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handleValidationErrors</a:t>
            </a:r>
            <a:r>
              <a:rPr lang="en-GB" sz="1050" b="0">
                <a:effectLst/>
                <a:latin typeface="Consolas" panose="020B0609020204030204" pitchFamily="49" charset="0"/>
              </a:rPr>
              <a:t>(errors); </a:t>
            </a:r>
          </a:p>
          <a:p>
            <a:endParaRPr lang="en-GB" sz="1050">
              <a:latin typeface="Consolas" panose="020B0609020204030204" pitchFamily="49" charset="0"/>
            </a:endParaRPr>
          </a:p>
          <a:p>
            <a:pPr lvl="1"/>
            <a:r>
              <a:rPr lang="en-GB" sz="1050" b="0">
                <a:effectLst/>
                <a:latin typeface="Consolas" panose="020B0609020204030204" pitchFamily="49" charset="0"/>
              </a:rPr>
              <a:t> 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service.processRelatedRecordsOnNew</a:t>
            </a:r>
            <a:r>
              <a:rPr lang="en-GB" sz="1050" b="0">
                <a:effectLst/>
                <a:latin typeface="Consolas" panose="020B0609020204030204" pitchFamily="49" charset="0"/>
              </a:rPr>
              <a:t>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newRecords</a:t>
            </a:r>
            <a:r>
              <a:rPr lang="en-GB" sz="1050" b="0">
                <a:effectLst/>
                <a:latin typeface="Consolas" panose="020B0609020204030204" pitchFamily="49" charset="0"/>
              </a:rPr>
              <a:t>);		// .. And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processRelatedRecordsOn</a:t>
            </a:r>
            <a:r>
              <a:rPr lang="en-GB" sz="1050" err="1">
                <a:latin typeface="Consolas" panose="020B0609020204030204" pitchFamily="49" charset="0"/>
              </a:rPr>
              <a:t>New</a:t>
            </a:r>
            <a:endParaRPr lang="en-GB" sz="1050" b="0">
              <a:effectLst/>
              <a:latin typeface="Consolas" panose="020B0609020204030204" pitchFamily="49" charset="0"/>
            </a:endParaRPr>
          </a:p>
          <a:p>
            <a:endParaRPr lang="en-GB" sz="1050" b="0">
              <a:effectLst/>
              <a:latin typeface="Consolas" panose="020B0609020204030204" pitchFamily="49" charset="0"/>
            </a:endParaRP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r>
              <a:rPr lang="en-GB" sz="1050" b="0">
                <a:effectLst/>
                <a:latin typeface="Consolas" panose="020B0609020204030204" pitchFamily="49" charset="0"/>
              </a:rPr>
              <a:t>    protected void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handleValidationErrors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ValidationError</a:t>
            </a:r>
            <a:r>
              <a:rPr lang="en-GB" sz="1050" b="0">
                <a:effectLst/>
                <a:latin typeface="Consolas" panose="020B0609020204030204" pitchFamily="49" charset="0"/>
              </a:rPr>
              <a:t>&gt; errors)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if(errors == null)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    return;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for(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ValidationError</a:t>
            </a:r>
            <a:r>
              <a:rPr lang="en-GB" sz="1050" b="0">
                <a:effectLst/>
                <a:latin typeface="Consolas" panose="020B0609020204030204" pitchFamily="49" charset="0"/>
              </a:rPr>
              <a:t> error: errors)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error.convertToAddError</a:t>
            </a:r>
            <a:r>
              <a:rPr lang="en-GB" sz="1050" b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050" b="0">
                <a:effectLst/>
                <a:latin typeface="Consolas" panose="020B0609020204030204" pitchFamily="49" charset="0"/>
              </a:rPr>
            </a:br>
            <a:endParaRPr lang="en-GB" sz="1050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8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57D5-48F3-CD72-ACF6-0125D94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4853C-074B-DFAA-18A1-C18FE940B07B}"/>
              </a:ext>
            </a:extLst>
          </p:cNvPr>
          <p:cNvSpPr txBox="1"/>
          <p:nvPr/>
        </p:nvSpPr>
        <p:spPr>
          <a:xfrm>
            <a:off x="994299" y="1402672"/>
            <a:ext cx="10515600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>
                <a:effectLst/>
                <a:latin typeface="Consolas" panose="020B0609020204030204" pitchFamily="49" charset="0"/>
              </a:rPr>
              <a:t>   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ITriggerHandler</a:t>
            </a:r>
            <a:r>
              <a:rPr lang="en-GB" sz="1050" b="0">
                <a:effectLst/>
                <a:latin typeface="Consolas" panose="020B0609020204030204" pitchFamily="49" charset="0"/>
              </a:rPr>
              <a:t> handler = new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AccountTriggerHandler</a:t>
            </a:r>
            <a:r>
              <a:rPr lang="en-GB" sz="1050" b="0">
                <a:effectLst/>
                <a:latin typeface="Consolas" panose="020B0609020204030204" pitchFamily="49" charset="0"/>
              </a:rPr>
              <a:t>(new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AccountService</a:t>
            </a:r>
            <a:r>
              <a:rPr lang="en-GB" sz="1050" b="0">
                <a:effectLst/>
                <a:latin typeface="Consolas" panose="020B0609020204030204" pitchFamily="49" charset="0"/>
              </a:rPr>
              <a:t>(new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AccountService.AccountServiceSelector</a:t>
            </a:r>
            <a:r>
              <a:rPr lang="en-GB" sz="1050" b="0">
                <a:effectLst/>
                <a:latin typeface="Consolas" panose="020B0609020204030204" pitchFamily="49" charset="0"/>
              </a:rPr>
              <a:t>()));    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if 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Trigger.isBefore</a:t>
            </a:r>
            <a:r>
              <a:rPr lang="en-GB" sz="105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if(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Trigger.isInsert</a:t>
            </a:r>
            <a:r>
              <a:rPr lang="en-GB" sz="105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handler.beforeInsert</a:t>
            </a:r>
            <a:r>
              <a:rPr lang="en-GB" sz="1050" b="0">
                <a:effectLst/>
                <a:latin typeface="Consolas" panose="020B0609020204030204" pitchFamily="49" charset="0"/>
              </a:rPr>
              <a:t>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Trigger.new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else if(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Trigger.isUpdate</a:t>
            </a:r>
            <a:r>
              <a:rPr lang="en-GB" sz="105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handler.beforeUpdate</a:t>
            </a:r>
            <a:r>
              <a:rPr lang="en-GB" sz="1050" b="0">
                <a:effectLst/>
                <a:latin typeface="Consolas" panose="020B0609020204030204" pitchFamily="49" charset="0"/>
              </a:rPr>
              <a:t>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Trigger.newMap</a:t>
            </a:r>
            <a:r>
              <a:rPr lang="en-GB" sz="1050" b="0">
                <a:effectLst/>
                <a:latin typeface="Consolas" panose="020B0609020204030204" pitchFamily="49" charset="0"/>
              </a:rPr>
              <a:t>,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Trigger.oldMap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else if(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Trigger.isDelete</a:t>
            </a:r>
            <a:r>
              <a:rPr lang="en-GB" sz="105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handler.beforeDelete</a:t>
            </a:r>
            <a:r>
              <a:rPr lang="en-GB" sz="1050" b="0">
                <a:effectLst/>
                <a:latin typeface="Consolas" panose="020B0609020204030204" pitchFamily="49" charset="0"/>
              </a:rPr>
              <a:t>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Trigger.old</a:t>
            </a:r>
            <a:r>
              <a:rPr lang="en-GB" sz="1050" b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}    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    […]</a:t>
            </a:r>
          </a:p>
          <a:p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07520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F491-BB9F-CEC2-FA97-F4D9A91F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Presentation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B29EE-A78D-C134-C280-9CD31FD947D8}"/>
              </a:ext>
            </a:extLst>
          </p:cNvPr>
          <p:cNvSpPr txBox="1"/>
          <p:nvPr/>
        </p:nvSpPr>
        <p:spPr>
          <a:xfrm>
            <a:off x="976544" y="1811045"/>
            <a:ext cx="1037725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>
                <a:effectLst/>
                <a:latin typeface="Consolas" panose="020B0609020204030204" pitchFamily="49" charset="0"/>
              </a:rPr>
              <a:t>public class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TaskSegmentation</a:t>
            </a:r>
            <a:r>
              <a:rPr lang="en-GB" sz="1050" b="0">
                <a:effectLst/>
                <a:latin typeface="Consolas" panose="020B0609020204030204" pitchFamily="49" charset="0"/>
              </a:rPr>
              <a:t> implements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Queueuable</a:t>
            </a:r>
            <a:endParaRPr lang="en-GB" sz="1050" b="0">
              <a:effectLst/>
              <a:latin typeface="Consolas" panose="020B0609020204030204" pitchFamily="49" charset="0"/>
            </a:endParaRP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    public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TaskSegmentation</a:t>
            </a:r>
            <a:r>
              <a:rPr lang="en-GB" sz="1050" b="0">
                <a:effectLst/>
                <a:latin typeface="Consolas" panose="020B0609020204030204" pitchFamily="49" charset="0"/>
              </a:rPr>
              <a:t>(List&lt;Account&gt; accounts)</a:t>
            </a:r>
          </a:p>
          <a:p>
            <a:r>
              <a:rPr lang="en-GB" sz="1050">
                <a:latin typeface="Consolas" panose="020B0609020204030204" pitchFamily="49" charset="0"/>
              </a:rPr>
              <a:t>    {</a:t>
            </a:r>
          </a:p>
          <a:p>
            <a:r>
              <a:rPr lang="en-GB" sz="1050">
                <a:latin typeface="Consolas" panose="020B0609020204030204" pitchFamily="49" charset="0"/>
              </a:rPr>
              <a:t>        </a:t>
            </a:r>
            <a:r>
              <a:rPr lang="en-GB" sz="1050" err="1">
                <a:latin typeface="Consolas" panose="020B0609020204030204" pitchFamily="49" charset="0"/>
              </a:rPr>
              <a:t>this.accounts</a:t>
            </a:r>
            <a:r>
              <a:rPr lang="en-GB" sz="1050">
                <a:latin typeface="Consolas" panose="020B0609020204030204" pitchFamily="49" charset="0"/>
              </a:rPr>
              <a:t> = accounts;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GB" sz="1050" b="0">
              <a:effectLst/>
              <a:latin typeface="Consolas" panose="020B0609020204030204" pitchFamily="49" charset="0"/>
            </a:endParaRP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public void execute(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QeueuableContext</a:t>
            </a:r>
            <a:r>
              <a:rPr lang="en-GB" sz="1050" b="0">
                <a:effectLst/>
                <a:latin typeface="Consolas" panose="020B0609020204030204" pitchFamily="49" charset="0"/>
              </a:rPr>
              <a:t> BC)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AccountService</a:t>
            </a:r>
            <a:r>
              <a:rPr lang="en-GB" sz="1050" b="0">
                <a:effectLst/>
                <a:latin typeface="Consolas" panose="020B0609020204030204" pitchFamily="49" charset="0"/>
              </a:rPr>
              <a:t> service = new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AccountService</a:t>
            </a:r>
            <a:r>
              <a:rPr lang="en-GB" sz="1050" b="0">
                <a:effectLst/>
                <a:latin typeface="Consolas" panose="020B0609020204030204" pitchFamily="49" charset="0"/>
              </a:rPr>
              <a:t>(new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AccountService.AccountServiceSelector</a:t>
            </a:r>
            <a:r>
              <a:rPr lang="en-GB" sz="1050" b="0">
                <a:effectLst/>
                <a:latin typeface="Consolas" panose="020B0609020204030204" pitchFamily="49" charset="0"/>
              </a:rPr>
              <a:t>());</a:t>
            </a:r>
          </a:p>
          <a:p>
            <a:endParaRPr lang="en-GB" sz="1050" b="0">
              <a:effectLst/>
              <a:latin typeface="Consolas" panose="020B0609020204030204" pitchFamily="49" charset="0"/>
            </a:endParaRP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err="1">
                <a:effectLst/>
                <a:latin typeface="Consolas" panose="020B0609020204030204" pitchFamily="49" charset="0"/>
              </a:rPr>
              <a:t>service.updateRelatedTasksSegmentation</a:t>
            </a:r>
            <a:r>
              <a:rPr lang="en-GB" sz="1050" b="0">
                <a:effectLst/>
                <a:latin typeface="Consolas" panose="020B0609020204030204" pitchFamily="49" charset="0"/>
              </a:rPr>
              <a:t>(accounts);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050" b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20297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840E-D46F-A3CF-EB5B-5F871B88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Test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33264-1F37-5C17-B903-EDD112D37BF1}"/>
              </a:ext>
            </a:extLst>
          </p:cNvPr>
          <p:cNvSpPr txBox="1"/>
          <p:nvPr/>
        </p:nvSpPr>
        <p:spPr>
          <a:xfrm>
            <a:off x="5637320" y="29074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75233-02C7-A2B2-D5EF-9F941205CD6E}"/>
              </a:ext>
            </a:extLst>
          </p:cNvPr>
          <p:cNvSpPr txBox="1"/>
          <p:nvPr/>
        </p:nvSpPr>
        <p:spPr>
          <a:xfrm>
            <a:off x="914401" y="1497152"/>
            <a:ext cx="9996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>
                <a:effectLst/>
                <a:latin typeface="Consolas" panose="020B0609020204030204" pitchFamily="49" charset="0"/>
              </a:rPr>
              <a:t>@isTest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public with sharing class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BillingDocumentServiceTest</a:t>
            </a:r>
            <a:r>
              <a:rPr lang="en-GB" sz="1000" b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{</a:t>
            </a:r>
            <a:br>
              <a:rPr lang="en-GB" sz="1000" b="0">
                <a:effectLst/>
                <a:latin typeface="Consolas" panose="020B0609020204030204" pitchFamily="49" charset="0"/>
              </a:rPr>
            </a:br>
            <a:r>
              <a:rPr lang="en-GB" sz="1000" b="0">
                <a:effectLst/>
                <a:latin typeface="Consolas" panose="020B0609020204030204" pitchFamily="49" charset="0"/>
              </a:rPr>
              <a:t>    @isTest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private static void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whenContractsHaveReference_SetsOnBillingDoc</a:t>
            </a:r>
            <a:r>
              <a:rPr lang="en-GB" sz="1000" b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// contracts with refs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List&lt;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ffbc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Contract__c</a:t>
            </a:r>
            <a:r>
              <a:rPr lang="en-GB" sz="1000" b="0">
                <a:effectLst/>
                <a:latin typeface="Consolas" panose="020B0609020204030204" pitchFamily="49" charset="0"/>
              </a:rPr>
              <a:t>&gt; contracts = new List&lt;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ffbc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Contract__c</a:t>
            </a:r>
            <a:r>
              <a:rPr lang="en-GB" sz="1000" b="0">
                <a:effectLst/>
                <a:latin typeface="Consolas" panose="020B0609020204030204" pitchFamily="49" charset="0"/>
              </a:rPr>
              <a:t>&gt;{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    new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ffbc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Contract__c</a:t>
            </a:r>
            <a:r>
              <a:rPr lang="en-GB" sz="1000" b="0">
                <a:effectLst/>
                <a:latin typeface="Consolas" panose="020B0609020204030204" pitchFamily="49" charset="0"/>
              </a:rPr>
              <a:t>(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CustomerReference</a:t>
            </a:r>
            <a:r>
              <a:rPr lang="en-GB" sz="1000" b="0">
                <a:effectLst/>
                <a:latin typeface="Consolas" panose="020B0609020204030204" pitchFamily="49" charset="0"/>
              </a:rPr>
              <a:t>__c = 'reference1'),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    new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ffbc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Contract__c</a:t>
            </a:r>
            <a:r>
              <a:rPr lang="en-GB" sz="1000" b="0">
                <a:effectLst/>
                <a:latin typeface="Consolas" panose="020B0609020204030204" pitchFamily="49" charset="0"/>
              </a:rPr>
              <a:t>(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CustomerReference</a:t>
            </a:r>
            <a:r>
              <a:rPr lang="en-GB" sz="1000" b="0">
                <a:effectLst/>
                <a:latin typeface="Consolas" panose="020B0609020204030204" pitchFamily="49" charset="0"/>
              </a:rPr>
              <a:t>__c = 'reference2')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TestUtility.setIDs</a:t>
            </a:r>
            <a:r>
              <a:rPr lang="en-GB" sz="1000" b="0">
                <a:effectLst/>
                <a:latin typeface="Consolas" panose="020B0609020204030204" pitchFamily="49" charset="0"/>
              </a:rPr>
              <a:t>(contracts);				// Fake the Ids, so Id logic works</a:t>
            </a:r>
          </a:p>
          <a:p>
            <a:br>
              <a:rPr lang="en-GB" sz="1000" b="0">
                <a:effectLst/>
                <a:latin typeface="Consolas" panose="020B0609020204030204" pitchFamily="49" charset="0"/>
              </a:rPr>
            </a:br>
            <a:r>
              <a:rPr lang="en-GB" sz="1000" b="0">
                <a:effectLst/>
                <a:latin typeface="Consolas" panose="020B0609020204030204" pitchFamily="49" charset="0"/>
              </a:rPr>
              <a:t>        Map&lt;ID,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ffbc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Contract__c</a:t>
            </a:r>
            <a:r>
              <a:rPr lang="en-GB" sz="1000" b="0">
                <a:effectLst/>
                <a:latin typeface="Consolas" panose="020B0609020204030204" pitchFamily="49" charset="0"/>
              </a:rPr>
              <a:t>&gt;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relatedContracts</a:t>
            </a:r>
            <a:r>
              <a:rPr lang="en-GB" sz="1000" b="0">
                <a:effectLst/>
                <a:latin typeface="Consolas" panose="020B0609020204030204" pitchFamily="49" charset="0"/>
              </a:rPr>
              <a:t> = new Map&lt;ID,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ffbc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Contract__c</a:t>
            </a:r>
            <a:r>
              <a:rPr lang="en-GB" sz="1000" b="0">
                <a:effectLst/>
                <a:latin typeface="Consolas" panose="020B0609020204030204" pitchFamily="49" charset="0"/>
              </a:rPr>
              <a:t>&gt;(contracts);</a:t>
            </a:r>
          </a:p>
          <a:p>
            <a:br>
              <a:rPr lang="en-GB" sz="1000" b="0">
                <a:effectLst/>
                <a:latin typeface="Consolas" panose="020B0609020204030204" pitchFamily="49" charset="0"/>
              </a:rPr>
            </a:br>
            <a:r>
              <a:rPr lang="en-GB" sz="1000" b="0">
                <a:effectLst/>
                <a:latin typeface="Consolas" panose="020B0609020204030204" pitchFamily="49" charset="0"/>
              </a:rPr>
              <a:t>        // the new billing documents that need references set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List&lt;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fferpcore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BillingDocument</a:t>
            </a:r>
            <a:r>
              <a:rPr lang="en-GB" sz="1000" b="0">
                <a:effectLst/>
                <a:latin typeface="Consolas" panose="020B0609020204030204" pitchFamily="49" charset="0"/>
              </a:rPr>
              <a:t>__c&gt; documents = new List&lt;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fferpcore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BillingDocument</a:t>
            </a:r>
            <a:r>
              <a:rPr lang="en-GB" sz="1000" b="0">
                <a:effectLst/>
                <a:latin typeface="Consolas" panose="020B0609020204030204" pitchFamily="49" charset="0"/>
              </a:rPr>
              <a:t>__c&gt;{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    new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fferpcore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BillingDocument</a:t>
            </a:r>
            <a:r>
              <a:rPr lang="en-GB" sz="1000" b="0">
                <a:effectLst/>
                <a:latin typeface="Consolas" panose="020B0609020204030204" pitchFamily="49" charset="0"/>
              </a:rPr>
              <a:t>__c(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ffbc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Contract__c</a:t>
            </a:r>
            <a:r>
              <a:rPr lang="en-GB" sz="1000" b="0">
                <a:effectLst/>
                <a:latin typeface="Consolas" panose="020B0609020204030204" pitchFamily="49" charset="0"/>
              </a:rPr>
              <a:t> = contracts[0].Id),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    new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fferpcore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BillingDocument</a:t>
            </a:r>
            <a:r>
              <a:rPr lang="en-GB" sz="1000" b="0">
                <a:effectLst/>
                <a:latin typeface="Consolas" panose="020B0609020204030204" pitchFamily="49" charset="0"/>
              </a:rPr>
              <a:t>__c(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ffbc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Contract__c</a:t>
            </a:r>
            <a:r>
              <a:rPr lang="en-GB" sz="1000" b="0">
                <a:effectLst/>
                <a:latin typeface="Consolas" panose="020B0609020204030204" pitchFamily="49" charset="0"/>
              </a:rPr>
              <a:t> = contracts[1].Id)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};</a:t>
            </a:r>
          </a:p>
          <a:p>
            <a:br>
              <a:rPr lang="en-GB" sz="1000" b="0">
                <a:effectLst/>
                <a:latin typeface="Consolas" panose="020B0609020204030204" pitchFamily="49" charset="0"/>
              </a:rPr>
            </a:br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Test.startTest</a:t>
            </a:r>
            <a:r>
              <a:rPr lang="en-GB" sz="1000" b="0"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sz="1000" b="0">
              <a:effectLst/>
              <a:latin typeface="Consolas" panose="020B0609020204030204" pitchFamily="49" charset="0"/>
            </a:endParaRP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BillingDocumentService.ISelector</a:t>
            </a:r>
            <a:r>
              <a:rPr lang="en-GB" sz="1000" b="0">
                <a:effectLst/>
                <a:latin typeface="Consolas" panose="020B0609020204030204" pitchFamily="49" charset="0"/>
              </a:rPr>
              <a:t> selector = new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MockSelector</a:t>
            </a:r>
            <a:r>
              <a:rPr lang="en-GB" sz="1000" b="0">
                <a:effectLst/>
                <a:latin typeface="Consolas" panose="020B0609020204030204" pitchFamily="49" charset="0"/>
              </a:rPr>
              <a:t>();  	// mock selector so we don’t go to DB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((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MockSelector</a:t>
            </a:r>
            <a:r>
              <a:rPr lang="en-GB" sz="1000" b="0">
                <a:effectLst/>
                <a:latin typeface="Consolas" panose="020B0609020204030204" pitchFamily="49" charset="0"/>
              </a:rPr>
              <a:t>)selector).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relatedContracts</a:t>
            </a:r>
            <a:r>
              <a:rPr lang="en-GB" sz="1000" b="0">
                <a:effectLst/>
                <a:latin typeface="Consolas" panose="020B0609020204030204" pitchFamily="49" charset="0"/>
              </a:rPr>
              <a:t> =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relatedContracts</a:t>
            </a:r>
            <a:r>
              <a:rPr lang="en-GB" sz="1000" b="0">
                <a:effectLst/>
                <a:latin typeface="Consolas" panose="020B0609020204030204" pitchFamily="49" charset="0"/>
              </a:rPr>
              <a:t>;	// selector returns the above contracts.</a:t>
            </a:r>
            <a:br>
              <a:rPr lang="en-GB" sz="1000" b="0">
                <a:effectLst/>
                <a:latin typeface="Consolas" panose="020B0609020204030204" pitchFamily="49" charset="0"/>
              </a:rPr>
            </a:br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IDomainService</a:t>
            </a:r>
            <a:r>
              <a:rPr lang="en-GB" sz="1000" b="0">
                <a:effectLst/>
                <a:latin typeface="Consolas" panose="020B0609020204030204" pitchFamily="49" charset="0"/>
              </a:rPr>
              <a:t> service = new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BillingDocumentService</a:t>
            </a:r>
            <a:r>
              <a:rPr lang="en-GB" sz="1000" b="0">
                <a:effectLst/>
                <a:latin typeface="Consolas" panose="020B0609020204030204" pitchFamily="49" charset="0"/>
              </a:rPr>
              <a:t>(selector);	// selector passed to service we are testing logic for</a:t>
            </a:r>
          </a:p>
          <a:p>
            <a:endParaRPr lang="en-GB" sz="1000" b="0">
              <a:effectLst/>
              <a:latin typeface="Consolas" panose="020B0609020204030204" pitchFamily="49" charset="0"/>
            </a:endParaRP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service.setDefaults</a:t>
            </a:r>
            <a:r>
              <a:rPr lang="en-GB" sz="1000" b="0">
                <a:effectLst/>
                <a:latin typeface="Consolas" panose="020B0609020204030204" pitchFamily="49" charset="0"/>
              </a:rPr>
              <a:t>(documents);</a:t>
            </a:r>
          </a:p>
          <a:p>
            <a:endParaRPr lang="en-GB" sz="1000" b="0">
              <a:effectLst/>
              <a:latin typeface="Consolas" panose="020B0609020204030204" pitchFamily="49" charset="0"/>
            </a:endParaRP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Test.stopTest</a:t>
            </a:r>
            <a:r>
              <a:rPr lang="en-GB" sz="1000" b="0"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GB" sz="1000" b="0">
                <a:effectLst/>
                <a:latin typeface="Consolas" panose="020B0609020204030204" pitchFamily="49" charset="0"/>
              </a:rPr>
            </a:br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System.assertEquals</a:t>
            </a:r>
            <a:r>
              <a:rPr lang="en-GB" sz="1000" b="0">
                <a:effectLst/>
                <a:latin typeface="Consolas" panose="020B0609020204030204" pitchFamily="49" charset="0"/>
              </a:rPr>
              <a:t>('reference1', documents[0].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fferpcore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CustomerReference</a:t>
            </a:r>
            <a:r>
              <a:rPr lang="en-GB" sz="1000" b="0">
                <a:effectLst/>
                <a:latin typeface="Consolas" panose="020B0609020204030204" pitchFamily="49" charset="0"/>
              </a:rPr>
              <a:t>__c);</a:t>
            </a: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System.assertEquals</a:t>
            </a:r>
            <a:r>
              <a:rPr lang="en-GB" sz="1000" b="0">
                <a:effectLst/>
                <a:latin typeface="Consolas" panose="020B0609020204030204" pitchFamily="49" charset="0"/>
              </a:rPr>
              <a:t>('reference2', documents[1].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fferpcore</a:t>
            </a:r>
            <a:r>
              <a:rPr lang="en-GB" sz="1000" b="0">
                <a:effectLst/>
                <a:latin typeface="Consolas" panose="020B0609020204030204" pitchFamily="49" charset="0"/>
              </a:rPr>
              <a:t>__</a:t>
            </a:r>
            <a:r>
              <a:rPr lang="en-GB" sz="1000" b="0" err="1">
                <a:effectLst/>
                <a:latin typeface="Consolas" panose="020B0609020204030204" pitchFamily="49" charset="0"/>
              </a:rPr>
              <a:t>CustomerReference</a:t>
            </a:r>
            <a:r>
              <a:rPr lang="en-GB" sz="1000" b="0">
                <a:effectLst/>
                <a:latin typeface="Consolas" panose="020B0609020204030204" pitchFamily="49" charset="0"/>
              </a:rPr>
              <a:t>__c);</a:t>
            </a:r>
          </a:p>
          <a:p>
            <a:endParaRPr lang="en-GB" sz="1000" b="0">
              <a:effectLst/>
              <a:latin typeface="Consolas" panose="020B0609020204030204" pitchFamily="49" charset="0"/>
            </a:endParaRPr>
          </a:p>
          <a:p>
            <a:r>
              <a:rPr lang="en-GB" sz="1000" b="0"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510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9336-072E-1BEE-D84F-67E2F428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547"/>
            <a:ext cx="10515600" cy="1325563"/>
          </a:xfrm>
        </p:spPr>
        <p:txBody>
          <a:bodyPr/>
          <a:lstStyle/>
          <a:p>
            <a:r>
              <a:rPr lang="en-GB"/>
              <a:t>Layering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605CD-A56C-01DC-A1CE-55A0CB39A323}"/>
              </a:ext>
            </a:extLst>
          </p:cNvPr>
          <p:cNvSpPr/>
          <p:nvPr/>
        </p:nvSpPr>
        <p:spPr>
          <a:xfrm>
            <a:off x="1296140" y="2402929"/>
            <a:ext cx="1740023" cy="6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Trigger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35EF3-3381-91B7-B0F0-9DF4EABE2989}"/>
              </a:ext>
            </a:extLst>
          </p:cNvPr>
          <p:cNvSpPr/>
          <p:nvPr/>
        </p:nvSpPr>
        <p:spPr>
          <a:xfrm>
            <a:off x="3880528" y="2402931"/>
            <a:ext cx="1740023" cy="6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2F729-57FA-D4C2-ACE1-8409244AA1A4}"/>
              </a:ext>
            </a:extLst>
          </p:cNvPr>
          <p:cNvSpPr/>
          <p:nvPr/>
        </p:nvSpPr>
        <p:spPr>
          <a:xfrm>
            <a:off x="6464916" y="2402930"/>
            <a:ext cx="1740023" cy="6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97DD5-3D50-4533-8747-EB83CD0F3EEF}"/>
              </a:ext>
            </a:extLst>
          </p:cNvPr>
          <p:cNvSpPr/>
          <p:nvPr/>
        </p:nvSpPr>
        <p:spPr>
          <a:xfrm>
            <a:off x="9049305" y="2402929"/>
            <a:ext cx="1740023" cy="6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22CB92-5074-285B-6C66-C332E9C8C91E}"/>
              </a:ext>
            </a:extLst>
          </p:cNvPr>
          <p:cNvSpPr/>
          <p:nvPr/>
        </p:nvSpPr>
        <p:spPr>
          <a:xfrm>
            <a:off x="6460506" y="4799018"/>
            <a:ext cx="1740023" cy="6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Unit of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5EB727-60D8-38A9-A86E-FAFE4D879B7C}"/>
              </a:ext>
            </a:extLst>
          </p:cNvPr>
          <p:cNvSpPr/>
          <p:nvPr/>
        </p:nvSpPr>
        <p:spPr>
          <a:xfrm>
            <a:off x="3876117" y="4799018"/>
            <a:ext cx="1740023" cy="6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Selector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86336BC0-A5CD-1D2D-0620-449383DB1A5B}"/>
              </a:ext>
            </a:extLst>
          </p:cNvPr>
          <p:cNvSpPr/>
          <p:nvPr/>
        </p:nvSpPr>
        <p:spPr>
          <a:xfrm>
            <a:off x="5709820" y="5685516"/>
            <a:ext cx="772357" cy="4705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ED2BA-8CBA-4B64-C7AF-7563D4EBF6EF}"/>
              </a:ext>
            </a:extLst>
          </p:cNvPr>
          <p:cNvSpPr/>
          <p:nvPr/>
        </p:nvSpPr>
        <p:spPr>
          <a:xfrm>
            <a:off x="1296140" y="3537755"/>
            <a:ext cx="4320000" cy="6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Service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C0421D-C414-EAC9-F408-690D68867FF1}"/>
              </a:ext>
            </a:extLst>
          </p:cNvPr>
          <p:cNvSpPr/>
          <p:nvPr/>
        </p:nvSpPr>
        <p:spPr>
          <a:xfrm>
            <a:off x="6460505" y="3537755"/>
            <a:ext cx="4320000" cy="65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Service 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AEB80D-9ACC-067B-579D-629A682E693B}"/>
              </a:ext>
            </a:extLst>
          </p:cNvPr>
          <p:cNvCxnSpPr/>
          <p:nvPr/>
        </p:nvCxnSpPr>
        <p:spPr>
          <a:xfrm>
            <a:off x="994299" y="3187083"/>
            <a:ext cx="10227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23C94D-E47B-D23E-FF61-93B4E3B7E0D7}"/>
              </a:ext>
            </a:extLst>
          </p:cNvPr>
          <p:cNvCxnSpPr/>
          <p:nvPr/>
        </p:nvCxnSpPr>
        <p:spPr>
          <a:xfrm>
            <a:off x="982462" y="4455071"/>
            <a:ext cx="10227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EDA82D-DD41-6A62-F8D5-AE1604E985B5}"/>
              </a:ext>
            </a:extLst>
          </p:cNvPr>
          <p:cNvCxnSpPr/>
          <p:nvPr/>
        </p:nvCxnSpPr>
        <p:spPr>
          <a:xfrm>
            <a:off x="994299" y="5658843"/>
            <a:ext cx="10227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A81775-9A9E-EC14-AD44-BE36664DFBD4}"/>
              </a:ext>
            </a:extLst>
          </p:cNvPr>
          <p:cNvSpPr txBox="1"/>
          <p:nvPr/>
        </p:nvSpPr>
        <p:spPr>
          <a:xfrm>
            <a:off x="4980373" y="2016271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Presentation Layer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3CE3AE-84F0-9085-A390-F688A52CC83E}"/>
              </a:ext>
            </a:extLst>
          </p:cNvPr>
          <p:cNvSpPr txBox="1"/>
          <p:nvPr/>
        </p:nvSpPr>
        <p:spPr>
          <a:xfrm>
            <a:off x="4980373" y="3172578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Service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91A012-7054-F759-8971-B1D6C3C84C8D}"/>
              </a:ext>
            </a:extLst>
          </p:cNvPr>
          <p:cNvSpPr txBox="1"/>
          <p:nvPr/>
        </p:nvSpPr>
        <p:spPr>
          <a:xfrm>
            <a:off x="4977907" y="4450799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Database Layer</a:t>
            </a:r>
          </a:p>
        </p:txBody>
      </p:sp>
    </p:spTree>
    <p:extLst>
      <p:ext uri="{BB962C8B-B14F-4D97-AF65-F5344CB8AC3E}">
        <p14:creationId xmlns:p14="http://schemas.microsoft.com/office/powerpoint/2010/main" val="359252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7669-D2EA-F76D-3B80-6A978829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do we have such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7291-1101-0BAC-FC15-2D4EC0B0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Clear division between different types of logic</a:t>
            </a:r>
          </a:p>
          <a:p>
            <a:pPr lvl="1"/>
            <a:r>
              <a:rPr lang="en-GB"/>
              <a:t>Easier to maintain in the long run</a:t>
            </a:r>
          </a:p>
          <a:p>
            <a:pPr lvl="1"/>
            <a:r>
              <a:rPr lang="en-GB"/>
              <a:t>Easier to find something</a:t>
            </a:r>
          </a:p>
          <a:p>
            <a:pPr lvl="1"/>
            <a:r>
              <a:rPr lang="en-GB"/>
              <a:t>Easier to change one aspect (e.g. UI) and reuse the rest.</a:t>
            </a:r>
          </a:p>
          <a:p>
            <a:pPr lvl="1"/>
            <a:endParaRPr lang="en-GB"/>
          </a:p>
          <a:p>
            <a:r>
              <a:rPr lang="en-GB"/>
              <a:t>Allows for common reusable classes for some parts. Saves time and testing.</a:t>
            </a:r>
          </a:p>
          <a:p>
            <a:pPr lvl="1"/>
            <a:r>
              <a:rPr lang="en-GB"/>
              <a:t>Common trigger code</a:t>
            </a:r>
          </a:p>
          <a:p>
            <a:pPr lvl="1"/>
            <a:r>
              <a:rPr lang="en-GB"/>
              <a:t>Common database code</a:t>
            </a:r>
          </a:p>
          <a:p>
            <a:pPr lvl="1"/>
            <a:endParaRPr lang="en-GB"/>
          </a:p>
          <a:p>
            <a:r>
              <a:rPr lang="en-GB"/>
              <a:t>A common set of patterns and abstractions can makes some enhancements far easier to implement later. </a:t>
            </a:r>
          </a:p>
        </p:txBody>
      </p:sp>
    </p:spTree>
    <p:extLst>
      <p:ext uri="{BB962C8B-B14F-4D97-AF65-F5344CB8AC3E}">
        <p14:creationId xmlns:p14="http://schemas.microsoft.com/office/powerpoint/2010/main" val="54988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A333-EAB0-8160-A432-966FCC57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9837-B903-834A-307E-E7FEF14F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Top Layer.</a:t>
            </a:r>
          </a:p>
          <a:p>
            <a:r>
              <a:rPr lang="en-GB"/>
              <a:t>Not just ‘presentation’ but anything that acts as an entry point to the outside world.</a:t>
            </a:r>
          </a:p>
          <a:p>
            <a:r>
              <a:rPr lang="en-GB"/>
              <a:t>Should just delegate to a service as soon as possible. </a:t>
            </a:r>
          </a:p>
          <a:p>
            <a:pPr lvl="1"/>
            <a:r>
              <a:rPr lang="en-GB"/>
              <a:t>Will have some logic that is very specific to the itself – e.g. marshalling of input/output/exceptions etc.</a:t>
            </a:r>
          </a:p>
          <a:p>
            <a:pPr lvl="1"/>
            <a:r>
              <a:rPr lang="en-GB"/>
              <a:t>May maintain state that is specific to the technology. E.g. Batch/UI state.</a:t>
            </a:r>
          </a:p>
          <a:p>
            <a:r>
              <a:rPr lang="en-GB"/>
              <a:t>There may be a ‘middle man’ class that forms part of this layer.</a:t>
            </a:r>
          </a:p>
          <a:p>
            <a:pPr lvl="1"/>
            <a:r>
              <a:rPr lang="en-GB"/>
              <a:t>The most obvious is a Trigger may delegate to a </a:t>
            </a:r>
            <a:r>
              <a:rPr lang="en-GB" err="1"/>
              <a:t>TriggerHandler</a:t>
            </a:r>
            <a:r>
              <a:rPr lang="en-GB"/>
              <a:t>, and then that will call a service.  That is due to the oddities of certain entry points that we want to exit as soon as possible and into some Apex.</a:t>
            </a:r>
          </a:p>
          <a:p>
            <a:pPr lvl="1"/>
            <a:r>
              <a:rPr lang="en-GB"/>
              <a:t>Such a ‘middle man’ is also useful for dependency injection etc, see later.</a:t>
            </a:r>
          </a:p>
          <a:p>
            <a:pPr marL="457200" lvl="1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7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1B44-CEE1-73C7-18E8-AA4D1B28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A086-99D8-57C5-A28B-796DDBA3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9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Service (or Domain) layer is what might be considered genuine business logic.</a:t>
            </a:r>
          </a:p>
          <a:p>
            <a:pPr lvl="1"/>
            <a:r>
              <a:rPr lang="en-GB"/>
              <a:t>Which makes it probably the most important part.</a:t>
            </a:r>
          </a:p>
          <a:p>
            <a:r>
              <a:rPr lang="en-GB"/>
              <a:t>The service classes may make use of other smaller classes.</a:t>
            </a:r>
          </a:p>
          <a:p>
            <a:pPr lvl="1"/>
            <a:r>
              <a:rPr lang="en-GB"/>
              <a:t>helps break down larger domains, and help with Single Responsibility Pattern (SRP).</a:t>
            </a:r>
          </a:p>
          <a:p>
            <a:pPr lvl="1"/>
            <a:r>
              <a:rPr lang="en-GB"/>
              <a:t>Implement stuff like Strategy patterns etc.</a:t>
            </a:r>
          </a:p>
          <a:p>
            <a:r>
              <a:rPr lang="en-GB"/>
              <a:t>The Service should know nothing about any entry point, which includes classes related to those.</a:t>
            </a:r>
            <a:endParaRPr lang="en-GB">
              <a:cs typeface="Calibri"/>
            </a:endParaRPr>
          </a:p>
          <a:p>
            <a:pPr lvl="1"/>
            <a:r>
              <a:rPr lang="en-GB"/>
              <a:t> e.g. </a:t>
            </a:r>
            <a:r>
              <a:rPr lang="en-GB" err="1"/>
              <a:t>AuraException</a:t>
            </a:r>
            <a:r>
              <a:rPr lang="en-GB"/>
              <a:t> is UI specific and </a:t>
            </a:r>
            <a:r>
              <a:rPr lang="en-GB" err="1"/>
              <a:t>BatchableContext</a:t>
            </a:r>
            <a:r>
              <a:rPr lang="en-GB"/>
              <a:t> is batch specific therefore a Service may not reference either.</a:t>
            </a:r>
          </a:p>
          <a:p>
            <a:r>
              <a:rPr lang="en-GB"/>
              <a:t>The Service layer should have no Database specific calls, but use classes from the database layer.</a:t>
            </a:r>
          </a:p>
          <a:p>
            <a:pPr lvl="1"/>
            <a:r>
              <a:rPr lang="en-GB"/>
              <a:t>The queries it will need will be defined by a Service specific interface.</a:t>
            </a:r>
          </a:p>
        </p:txBody>
      </p:sp>
    </p:spTree>
    <p:extLst>
      <p:ext uri="{BB962C8B-B14F-4D97-AF65-F5344CB8AC3E}">
        <p14:creationId xmlns:p14="http://schemas.microsoft.com/office/powerpoint/2010/main" val="271295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A526-E27A-8F1F-959E-374BF93C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DF95-F988-3CAA-7E85-5198B9B4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Most services will provide a defined set of functions for trigger handling, as they are ‘</a:t>
            </a:r>
            <a:r>
              <a:rPr lang="en-GB" err="1"/>
              <a:t>Sobject</a:t>
            </a:r>
            <a:r>
              <a:rPr lang="en-GB"/>
              <a:t>’ focused services.</a:t>
            </a:r>
          </a:p>
          <a:p>
            <a:pPr lvl="1"/>
            <a:r>
              <a:rPr lang="en-GB"/>
              <a:t>E.g. </a:t>
            </a:r>
            <a:r>
              <a:rPr lang="en-GB" err="1"/>
              <a:t>setDefaults</a:t>
            </a:r>
            <a:r>
              <a:rPr lang="en-GB"/>
              <a:t>, validate, </a:t>
            </a:r>
            <a:r>
              <a:rPr lang="en-GB" err="1"/>
              <a:t>processRelatedRecords</a:t>
            </a:r>
            <a:r>
              <a:rPr lang="en-GB"/>
              <a:t>.</a:t>
            </a:r>
          </a:p>
          <a:p>
            <a:pPr lvl="1"/>
            <a:r>
              <a:rPr lang="en-GB"/>
              <a:t>These will normally be via a common interface</a:t>
            </a:r>
          </a:p>
          <a:p>
            <a:pPr lvl="1"/>
            <a:endParaRPr lang="en-GB"/>
          </a:p>
          <a:p>
            <a:r>
              <a:rPr lang="en-GB"/>
              <a:t>Some services will provide more specific methods to handle ‘processes’.</a:t>
            </a:r>
          </a:p>
          <a:p>
            <a:pPr lvl="1"/>
            <a:r>
              <a:rPr lang="en-GB" err="1"/>
              <a:t>E.g</a:t>
            </a:r>
            <a:r>
              <a:rPr lang="en-GB"/>
              <a:t> An invoice service may provide methods like ‘post’, ‘cancel’ etc.</a:t>
            </a:r>
          </a:p>
        </p:txBody>
      </p:sp>
    </p:spTree>
    <p:extLst>
      <p:ext uri="{BB962C8B-B14F-4D97-AF65-F5344CB8AC3E}">
        <p14:creationId xmlns:p14="http://schemas.microsoft.com/office/powerpoint/2010/main" val="401051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758D-F4E2-84B4-20BF-0CEA6A2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BA51-719C-39CC-1ADF-66B9E210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database layer should know nothing about the Service Layer or Presentation layer.</a:t>
            </a:r>
          </a:p>
          <a:p>
            <a:r>
              <a:rPr lang="en-GB"/>
              <a:t>There is likely 2 major elements to the database layer, one for queries and one for DML.</a:t>
            </a:r>
          </a:p>
          <a:p>
            <a:pPr lvl="1"/>
            <a:r>
              <a:rPr lang="en-GB"/>
              <a:t>This is primarily due to them being so distinct, queries will need to be based on what the query was for, whereas DML is very generic. </a:t>
            </a:r>
          </a:p>
          <a:p>
            <a:pPr lvl="1"/>
            <a:r>
              <a:rPr lang="en-GB"/>
              <a:t>But, it also falls into the idea of Command Query Responsibility Principle (CQRP), which says that querying and commands (writes) should be kept separate.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6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86D7-6067-068A-3246-5DF79F5A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Layer – Database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29A3-C6F9-87AA-861A-77F599D0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The Unit of Work pattern can be found in Fowlers Patterns of Enterprise Architecture. </a:t>
            </a:r>
          </a:p>
          <a:p>
            <a:pPr lvl="1"/>
            <a:r>
              <a:rPr lang="en-GB"/>
              <a:t>It doesn’t quite fit into Salesforce, but the abstraction is useful and is a common terminology popularised by the likes of </a:t>
            </a:r>
            <a:r>
              <a:rPr lang="en-GB">
                <a:hlinkClick r:id="rId2"/>
              </a:rPr>
              <a:t>https://andyinthecloud.com/</a:t>
            </a:r>
            <a:endParaRPr lang="en-GB"/>
          </a:p>
          <a:p>
            <a:pPr lvl="1"/>
            <a:r>
              <a:rPr lang="en-GB"/>
              <a:t>Callers will register writes and will eventually will commit all that work. </a:t>
            </a:r>
          </a:p>
          <a:p>
            <a:pPr lvl="1"/>
            <a:r>
              <a:rPr lang="en-GB"/>
              <a:t>The caller knows nothing about the implementation, just that they told work to be committed.</a:t>
            </a:r>
          </a:p>
          <a:p>
            <a:r>
              <a:rPr lang="en-GB"/>
              <a:t>A simpler mechanism is to have a general  DML service class (name not important), that simply acts as a common route to perform DML whilst covering security and testing needs. </a:t>
            </a:r>
          </a:p>
          <a:p>
            <a:pPr lvl="1"/>
            <a:r>
              <a:rPr lang="en-GB"/>
              <a:t>The methods are nothing more than wrappers around insert, update, delete etc. </a:t>
            </a:r>
          </a:p>
          <a:p>
            <a:pPr lvl="1"/>
            <a:r>
              <a:rPr lang="en-GB"/>
              <a:t>The main attraction is that it handles security scenarios well and is simpler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169372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8FBE-2715-4445-51B3-F3BA7F81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Layer -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C2CF-395B-E800-041D-32601750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There is not a single Selector interface/Abstraction.</a:t>
            </a:r>
          </a:p>
          <a:p>
            <a:r>
              <a:rPr lang="en-GB"/>
              <a:t>Each Service will define the Selections it will need as an interface.</a:t>
            </a:r>
          </a:p>
          <a:p>
            <a:pPr lvl="1"/>
            <a:r>
              <a:rPr lang="en-GB"/>
              <a:t>Each Service will therefore have its own distinct Selector interface.</a:t>
            </a:r>
          </a:p>
          <a:p>
            <a:r>
              <a:rPr lang="en-GB"/>
              <a:t>A default implementation may be written as an inner class of the service.</a:t>
            </a:r>
          </a:p>
          <a:p>
            <a:r>
              <a:rPr lang="en-GB"/>
              <a:t>The interface allows for easy testing as you can mock it. </a:t>
            </a:r>
          </a:p>
          <a:p>
            <a:r>
              <a:rPr lang="en-GB"/>
              <a:t>It also allows for different implementations in specific scenarios.</a:t>
            </a:r>
          </a:p>
          <a:p>
            <a:pPr lvl="1"/>
            <a:r>
              <a:rPr lang="en-GB"/>
              <a:t>E.g. A process that calls 2 services may combine both Selector interfaces into a specialised implementation to minimise the queries needed when both services query the same objects.</a:t>
            </a:r>
          </a:p>
        </p:txBody>
      </p:sp>
    </p:spTree>
    <p:extLst>
      <p:ext uri="{BB962C8B-B14F-4D97-AF65-F5344CB8AC3E}">
        <p14:creationId xmlns:p14="http://schemas.microsoft.com/office/powerpoint/2010/main" val="73013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Microsoft Office PowerPoint</Application>
  <PresentationFormat>Widescreen</PresentationFormat>
  <Paragraphs>257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Basic Patterns</vt:lpstr>
      <vt:lpstr>Layering</vt:lpstr>
      <vt:lpstr>Why do we have such patterns</vt:lpstr>
      <vt:lpstr>Presentation Layer</vt:lpstr>
      <vt:lpstr>Service Layer</vt:lpstr>
      <vt:lpstr>Service Layer</vt:lpstr>
      <vt:lpstr>Database layer</vt:lpstr>
      <vt:lpstr>Database Layer – Database Writes</vt:lpstr>
      <vt:lpstr>Database Layer - Selectors</vt:lpstr>
      <vt:lpstr>Dependency Injection</vt:lpstr>
      <vt:lpstr>Interfaces</vt:lpstr>
      <vt:lpstr>Example – Base Service class</vt:lpstr>
      <vt:lpstr>Example – Service Class</vt:lpstr>
      <vt:lpstr>Example - Trigger Handling</vt:lpstr>
      <vt:lpstr>Triggers</vt:lpstr>
      <vt:lpstr>Another Presentation class</vt:lpstr>
      <vt:lpstr>Example – Test Class</vt:lpstr>
    </vt:vector>
  </TitlesOfParts>
  <Company>Citation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Apex Patterns</dc:title>
  <dc:creator>Lee Storey</dc:creator>
  <cp:lastModifiedBy>Lee Storey</cp:lastModifiedBy>
  <cp:revision>3</cp:revision>
  <dcterms:created xsi:type="dcterms:W3CDTF">2022-07-11T13:12:46Z</dcterms:created>
  <dcterms:modified xsi:type="dcterms:W3CDTF">2023-03-31T09:50:40Z</dcterms:modified>
</cp:coreProperties>
</file>