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89" r:id="rId3"/>
    <p:sldMasterId id="214748365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96" r:id="rId7"/>
    <p:sldId id="297" r:id="rId8"/>
    <p:sldId id="306" r:id="rId9"/>
    <p:sldId id="307" r:id="rId10"/>
    <p:sldId id="300" r:id="rId11"/>
    <p:sldId id="304" r:id="rId12"/>
    <p:sldId id="295" r:id="rId13"/>
  </p:sldIdLst>
  <p:sldSz cx="9906000" cy="6858000" type="A4"/>
  <p:notesSz cx="7023100" cy="93091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8">
          <p15:clr>
            <a:srgbClr val="A4A3A4"/>
          </p15:clr>
        </p15:guide>
        <p15:guide id="3" pos="224">
          <p15:clr>
            <a:srgbClr val="A4A3A4"/>
          </p15:clr>
        </p15:guide>
        <p15:guide id="4" pos="29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4095" autoAdjust="0"/>
  </p:normalViewPr>
  <p:slideViewPr>
    <p:cSldViewPr snapToGrid="0">
      <p:cViewPr varScale="1">
        <p:scale>
          <a:sx n="63" d="100"/>
          <a:sy n="63" d="100"/>
        </p:scale>
        <p:origin x="1088" y="48"/>
      </p:cViewPr>
      <p:guideLst>
        <p:guide orient="horz" pos="2160"/>
        <p:guide pos="318"/>
        <p:guide pos="224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7" d="100"/>
          <a:sy n="87" d="100"/>
        </p:scale>
        <p:origin x="-420" y="792"/>
      </p:cViewPr>
      <p:guideLst>
        <p:guide orient="horz" pos="2932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13" tIns="47808" rIns="95613" bIns="47808" numCol="1" anchor="t" anchorCtr="0" compatLnSpc="1">
            <a:prstTxWarp prst="textNoShape">
              <a:avLst/>
            </a:prstTxWarp>
          </a:bodyPr>
          <a:lstStyle>
            <a:lvl1pPr defTabSz="955675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13" tIns="47808" rIns="95613" bIns="47808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13" tIns="47808" rIns="95613" bIns="47808" numCol="1" anchor="b" anchorCtr="0" compatLnSpc="1">
            <a:prstTxWarp prst="textNoShape">
              <a:avLst/>
            </a:prstTxWarp>
          </a:bodyPr>
          <a:lstStyle>
            <a:lvl1pPr defTabSz="955675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© 2009 Capgemini. All rights reserved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439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13" tIns="47808" rIns="95613" bIns="47808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DE4D17-CAC7-45C6-AE49-EAEC5DF1C11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557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8145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13" tIns="47808" rIns="95613" bIns="47808" numCol="1" anchor="t" anchorCtr="0" compatLnSpc="1">
            <a:prstTxWarp prst="textNoShape">
              <a:avLst/>
            </a:prstTxWarp>
          </a:bodyPr>
          <a:lstStyle>
            <a:lvl1pPr defTabSz="95567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00088"/>
            <a:ext cx="5040313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1775" y="4421188"/>
            <a:ext cx="655955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13" tIns="47808" rIns="95613" bIns="478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30416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13" tIns="47808" rIns="95613" bIns="47808" numCol="1" anchor="b" anchorCtr="0" compatLnSpc="1">
            <a:prstTxWarp prst="textNoShape">
              <a:avLst/>
            </a:prstTxWarp>
          </a:bodyPr>
          <a:lstStyle>
            <a:lvl1pPr defTabSz="955675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© 2009 Capgemini. All rights reserved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9075738"/>
            <a:ext cx="30416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13" tIns="47808" rIns="95613" bIns="47808" numCol="1" anchor="b" anchorCtr="0" compatLnSpc="1">
            <a:prstTxWarp prst="textNoShape">
              <a:avLst/>
            </a:prstTxWarp>
          </a:bodyPr>
          <a:lstStyle>
            <a:lvl1pPr algn="r" defTabSz="955675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A210AA-D764-44BE-B2FC-F9DB274D8B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4068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1pPr>
    <a:lvl2pPr marL="266700" indent="-87313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2pPr>
    <a:lvl3pPr marL="542925" indent="-96838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sz="1000" b="0">
                <a:solidFill>
                  <a:schemeClr val="tx1"/>
                </a:solidFill>
              </a:rPr>
              <a:t>© 2009 Capgemini. All rights reserved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2AA9AD-F66D-4C9C-B78C-4ED8D5E342F4}" type="slidenum">
              <a:rPr lang="fr-FR" sz="1000" b="0" smtClean="0">
                <a:solidFill>
                  <a:schemeClr val="tx1"/>
                </a:solidFill>
              </a:rPr>
              <a:pPr eaLnBrk="1" hangingPunct="1"/>
              <a:t>1</a:t>
            </a:fld>
            <a:endParaRPr lang="fr-FR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sz="1000" b="0">
                <a:solidFill>
                  <a:schemeClr val="tx1"/>
                </a:solidFill>
              </a:rPr>
              <a:t>© 2009 Capgemini. All rights reserved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B6D8F4-29AF-4119-A4C3-3652DDB17BD0}" type="slidenum">
              <a:rPr lang="fr-FR" sz="1000" b="0" smtClean="0">
                <a:solidFill>
                  <a:schemeClr val="tx1"/>
                </a:solidFill>
              </a:rPr>
              <a:pPr eaLnBrk="1" hangingPunct="1"/>
              <a:t>2</a:t>
            </a:fld>
            <a:endParaRPr lang="fr-FR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3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sz="1000" b="0">
                <a:solidFill>
                  <a:schemeClr val="tx1"/>
                </a:solidFill>
              </a:rPr>
              <a:t>© 2009 Capgemini. All rights reserved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D80DF-3547-443E-8B59-33EDCFF921E4}" type="slidenum">
              <a:rPr lang="fr-FR" sz="1000" b="0" smtClean="0">
                <a:solidFill>
                  <a:schemeClr val="tx1"/>
                </a:solidFill>
              </a:rPr>
              <a:pPr eaLnBrk="1" hangingPunct="1"/>
              <a:t>9</a:t>
            </a:fld>
            <a:endParaRPr lang="fr-FR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9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4" descr="ACE_pp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35"/>
          <a:stretch>
            <a:fillRect/>
          </a:stretch>
        </p:blipFill>
        <p:spPr bwMode="auto">
          <a:xfrm>
            <a:off x="0" y="1816100"/>
            <a:ext cx="99060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906000" cy="1300163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pic>
        <p:nvPicPr>
          <p:cNvPr id="6" name="Picture 9" descr="OK_Capgemini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66713"/>
            <a:ext cx="21590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8" descr="SOGETI_RGB - OK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3225"/>
            <a:ext cx="21161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1" descr="EN-Logo_@ESOP_pptCover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3317875"/>
            <a:ext cx="23320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</p:spPr>
        <p:txBody>
          <a:bodyPr lIns="0" tIns="360000" bIns="72000"/>
          <a:lstStyle>
            <a:lvl1pPr marL="360363" indent="-1588" algn="l">
              <a:defRPr sz="3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8"/>
          <p:cNvSpPr>
            <a:spLocks noGrp="1"/>
          </p:cNvSpPr>
          <p:nvPr>
            <p:ph type="title"/>
          </p:nvPr>
        </p:nvSpPr>
        <p:spPr>
          <a:xfrm>
            <a:off x="0" y="1000502"/>
            <a:ext cx="99060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dirty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00125"/>
            <a:ext cx="99060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6795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19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65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B6ADF-7EEE-4665-A5FB-8CA124B4E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1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43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0" y="1598613"/>
            <a:ext cx="4870450" cy="4633912"/>
          </a:xfrm>
        </p:spPr>
        <p:txBody>
          <a:bodyPr lIns="288000"/>
          <a:lstStyle>
            <a:lvl1pPr marL="265113" indent="-265113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598613"/>
            <a:ext cx="4870450" cy="4633912"/>
          </a:xfrm>
        </p:spPr>
        <p:txBody>
          <a:bodyPr lIns="18000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0AD8D-0932-44F0-A30B-616E49222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BD35F-1131-45C4-9743-968BFCA9C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"/>
          <p:cNvSpPr>
            <a:spLocks noChangeArrowheads="1"/>
          </p:cNvSpPr>
          <p:nvPr userDrawn="1"/>
        </p:nvSpPr>
        <p:spPr bwMode="white">
          <a:xfrm>
            <a:off x="0" y="6278563"/>
            <a:ext cx="9906000" cy="57943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8140700" y="6332538"/>
            <a:ext cx="1773238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GB" sz="1000">
                <a:solidFill>
                  <a:srgbClr val="000000"/>
                </a:solidFill>
              </a:rPr>
              <a:t>| </a:t>
            </a:r>
            <a:r>
              <a:rPr lang="en-GB" sz="800">
                <a:solidFill>
                  <a:srgbClr val="000000"/>
                </a:solidFill>
              </a:rPr>
              <a:t>Employee S</a:t>
            </a:r>
            <a:r>
              <a:rPr lang="en-US" sz="800">
                <a:solidFill>
                  <a:srgbClr val="000000"/>
                </a:solidFill>
              </a:rPr>
              <a:t>hare</a:t>
            </a:r>
            <a:r>
              <a:rPr lang="en-GB" sz="800">
                <a:solidFill>
                  <a:srgbClr val="000000"/>
                </a:solidFill>
              </a:rPr>
              <a:t> </a:t>
            </a:r>
            <a:r>
              <a:rPr lang="en-US" sz="800">
                <a:solidFill>
                  <a:srgbClr val="000000"/>
                </a:solidFill>
              </a:rPr>
              <a:t>Ownership</a:t>
            </a:r>
            <a:r>
              <a:rPr lang="en-GB" sz="800">
                <a:solidFill>
                  <a:srgbClr val="000000"/>
                </a:solidFill>
              </a:rPr>
              <a:t> Plan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0" y="6286500"/>
            <a:ext cx="99060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pic>
        <p:nvPicPr>
          <p:cNvPr id="6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143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22" descr="SOGETI_RGB - O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6415088"/>
            <a:ext cx="13890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23"/>
          <p:cNvSpPr>
            <a:spLocks/>
          </p:cNvSpPr>
          <p:nvPr userDrawn="1"/>
        </p:nvSpPr>
        <p:spPr bwMode="auto">
          <a:xfrm>
            <a:off x="-15875" y="-14288"/>
            <a:ext cx="3444875" cy="1235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pic>
        <p:nvPicPr>
          <p:cNvPr id="9" name="Image 5" descr="FR-Logo_@ESOP_pptSlid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60338"/>
            <a:ext cx="108743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e la date 4"/>
          <p:cNvSpPr txBox="1">
            <a:spLocks noGrp="1"/>
          </p:cNvSpPr>
          <p:nvPr userDrawn="1"/>
        </p:nvSpPr>
        <p:spPr bwMode="auto">
          <a:xfrm>
            <a:off x="5735638" y="6729413"/>
            <a:ext cx="3960812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>
            <a:spAutoFit/>
          </a:bodyPr>
          <a:lstStyle/>
          <a:p>
            <a:pPr algn="r" eaLnBrk="0" hangingPunct="0">
              <a:lnSpc>
                <a:spcPct val="85000"/>
              </a:lnSpc>
              <a:defRPr/>
            </a:pPr>
            <a:r>
              <a:rPr lang="en-US" sz="700" b="0">
                <a:solidFill>
                  <a:srgbClr val="000000"/>
                </a:solidFill>
              </a:rPr>
              <a:t>The information contained in this presentation is proprietary. ©2009 Capgemini. All rights reserved.</a:t>
            </a:r>
          </a:p>
        </p:txBody>
      </p:sp>
      <p:sp>
        <p:nvSpPr>
          <p:cNvPr id="2" name="Espace réservé du titre 8"/>
          <p:cNvSpPr>
            <a:spLocks noGrp="1"/>
          </p:cNvSpPr>
          <p:nvPr>
            <p:ph type="title"/>
          </p:nvPr>
        </p:nvSpPr>
        <p:spPr>
          <a:xfrm>
            <a:off x="0" y="1000502"/>
            <a:ext cx="99060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dirty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6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8"/>
          <p:cNvSpPr>
            <a:spLocks noGrp="1"/>
          </p:cNvSpPr>
          <p:nvPr>
            <p:ph type="title"/>
          </p:nvPr>
        </p:nvSpPr>
        <p:spPr>
          <a:xfrm>
            <a:off x="0" y="1000502"/>
            <a:ext cx="99060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dirty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8"/>
          <p:cNvSpPr>
            <a:spLocks noGrp="1"/>
          </p:cNvSpPr>
          <p:nvPr>
            <p:ph type="title"/>
          </p:nvPr>
        </p:nvSpPr>
        <p:spPr>
          <a:xfrm>
            <a:off x="0" y="1000502"/>
            <a:ext cx="99060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 dirty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8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3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2283862"/>
            <a:ext cx="9906000" cy="1500187"/>
          </a:xfrm>
        </p:spPr>
        <p:txBody>
          <a:bodyPr lIns="540000" rIns="7200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1370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white">
          <a:xfrm>
            <a:off x="0" y="6278563"/>
            <a:ext cx="9906000" cy="57943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598613"/>
            <a:ext cx="9906000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8140700" y="6332538"/>
            <a:ext cx="1773238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GB" sz="1000">
                <a:solidFill>
                  <a:srgbClr val="000000"/>
                </a:solidFill>
              </a:rPr>
              <a:t>| </a:t>
            </a:r>
            <a:r>
              <a:rPr lang="en-GB" sz="800">
                <a:solidFill>
                  <a:srgbClr val="000000"/>
                </a:solidFill>
              </a:rPr>
              <a:t>Employee S</a:t>
            </a:r>
            <a:r>
              <a:rPr lang="en-US" sz="800">
                <a:solidFill>
                  <a:srgbClr val="000000"/>
                </a:solidFill>
              </a:rPr>
              <a:t>hare</a:t>
            </a:r>
            <a:r>
              <a:rPr lang="en-GB" sz="800">
                <a:solidFill>
                  <a:srgbClr val="000000"/>
                </a:solidFill>
              </a:rPr>
              <a:t> </a:t>
            </a:r>
            <a:r>
              <a:rPr lang="en-US" sz="800">
                <a:solidFill>
                  <a:srgbClr val="000000"/>
                </a:solidFill>
              </a:rPr>
              <a:t>Ownership</a:t>
            </a:r>
            <a:r>
              <a:rPr lang="en-GB" sz="800">
                <a:solidFill>
                  <a:srgbClr val="000000"/>
                </a:solidFill>
              </a:rPr>
              <a:t> Plan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09150" y="6719888"/>
            <a:ext cx="19685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6A4C36F-9F2A-4475-944B-C8CF29BA3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286500"/>
            <a:ext cx="99060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pic>
        <p:nvPicPr>
          <p:cNvPr id="1032" name="Picture 12" descr="OK_Capgemini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143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22" descr="SOGETI_RGB - OK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6415088"/>
            <a:ext cx="13890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Freeform 23"/>
          <p:cNvSpPr>
            <a:spLocks/>
          </p:cNvSpPr>
          <p:nvPr userDrawn="1"/>
        </p:nvSpPr>
        <p:spPr bwMode="auto">
          <a:xfrm>
            <a:off x="-15875" y="-14288"/>
            <a:ext cx="3444875" cy="1235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pic>
        <p:nvPicPr>
          <p:cNvPr id="2" name="Image 5" descr="FR-Logo_@ESOP_pptSlide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60338"/>
            <a:ext cx="108743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Espace réservé de la date 4"/>
          <p:cNvSpPr txBox="1">
            <a:spLocks noGrp="1"/>
          </p:cNvSpPr>
          <p:nvPr userDrawn="1"/>
        </p:nvSpPr>
        <p:spPr bwMode="auto">
          <a:xfrm>
            <a:off x="5983288" y="6594475"/>
            <a:ext cx="3922712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>
            <a:spAutoFit/>
          </a:bodyPr>
          <a:lstStyle/>
          <a:p>
            <a:pPr algn="r" eaLnBrk="0" hangingPunct="0">
              <a:lnSpc>
                <a:spcPct val="85000"/>
              </a:lnSpc>
              <a:defRPr/>
            </a:pPr>
            <a:r>
              <a:rPr lang="en-US" sz="700" b="0">
                <a:solidFill>
                  <a:srgbClr val="000000"/>
                </a:solidFill>
              </a:rPr>
              <a:t>The information contained in this presentation is proprietary. ©2009 Capgemini.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37" r:id="rId2"/>
    <p:sldLayoutId id="2147484138" r:id="rId3"/>
    <p:sldLayoutId id="2147484139" r:id="rId4"/>
    <p:sldLayoutId id="2147484147" r:id="rId5"/>
    <p:sldLayoutId id="2147484148" r:id="rId6"/>
    <p:sldLayoutId id="2147484149" r:id="rId7"/>
  </p:sldLayoutIdLst>
  <p:hf hdr="0"/>
  <p:txStyles>
    <p:titleStyle>
      <a:lvl1pPr marL="1255713" indent="-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Arial" pitchFamily="-107" charset="0"/>
          <a:cs typeface="+mj-cs"/>
        </a:defRPr>
      </a:lvl1pPr>
      <a:lvl2pPr marL="1255713" indent="-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Arial" pitchFamily="-107" charset="0"/>
          <a:cs typeface="Arial" charset="0"/>
        </a:defRPr>
      </a:lvl2pPr>
      <a:lvl3pPr marL="1255713" indent="-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Arial" pitchFamily="-107" charset="0"/>
          <a:cs typeface="Arial" charset="0"/>
        </a:defRPr>
      </a:lvl3pPr>
      <a:lvl4pPr marL="1255713" indent="-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Arial" pitchFamily="-107" charset="0"/>
          <a:cs typeface="Arial" charset="0"/>
        </a:defRPr>
      </a:lvl4pPr>
      <a:lvl5pPr marL="1255713" indent="-1255713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Arial" pitchFamily="-107" charset="0"/>
          <a:cs typeface="Arial" charset="0"/>
        </a:defRPr>
      </a:lvl5pPr>
      <a:lvl6pPr marL="17129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6pPr>
      <a:lvl7pPr marL="21701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7pPr>
      <a:lvl8pPr marL="26273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8pPr>
      <a:lvl9pPr marL="3084513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3050" indent="-273050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pitchFamily="-107" charset="0"/>
          <a:cs typeface="+mn-cs"/>
        </a:defRPr>
      </a:lvl1pPr>
      <a:lvl2pPr marL="622300" indent="-169863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Arial" pitchFamily="-107" charset="0"/>
          <a:cs typeface="+mn-cs"/>
        </a:defRPr>
      </a:lvl2pPr>
      <a:lvl3pPr marL="1073150" indent="-155575" algn="l" defTabSz="7143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pitchFamily="-107" charset="0"/>
          <a:cs typeface="+mn-cs"/>
        </a:defRPr>
      </a:lvl3pPr>
      <a:lvl4pPr marL="1554163" indent="-228600" algn="l" defTabSz="7143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>
          <a:solidFill>
            <a:schemeClr val="bg2"/>
          </a:solidFill>
          <a:latin typeface="+mn-lt"/>
          <a:ea typeface="Arial" pitchFamily="-107" charset="0"/>
          <a:cs typeface="+mn-cs"/>
        </a:defRPr>
      </a:lvl4pPr>
      <a:lvl5pPr marL="2230438" indent="-228600" algn="l" defTabSz="7143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107" charset="0"/>
          <a:cs typeface="+mn-cs"/>
        </a:defRPr>
      </a:lvl5pPr>
      <a:lvl6pPr marL="26876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31448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6020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4059238" indent="-228600" algn="l" defTabSz="714375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23950"/>
            <a:ext cx="990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74938"/>
            <a:ext cx="99060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</p:txBody>
      </p:sp>
      <p:sp>
        <p:nvSpPr>
          <p:cNvPr id="6156" name="Freeform 12"/>
          <p:cNvSpPr>
            <a:spLocks/>
          </p:cNvSpPr>
          <p:nvPr/>
        </p:nvSpPr>
        <p:spPr bwMode="auto">
          <a:xfrm>
            <a:off x="-15875" y="-14288"/>
            <a:ext cx="3457575" cy="1235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pic>
        <p:nvPicPr>
          <p:cNvPr id="2053" name="Image 5" descr="FR-Logo_@ESOP_pptSlid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60338"/>
            <a:ext cx="108743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Espace réservé de la date 4"/>
          <p:cNvSpPr txBox="1">
            <a:spLocks noGrp="1"/>
          </p:cNvSpPr>
          <p:nvPr userDrawn="1"/>
        </p:nvSpPr>
        <p:spPr bwMode="auto">
          <a:xfrm>
            <a:off x="488950" y="6499225"/>
            <a:ext cx="94170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0" bIns="0" anchor="ctr">
            <a:spAutoFit/>
          </a:bodyPr>
          <a:lstStyle/>
          <a:p>
            <a:pPr algn="ctr">
              <a:defRPr/>
            </a:pPr>
            <a:r>
              <a:rPr lang="en-US" sz="1000" b="0">
                <a:solidFill>
                  <a:schemeClr val="tx1"/>
                </a:solidFill>
              </a:rPr>
              <a:t>The information contained in this presentation is proprietary and confidential. It is for Capgemini internal use only. Copyright ©2009 Capgemini. All rights reserved.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00" b="0">
                <a:solidFill>
                  <a:schemeClr val="tx1"/>
                </a:solidFill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</p:sldLayoutIdLst>
  <p:txStyles>
    <p:titleStyle>
      <a:lvl1pPr marL="536575" indent="-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Arial" pitchFamily="-107" charset="0"/>
          <a:cs typeface="+mj-cs"/>
        </a:defRPr>
      </a:lvl1pPr>
      <a:lvl2pPr marL="536575" indent="-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Arial" pitchFamily="-107" charset="0"/>
          <a:cs typeface="Arial" charset="0"/>
        </a:defRPr>
      </a:lvl2pPr>
      <a:lvl3pPr marL="536575" indent="-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Arial" pitchFamily="-107" charset="0"/>
          <a:cs typeface="Arial" charset="0"/>
        </a:defRPr>
      </a:lvl3pPr>
      <a:lvl4pPr marL="536575" indent="-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Arial" pitchFamily="-107" charset="0"/>
          <a:cs typeface="Arial" charset="0"/>
        </a:defRPr>
      </a:lvl4pPr>
      <a:lvl5pPr marL="536575" indent="-536575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Arial" pitchFamily="-107" charset="0"/>
          <a:cs typeface="Arial" charset="0"/>
        </a:defRPr>
      </a:lvl5pPr>
      <a:lvl6pPr marL="993775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1450975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908175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2365375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50850" indent="-2651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Arial" pitchFamily="-107" charset="0"/>
          <a:cs typeface="+mn-cs"/>
        </a:defRPr>
      </a:lvl1pPr>
      <a:lvl2pPr marL="1066800" indent="-28575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Arial" pitchFamily="-107" charset="0"/>
          <a:cs typeface="+mn-cs"/>
        </a:defRPr>
      </a:lvl2pPr>
      <a:lvl3pPr marL="1530350" indent="-228600" algn="l" rtl="0" eaLnBrk="0" fontAlgn="base" hangingPunct="0">
        <a:spcBef>
          <a:spcPct val="40000"/>
        </a:spcBef>
        <a:spcAft>
          <a:spcPct val="0"/>
        </a:spcAft>
        <a:buClr>
          <a:schemeClr val="hlink"/>
        </a:buClr>
        <a:buFont typeface="Arial" charset="0"/>
        <a:buChar char="–"/>
        <a:defRPr sz="2400">
          <a:solidFill>
            <a:schemeClr val="tx1"/>
          </a:solidFill>
          <a:latin typeface="+mn-lt"/>
          <a:ea typeface="Arial" pitchFamily="-107" charset="0"/>
          <a:cs typeface="+mn-cs"/>
        </a:defRPr>
      </a:lvl3pPr>
      <a:lvl4pPr marL="1979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Arial" pitchFamily="-107" charset="0"/>
          <a:cs typeface="+mn-cs"/>
        </a:defRPr>
      </a:lvl4pPr>
      <a:lvl5pPr marL="24145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Arial" pitchFamily="-107" charset="0"/>
          <a:cs typeface="+mn-cs"/>
        </a:defRPr>
      </a:lvl5pPr>
      <a:lvl6pPr marL="28717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cs typeface="+mn-cs"/>
        </a:defRPr>
      </a:lvl6pPr>
      <a:lvl7pPr marL="33289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cs typeface="+mn-cs"/>
        </a:defRPr>
      </a:lvl7pPr>
      <a:lvl8pPr marL="37861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cs typeface="+mn-cs"/>
        </a:defRPr>
      </a:lvl8pPr>
      <a:lvl9pPr marL="42433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 10" descr="ACE_ppt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35"/>
          <a:stretch>
            <a:fillRect/>
          </a:stretch>
        </p:blipFill>
        <p:spPr bwMode="auto">
          <a:xfrm>
            <a:off x="0" y="1816100"/>
            <a:ext cx="99060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Freeform 7"/>
          <p:cNvSpPr>
            <a:spLocks/>
          </p:cNvSpPr>
          <p:nvPr userDrawn="1"/>
        </p:nvSpPr>
        <p:spPr bwMode="auto">
          <a:xfrm>
            <a:off x="-15875" y="-28575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076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0" y="1000125"/>
            <a:ext cx="990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7742"/>
          </a:solidFill>
          <a:latin typeface="+mj-lt"/>
          <a:ea typeface="Arial" pitchFamily="-107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7742"/>
          </a:solidFill>
          <a:latin typeface="Arial" charset="0"/>
          <a:ea typeface="Arial" pitchFamily="-107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7742"/>
          </a:solidFill>
          <a:latin typeface="Arial" charset="0"/>
          <a:ea typeface="Arial" pitchFamily="-107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7742"/>
          </a:solidFill>
          <a:latin typeface="Arial" charset="0"/>
          <a:ea typeface="Arial" pitchFamily="-107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7742"/>
          </a:solidFill>
          <a:latin typeface="Arial" charset="0"/>
          <a:ea typeface="Arial" pitchFamily="-107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536575" indent="-193675" algn="l" rtl="0" eaLnBrk="0" fontAlgn="base" hangingPunct="0">
        <a:spcBef>
          <a:spcPct val="40000"/>
        </a:spcBef>
        <a:spcAft>
          <a:spcPct val="0"/>
        </a:spcAft>
        <a:buChar char="•"/>
        <a:defRPr lang="fr-FR" sz="2400" dirty="0">
          <a:solidFill>
            <a:schemeClr val="tx1"/>
          </a:solidFill>
          <a:latin typeface="+mn-lt"/>
          <a:ea typeface="Arial" pitchFamily="-107" charset="0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har char="–"/>
        <a:defRPr lang="fr-FR" sz="2400" dirty="0">
          <a:solidFill>
            <a:schemeClr val="tx1"/>
          </a:solidFill>
          <a:latin typeface="+mn-lt"/>
          <a:ea typeface="Arial" pitchFamily="-107" charset="0"/>
          <a:cs typeface="+mn-cs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har char="•"/>
        <a:defRPr lang="fr-FR" sz="2400" dirty="0">
          <a:solidFill>
            <a:schemeClr val="tx1"/>
          </a:solidFill>
          <a:latin typeface="+mn-lt"/>
          <a:ea typeface="Arial" pitchFamily="-107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Arial" pitchFamily="-107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Arial" pitchFamily="-107" charset="0"/>
          <a:cs typeface="+mn-cs"/>
        </a:defRPr>
      </a:lvl5pPr>
      <a:lvl6pPr marL="25146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6pPr>
      <a:lvl7pPr marL="29718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7pPr>
      <a:lvl8pPr marL="34290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8pPr>
      <a:lvl9pPr marL="38862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Freeform 7"/>
          <p:cNvSpPr>
            <a:spLocks/>
          </p:cNvSpPr>
          <p:nvPr/>
        </p:nvSpPr>
        <p:spPr bwMode="auto">
          <a:xfrm>
            <a:off x="-15875" y="-28575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  <p:pic>
        <p:nvPicPr>
          <p:cNvPr id="4099" name="Picture 9" descr="OK_Capgemini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881063"/>
            <a:ext cx="3328988" cy="784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Image 12" descr="SOGETI_RGB - O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911225"/>
            <a:ext cx="32448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mage 8" descr="EN-Logo_@ESOP_pptCove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3" y="5264150"/>
            <a:ext cx="23320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Espace réservé de la date 4"/>
          <p:cNvSpPr txBox="1">
            <a:spLocks noGrp="1"/>
          </p:cNvSpPr>
          <p:nvPr userDrawn="1"/>
        </p:nvSpPr>
        <p:spPr bwMode="auto">
          <a:xfrm>
            <a:off x="488950" y="6499225"/>
            <a:ext cx="94170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0" bIns="0" anchor="ctr">
            <a:spAutoFit/>
          </a:bodyPr>
          <a:lstStyle/>
          <a:p>
            <a:pPr algn="ctr">
              <a:defRPr/>
            </a:pPr>
            <a:r>
              <a:rPr lang="en-US" sz="1000" b="0">
                <a:solidFill>
                  <a:schemeClr val="bg2"/>
                </a:solidFill>
              </a:rPr>
              <a:t>The information contained in this presentation is proprietary and confidential. It is for Capgemini internal use only. Copyright ©2009 Capgemini. All rights reserved.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1000" b="0">
                <a:solidFill>
                  <a:schemeClr val="bg2"/>
                </a:solidFill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+mj-lt"/>
          <a:ea typeface="Arial" pitchFamily="-107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ea typeface="Arial" pitchFamily="-107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ea typeface="Arial" pitchFamily="-107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ea typeface="Arial" pitchFamily="-107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ea typeface="Arial" pitchFamily="-107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2"/>
          </a:solidFill>
          <a:latin typeface="+mn-lt"/>
          <a:ea typeface="Arial" pitchFamily="-107" charset="0"/>
          <a:cs typeface="+mn-cs"/>
        </a:defRPr>
      </a:lvl1pPr>
      <a:lvl2pPr marL="742950" indent="-285750" algn="r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Arial" pitchFamily="-107" charset="0"/>
          <a:cs typeface="+mn-cs"/>
        </a:defRPr>
      </a:lvl2pPr>
      <a:lvl3pPr marL="1143000" indent="-228600" algn="r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2"/>
          </a:solidFill>
          <a:latin typeface="+mn-lt"/>
          <a:ea typeface="Arial" pitchFamily="-107" charset="0"/>
          <a:cs typeface="+mn-cs"/>
        </a:defRPr>
      </a:lvl3pPr>
      <a:lvl4pPr marL="1600200" indent="-228600" algn="r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Arial" pitchFamily="-107" charset="0"/>
          <a:cs typeface="+mn-cs"/>
        </a:defRPr>
      </a:lvl4pPr>
      <a:lvl5pPr marL="2057400" indent="-228600" algn="r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Arial" pitchFamily="-107" charset="0"/>
          <a:cs typeface="+mn-cs"/>
        </a:defRPr>
      </a:lvl5pPr>
      <a:lvl6pPr marL="25146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6pPr>
      <a:lvl7pPr marL="29718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7pPr>
      <a:lvl8pPr marL="34290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8pPr>
      <a:lvl9pPr marL="3886200" indent="-228600" algn="r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0" y="1263650"/>
            <a:ext cx="9906000" cy="1512888"/>
          </a:xfrm>
        </p:spPr>
        <p:txBody>
          <a:bodyPr/>
          <a:lstStyle/>
          <a:p>
            <a:pPr algn="ctr"/>
            <a:r>
              <a:rPr lang="en-US" dirty="0" smtClean="0"/>
              <a:t>ESOP </a:t>
            </a:r>
            <a:r>
              <a:rPr lang="en-US" dirty="0"/>
              <a:t>Exit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025525" y="1112405"/>
            <a:ext cx="785495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 b="0" dirty="0">
              <a:solidFill>
                <a:schemeClr val="folHlink"/>
              </a:solidFill>
            </a:endParaRPr>
          </a:p>
          <a:p>
            <a:r>
              <a:rPr lang="en-US" sz="1800" b="0" dirty="0" smtClean="0">
                <a:solidFill>
                  <a:schemeClr val="folHlink"/>
                </a:solidFill>
              </a:rPr>
              <a:t>Please note that you </a:t>
            </a:r>
            <a:r>
              <a:rPr lang="en-US" sz="1800" b="0" dirty="0">
                <a:solidFill>
                  <a:schemeClr val="folHlink"/>
                </a:solidFill>
              </a:rPr>
              <a:t>may choose to remain invested even after your exit with no change in the benefits, the leverage and protection mechanisms until the scheme matures. </a:t>
            </a:r>
            <a:r>
              <a:rPr lang="en-US" sz="1800" b="0" dirty="0" smtClean="0">
                <a:solidFill>
                  <a:schemeClr val="folHlink"/>
                </a:solidFill>
              </a:rPr>
              <a:t>There is no action required for this. The scheme continues to remain active after </a:t>
            </a:r>
            <a:r>
              <a:rPr lang="en-US" sz="1800" b="0" smtClean="0">
                <a:solidFill>
                  <a:schemeClr val="folHlink"/>
                </a:solidFill>
              </a:rPr>
              <a:t>your exit.</a:t>
            </a:r>
            <a:endParaRPr lang="en-US" sz="1800" b="0" dirty="0">
              <a:solidFill>
                <a:schemeClr val="folHlink"/>
              </a:solidFill>
            </a:endParaRPr>
          </a:p>
          <a:p>
            <a:r>
              <a:rPr lang="en-IN" sz="1800" b="0" dirty="0">
                <a:solidFill>
                  <a:schemeClr val="folHlink"/>
                </a:solidFill>
              </a:rPr>
              <a:t> </a:t>
            </a:r>
          </a:p>
          <a:p>
            <a:r>
              <a:rPr lang="en-IN" sz="1800" b="0" dirty="0">
                <a:solidFill>
                  <a:schemeClr val="folHlink"/>
                </a:solidFill>
              </a:rPr>
              <a:t>It is also possible to </a:t>
            </a:r>
            <a:r>
              <a:rPr lang="en-US" sz="1800" b="0" dirty="0">
                <a:solidFill>
                  <a:schemeClr val="folHlink"/>
                </a:solidFill>
              </a:rPr>
              <a:t>apply for redemption at any point after your </a:t>
            </a:r>
            <a:r>
              <a:rPr lang="en-US" sz="1800" b="0" dirty="0" smtClean="0">
                <a:solidFill>
                  <a:schemeClr val="folHlink"/>
                </a:solidFill>
              </a:rPr>
              <a:t>exit. The scheme rules specify early redemption of the investment </a:t>
            </a:r>
            <a:r>
              <a:rPr lang="en-US" sz="1800" b="0" dirty="0">
                <a:solidFill>
                  <a:schemeClr val="folHlink"/>
                </a:solidFill>
              </a:rPr>
              <a:t>before the </a:t>
            </a:r>
            <a:r>
              <a:rPr lang="en-US" sz="1800" b="0" dirty="0" smtClean="0">
                <a:solidFill>
                  <a:schemeClr val="folHlink"/>
                </a:solidFill>
              </a:rPr>
              <a:t>5 year </a:t>
            </a:r>
            <a:r>
              <a:rPr lang="en-US" sz="1800" b="0" dirty="0">
                <a:solidFill>
                  <a:schemeClr val="folHlink"/>
                </a:solidFill>
              </a:rPr>
              <a:t>lock in period only in </a:t>
            </a:r>
            <a:r>
              <a:rPr lang="en-US" sz="1800" b="0" dirty="0" smtClean="0">
                <a:solidFill>
                  <a:schemeClr val="folHlink"/>
                </a:solidFill>
              </a:rPr>
              <a:t>cases </a:t>
            </a:r>
            <a:r>
              <a:rPr lang="en-US" sz="1800" b="0" dirty="0">
                <a:solidFill>
                  <a:schemeClr val="folHlink"/>
                </a:solidFill>
              </a:rPr>
              <a:t>of exceptional </a:t>
            </a:r>
            <a:r>
              <a:rPr lang="en-US" sz="1800" b="0" dirty="0" smtClean="0">
                <a:solidFill>
                  <a:schemeClr val="folHlink"/>
                </a:solidFill>
              </a:rPr>
              <a:t>circumstance. </a:t>
            </a:r>
            <a:r>
              <a:rPr lang="en-US" sz="1800" b="0" dirty="0">
                <a:solidFill>
                  <a:schemeClr val="folHlink"/>
                </a:solidFill>
              </a:rPr>
              <a:t>These include: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600" b="0" dirty="0">
                <a:solidFill>
                  <a:schemeClr val="folHlink"/>
                </a:solidFill>
              </a:rPr>
              <a:t>Termination/resignation/superannuation of the employment contract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600" b="0" dirty="0">
                <a:solidFill>
                  <a:schemeClr val="folHlink"/>
                </a:solidFill>
              </a:rPr>
              <a:t>Disability of the </a:t>
            </a:r>
            <a:r>
              <a:rPr lang="en-US" sz="1600" b="0" dirty="0" smtClean="0">
                <a:solidFill>
                  <a:schemeClr val="folHlink"/>
                </a:solidFill>
              </a:rPr>
              <a:t>subscriber</a:t>
            </a:r>
            <a:endParaRPr lang="en-US" sz="1600" b="0" dirty="0">
              <a:solidFill>
                <a:schemeClr val="folHlink"/>
              </a:solidFill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600" b="0" dirty="0">
                <a:solidFill>
                  <a:schemeClr val="folHlink"/>
                </a:solidFill>
              </a:rPr>
              <a:t>Death of the subscriber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1800" b="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b="0" dirty="0" smtClean="0">
                <a:solidFill>
                  <a:schemeClr val="folHlink"/>
                </a:solidFill>
              </a:rPr>
              <a:t>It is not permitted to withdraw from the scheme if </a:t>
            </a:r>
            <a:r>
              <a:rPr lang="en-US" sz="1800" b="0" dirty="0">
                <a:solidFill>
                  <a:schemeClr val="folHlink"/>
                </a:solidFill>
              </a:rPr>
              <a:t>your case does fall under one of the categories </a:t>
            </a:r>
            <a:r>
              <a:rPr lang="en-US" sz="1800" b="0" dirty="0" smtClean="0">
                <a:solidFill>
                  <a:schemeClr val="folHlink"/>
                </a:solidFill>
              </a:rPr>
              <a:t>mentioned above.</a:t>
            </a:r>
            <a:endParaRPr lang="en-US" sz="1800" b="0" dirty="0">
              <a:solidFill>
                <a:schemeClr val="folHlink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343025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Exit Eligibility</a:t>
            </a:r>
            <a:endParaRPr lang="en-US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3788"/>
            <a:ext cx="9906000" cy="4633912"/>
          </a:xfrm>
        </p:spPr>
        <p:txBody>
          <a:bodyPr/>
          <a:lstStyle/>
          <a:p>
            <a:r>
              <a:rPr lang="en-US" sz="1500" dirty="0">
                <a:solidFill>
                  <a:schemeClr val="folHlink"/>
                </a:solidFill>
              </a:rPr>
              <a:t>You have received, by </a:t>
            </a:r>
            <a:r>
              <a:rPr lang="en-US" sz="1500" dirty="0" smtClean="0">
                <a:solidFill>
                  <a:schemeClr val="folHlink"/>
                </a:solidFill>
              </a:rPr>
              <a:t>post/email, </a:t>
            </a:r>
            <a:r>
              <a:rPr lang="en-US" sz="1500" dirty="0">
                <a:solidFill>
                  <a:schemeClr val="folHlink"/>
                </a:solidFill>
              </a:rPr>
              <a:t>an account statement, which </a:t>
            </a:r>
            <a:r>
              <a:rPr lang="en-US" sz="1500" dirty="0" smtClean="0">
                <a:solidFill>
                  <a:schemeClr val="folHlink"/>
                </a:solidFill>
              </a:rPr>
              <a:t>has </a:t>
            </a:r>
            <a:r>
              <a:rPr lang="en-US" sz="1500" dirty="0">
                <a:solidFill>
                  <a:schemeClr val="folHlink"/>
                </a:solidFill>
              </a:rPr>
              <a:t>your investment details such as your account number and temporary password. </a:t>
            </a:r>
            <a:r>
              <a:rPr lang="en-US" sz="1500" dirty="0" smtClean="0">
                <a:solidFill>
                  <a:schemeClr val="folHlink"/>
                </a:solidFill>
              </a:rPr>
              <a:t> You will need this to fill In your account number in the redemption/correspondence form (attached with the mail).</a:t>
            </a:r>
            <a:endParaRPr lang="en-US" sz="1500" dirty="0">
              <a:solidFill>
                <a:schemeClr val="folHlink"/>
              </a:solidFill>
            </a:endParaRPr>
          </a:p>
          <a:p>
            <a:r>
              <a:rPr lang="en-US" sz="1500" u="sng" dirty="0">
                <a:solidFill>
                  <a:schemeClr val="folHlink"/>
                </a:solidFill>
              </a:rPr>
              <a:t>NOTE: </a:t>
            </a:r>
            <a:r>
              <a:rPr lang="en-US" sz="1500" dirty="0">
                <a:solidFill>
                  <a:schemeClr val="folHlink"/>
                </a:solidFill>
              </a:rPr>
              <a:t> If you have not received this document- kindly get in touch with </a:t>
            </a:r>
            <a:r>
              <a:rPr lang="en-US" sz="1500" dirty="0" err="1">
                <a:solidFill>
                  <a:schemeClr val="folHlink"/>
                </a:solidFill>
              </a:rPr>
              <a:t>Capgemini’s</a:t>
            </a:r>
            <a:r>
              <a:rPr lang="en-US" sz="1500" dirty="0">
                <a:solidFill>
                  <a:schemeClr val="folHlink"/>
                </a:solidFill>
              </a:rPr>
              <a:t> Human Resources </a:t>
            </a:r>
            <a:r>
              <a:rPr lang="en-US" sz="1500" dirty="0" smtClean="0">
                <a:solidFill>
                  <a:schemeClr val="folHlink"/>
                </a:solidFill>
              </a:rPr>
              <a:t>Department.</a:t>
            </a:r>
            <a:endParaRPr lang="en-US" sz="1500" dirty="0">
              <a:solidFill>
                <a:schemeClr val="folHlink"/>
              </a:solidFill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2" t="10918" r="27257" b="7272"/>
          <a:stretch>
            <a:fillRect/>
          </a:stretch>
        </p:blipFill>
        <p:spPr bwMode="auto">
          <a:xfrm>
            <a:off x="3309938" y="2663031"/>
            <a:ext cx="3030538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825498" y="3382169"/>
            <a:ext cx="890588" cy="3063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731753" y="3132931"/>
            <a:ext cx="1147762" cy="4000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6131444" y="2663031"/>
            <a:ext cx="1797050" cy="522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>
                <a:solidFill>
                  <a:srgbClr val="336600"/>
                </a:solidFill>
              </a:rPr>
              <a:t>Account Statement</a:t>
            </a:r>
          </a:p>
        </p:txBody>
      </p:sp>
      <p:sp>
        <p:nvSpPr>
          <p:cNvPr id="11274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Step 1: Locate Your Account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3689069" y="1389062"/>
            <a:ext cx="6044211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folHlink"/>
                </a:solidFill>
              </a:rPr>
              <a:t>‘My Personal Details’ section</a:t>
            </a:r>
          </a:p>
          <a:p>
            <a:pPr marL="1028700"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folHlink"/>
                </a:solidFill>
              </a:rPr>
              <a:t>Mention ‘</a:t>
            </a:r>
            <a:r>
              <a:rPr lang="en-US" sz="1600" b="0" dirty="0" err="1">
                <a:solidFill>
                  <a:schemeClr val="folHlink"/>
                </a:solidFill>
              </a:rPr>
              <a:t>Capgemini</a:t>
            </a:r>
            <a:r>
              <a:rPr lang="en-US" sz="1600" b="0" dirty="0">
                <a:solidFill>
                  <a:schemeClr val="folHlink"/>
                </a:solidFill>
              </a:rPr>
              <a:t> India </a:t>
            </a:r>
            <a:r>
              <a:rPr lang="en-US" sz="1600" b="0" dirty="0" err="1">
                <a:solidFill>
                  <a:schemeClr val="folHlink"/>
                </a:solidFill>
              </a:rPr>
              <a:t>Pvt</a:t>
            </a:r>
            <a:r>
              <a:rPr lang="en-US" sz="1600" b="0" dirty="0">
                <a:solidFill>
                  <a:schemeClr val="folHlink"/>
                </a:solidFill>
              </a:rPr>
              <a:t> Ltd’ in the company </a:t>
            </a:r>
            <a:r>
              <a:rPr lang="en-US" sz="1600" b="0" dirty="0" smtClean="0">
                <a:solidFill>
                  <a:schemeClr val="folHlink"/>
                </a:solidFill>
              </a:rPr>
              <a:t>field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folHlink"/>
                </a:solidFill>
              </a:rPr>
              <a:t>“</a:t>
            </a:r>
            <a:r>
              <a:rPr lang="en-US" sz="1600" b="0" dirty="0">
                <a:solidFill>
                  <a:schemeClr val="folHlink"/>
                </a:solidFill>
              </a:rPr>
              <a:t>Redemption </a:t>
            </a:r>
            <a:r>
              <a:rPr lang="en-US" sz="1600" b="0" dirty="0" smtClean="0">
                <a:solidFill>
                  <a:schemeClr val="folHlink"/>
                </a:solidFill>
              </a:rPr>
              <a:t>Request” section </a:t>
            </a:r>
          </a:p>
          <a:p>
            <a:pPr marL="1028700"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folHlink"/>
                </a:solidFill>
              </a:rPr>
              <a:t>Check </a:t>
            </a:r>
            <a:r>
              <a:rPr lang="en-US" sz="1600" b="0" dirty="0">
                <a:solidFill>
                  <a:schemeClr val="folHlink"/>
                </a:solidFill>
              </a:rPr>
              <a:t>Unavailable</a:t>
            </a:r>
          </a:p>
          <a:p>
            <a:pPr marL="1028700"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folHlink"/>
                </a:solidFill>
              </a:rPr>
              <a:t>Motive </a:t>
            </a:r>
            <a:r>
              <a:rPr lang="en-US" sz="1600" b="0" dirty="0">
                <a:solidFill>
                  <a:schemeClr val="folHlink"/>
                </a:solidFill>
              </a:rPr>
              <a:t>Code </a:t>
            </a:r>
            <a:r>
              <a:rPr lang="en-US" sz="1600" b="0" dirty="0" smtClean="0">
                <a:solidFill>
                  <a:schemeClr val="folHlink"/>
                </a:solidFill>
              </a:rPr>
              <a:t>– Please mention ‘CC’</a:t>
            </a:r>
            <a:endParaRPr lang="en-US" sz="1600" b="0" dirty="0">
              <a:solidFill>
                <a:schemeClr val="folHlink"/>
              </a:solidFill>
            </a:endParaRPr>
          </a:p>
          <a:p>
            <a:pPr marL="1028700"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folHlink"/>
                </a:solidFill>
              </a:rPr>
              <a:t>Motive </a:t>
            </a:r>
            <a:r>
              <a:rPr lang="en-US" sz="1600" b="0" dirty="0">
                <a:solidFill>
                  <a:schemeClr val="folHlink"/>
                </a:solidFill>
              </a:rPr>
              <a:t>Date – Your Last working date at </a:t>
            </a:r>
            <a:r>
              <a:rPr lang="en-US" sz="1600" b="0" dirty="0" err="1" smtClean="0">
                <a:solidFill>
                  <a:schemeClr val="folHlink"/>
                </a:solidFill>
              </a:rPr>
              <a:t>Capgemini</a:t>
            </a:r>
            <a:endParaRPr lang="en-US" sz="1600" b="0" dirty="0">
              <a:solidFill>
                <a:schemeClr val="folHlink"/>
              </a:solidFill>
            </a:endParaRPr>
          </a:p>
          <a:p>
            <a:pPr marL="1028700"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folHlink"/>
                </a:solidFill>
              </a:rPr>
              <a:t>Check only the scheme (year) you want to redeem</a:t>
            </a:r>
          </a:p>
          <a:p>
            <a:pPr marL="1028700"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folHlink"/>
                </a:solidFill>
              </a:rPr>
              <a:t>Do not check the ‘</a:t>
            </a:r>
            <a:r>
              <a:rPr lang="en-US" sz="1600" b="0" dirty="0" err="1" smtClean="0">
                <a:solidFill>
                  <a:schemeClr val="folHlink"/>
                </a:solidFill>
              </a:rPr>
              <a:t>Fonds</a:t>
            </a:r>
            <a:r>
              <a:rPr lang="en-US" sz="1600" b="0" dirty="0" smtClean="0">
                <a:solidFill>
                  <a:schemeClr val="folHlink"/>
                </a:solidFill>
              </a:rPr>
              <a:t> </a:t>
            </a:r>
            <a:r>
              <a:rPr lang="en-US" sz="1600" b="0" dirty="0" err="1" smtClean="0">
                <a:solidFill>
                  <a:schemeClr val="folHlink"/>
                </a:solidFill>
              </a:rPr>
              <a:t>Actionnariat</a:t>
            </a:r>
            <a:r>
              <a:rPr lang="en-US" sz="1600" b="0" dirty="0" smtClean="0">
                <a:solidFill>
                  <a:schemeClr val="folHlink"/>
                </a:solidFill>
              </a:rPr>
              <a:t> </a:t>
            </a:r>
            <a:r>
              <a:rPr lang="en-US" sz="1600" b="0" dirty="0" err="1" smtClean="0">
                <a:solidFill>
                  <a:schemeClr val="folHlink"/>
                </a:solidFill>
              </a:rPr>
              <a:t>Capgemini</a:t>
            </a:r>
            <a:r>
              <a:rPr lang="en-US" sz="1600" b="0" dirty="0" smtClean="0">
                <a:solidFill>
                  <a:schemeClr val="folHlink"/>
                </a:solidFill>
              </a:rPr>
              <a:t>’ section</a:t>
            </a:r>
          </a:p>
          <a:p>
            <a:pPr marL="1028700"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folHlink"/>
                </a:solidFill>
              </a:rPr>
              <a:t>Partial </a:t>
            </a:r>
            <a:r>
              <a:rPr lang="en-US" sz="1600" b="0" dirty="0">
                <a:solidFill>
                  <a:schemeClr val="folHlink"/>
                </a:solidFill>
              </a:rPr>
              <a:t>redemption </a:t>
            </a:r>
            <a:r>
              <a:rPr lang="en-US" sz="1600" b="0" dirty="0" smtClean="0">
                <a:solidFill>
                  <a:schemeClr val="folHlink"/>
                </a:solidFill>
              </a:rPr>
              <a:t>is not permitted. Leave the partial redemption column blank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folHlink"/>
                </a:solidFill>
              </a:rPr>
              <a:t>Leave the company HR validation section blank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folHlink"/>
                </a:solidFill>
              </a:rPr>
              <a:t>‘My </a:t>
            </a:r>
            <a:r>
              <a:rPr lang="en-US" sz="1600" b="0" dirty="0" smtClean="0">
                <a:solidFill>
                  <a:schemeClr val="folHlink"/>
                </a:solidFill>
              </a:rPr>
              <a:t>Validation’ </a:t>
            </a:r>
            <a:r>
              <a:rPr lang="en-US" sz="1600" b="0" dirty="0">
                <a:solidFill>
                  <a:schemeClr val="folHlink"/>
                </a:solidFill>
              </a:rPr>
              <a:t>section</a:t>
            </a:r>
          </a:p>
          <a:p>
            <a:pPr marL="1028700"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folHlink"/>
                </a:solidFill>
              </a:rPr>
              <a:t>Mention the </a:t>
            </a:r>
            <a:r>
              <a:rPr lang="en-US" sz="1600" b="0" dirty="0">
                <a:solidFill>
                  <a:schemeClr val="folHlink"/>
                </a:solidFill>
              </a:rPr>
              <a:t>date and </a:t>
            </a:r>
            <a:r>
              <a:rPr lang="en-US" sz="1600" b="0" dirty="0" smtClean="0">
                <a:solidFill>
                  <a:schemeClr val="folHlink"/>
                </a:solidFill>
              </a:rPr>
              <a:t>attest with your </a:t>
            </a:r>
            <a:r>
              <a:rPr lang="en-US" sz="1600" b="0" dirty="0">
                <a:solidFill>
                  <a:schemeClr val="folHlink"/>
                </a:solidFill>
              </a:rPr>
              <a:t>signature</a:t>
            </a:r>
          </a:p>
        </p:txBody>
      </p:sp>
      <p:sp>
        <p:nvSpPr>
          <p:cNvPr id="12294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	Step </a:t>
            </a:r>
            <a:r>
              <a:rPr lang="en-US" dirty="0"/>
              <a:t>2: </a:t>
            </a:r>
            <a:r>
              <a:rPr lang="en-US" dirty="0" smtClean="0"/>
              <a:t>Fill in the Redemption/Correspondence </a:t>
            </a:r>
            <a:r>
              <a:rPr lang="en-US" dirty="0"/>
              <a:t>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6" y="1389062"/>
            <a:ext cx="3214083" cy="4548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Mandatory documents for redemption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0150"/>
            <a:ext cx="9906000" cy="463391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folHlink"/>
                </a:solidFill>
              </a:rPr>
              <a:t>      The </a:t>
            </a:r>
            <a:r>
              <a:rPr lang="en-US" sz="2000" b="1" dirty="0">
                <a:solidFill>
                  <a:schemeClr val="folHlink"/>
                </a:solidFill>
              </a:rPr>
              <a:t>following </a:t>
            </a:r>
            <a:r>
              <a:rPr lang="en-US" sz="2000" b="1" dirty="0" smtClean="0">
                <a:solidFill>
                  <a:schemeClr val="folHlink"/>
                </a:solidFill>
              </a:rPr>
              <a:t>documents are to be sent mandatorily to process </a:t>
            </a:r>
            <a:r>
              <a:rPr lang="en-US" sz="2000" b="1" dirty="0">
                <a:solidFill>
                  <a:schemeClr val="folHlink"/>
                </a:solidFill>
              </a:rPr>
              <a:t>the </a:t>
            </a:r>
            <a:r>
              <a:rPr lang="en-US" sz="2000" b="1" dirty="0" smtClean="0">
                <a:solidFill>
                  <a:schemeClr val="folHlink"/>
                </a:solidFill>
              </a:rPr>
              <a:t>ESOP redemption process. In the absence of any of these documents, the request will not be taken up.</a:t>
            </a:r>
            <a:endParaRPr lang="en-US" sz="2000" b="1" dirty="0">
              <a:solidFill>
                <a:schemeClr val="fol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endParaRPr lang="en-US" sz="2000" b="1" dirty="0">
              <a:solidFill>
                <a:schemeClr val="fol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1800" dirty="0" smtClean="0">
                <a:solidFill>
                  <a:schemeClr val="folHlink"/>
                </a:solidFill>
              </a:rPr>
              <a:t>The filled in Correspondence/Redemption Form</a:t>
            </a:r>
            <a:endParaRPr lang="en-US" sz="1800" dirty="0">
              <a:solidFill>
                <a:schemeClr val="fol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R"/>
            </a:pPr>
            <a:endParaRPr lang="en-US" sz="1800" dirty="0">
              <a:solidFill>
                <a:schemeClr val="fol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1800" dirty="0">
                <a:solidFill>
                  <a:schemeClr val="folHlink"/>
                </a:solidFill>
              </a:rPr>
              <a:t>Official </a:t>
            </a:r>
            <a:r>
              <a:rPr lang="en-US" sz="1800" dirty="0" smtClean="0">
                <a:solidFill>
                  <a:schemeClr val="folHlink"/>
                </a:solidFill>
              </a:rPr>
              <a:t>identification - </a:t>
            </a:r>
            <a:r>
              <a:rPr lang="en-US" sz="1800" dirty="0">
                <a:solidFill>
                  <a:schemeClr val="folHlink"/>
                </a:solidFill>
              </a:rPr>
              <a:t>Copy of the </a:t>
            </a:r>
            <a:r>
              <a:rPr lang="en-US" sz="1800" dirty="0" smtClean="0">
                <a:solidFill>
                  <a:schemeClr val="folHlink"/>
                </a:solidFill>
              </a:rPr>
              <a:t>Passport</a:t>
            </a:r>
            <a:endParaRPr lang="en-US" sz="1800" dirty="0">
              <a:solidFill>
                <a:schemeClr val="fol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solidFill>
                <a:schemeClr val="fol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R" startAt="3"/>
            </a:pPr>
            <a:r>
              <a:rPr lang="en-US" sz="1800" dirty="0" smtClean="0">
                <a:solidFill>
                  <a:schemeClr val="folHlink"/>
                </a:solidFill>
              </a:rPr>
              <a:t>Letter with bank details (Refer instructions on the next slide – this is where the redemption proceeds will be credited</a:t>
            </a:r>
            <a:r>
              <a:rPr lang="en-US" sz="1800" dirty="0">
                <a:solidFill>
                  <a:schemeClr val="folHlink"/>
                </a:solidFill>
              </a:rPr>
              <a:t>) This should include your </a:t>
            </a:r>
            <a:br>
              <a:rPr lang="en-US" sz="1800" dirty="0">
                <a:solidFill>
                  <a:schemeClr val="folHlink"/>
                </a:solidFill>
              </a:rPr>
            </a:br>
            <a:r>
              <a:rPr lang="en-US" sz="1800" dirty="0">
                <a:solidFill>
                  <a:schemeClr val="folHlink"/>
                </a:solidFill>
                <a:sym typeface="Wingdings" pitchFamily="2" charset="2"/>
              </a:rPr>
              <a:t> </a:t>
            </a:r>
            <a:r>
              <a:rPr lang="en-US" sz="1800" b="1" dirty="0">
                <a:solidFill>
                  <a:schemeClr val="folHlink"/>
                </a:solidFill>
                <a:sym typeface="Wingdings" pitchFamily="2" charset="2"/>
              </a:rPr>
              <a:t>Personal Details:</a:t>
            </a:r>
            <a:r>
              <a:rPr lang="en-US" sz="1800" dirty="0">
                <a:solidFill>
                  <a:schemeClr val="folHlink"/>
                </a:solidFill>
                <a:sym typeface="Wingdings" pitchFamily="2" charset="2"/>
              </a:rPr>
              <a:t> Full name and address</a:t>
            </a:r>
            <a:br>
              <a:rPr lang="en-US" sz="1800" dirty="0">
                <a:solidFill>
                  <a:schemeClr val="folHlink"/>
                </a:solidFill>
                <a:sym typeface="Wingdings" pitchFamily="2" charset="2"/>
              </a:rPr>
            </a:br>
            <a:r>
              <a:rPr lang="en-US" sz="1800" dirty="0">
                <a:solidFill>
                  <a:schemeClr val="folHlink"/>
                </a:solidFill>
                <a:sym typeface="Wingdings" pitchFamily="2" charset="2"/>
              </a:rPr>
              <a:t> </a:t>
            </a:r>
            <a:r>
              <a:rPr lang="en-US" sz="1800" b="1" dirty="0">
                <a:solidFill>
                  <a:schemeClr val="folHlink"/>
                </a:solidFill>
                <a:sym typeface="Wingdings" pitchFamily="2" charset="2"/>
              </a:rPr>
              <a:t>Bank Details</a:t>
            </a:r>
            <a:r>
              <a:rPr lang="en-US" sz="1800" dirty="0">
                <a:solidFill>
                  <a:schemeClr val="folHlink"/>
                </a:solidFill>
                <a:sym typeface="Wingdings" pitchFamily="2" charset="2"/>
              </a:rPr>
              <a:t>: Name and address of bank</a:t>
            </a:r>
            <a:br>
              <a:rPr lang="en-US" sz="1800" dirty="0">
                <a:solidFill>
                  <a:schemeClr val="folHlink"/>
                </a:solidFill>
                <a:sym typeface="Wingdings" pitchFamily="2" charset="2"/>
              </a:rPr>
            </a:br>
            <a:r>
              <a:rPr lang="en-US" sz="1800" dirty="0">
                <a:solidFill>
                  <a:schemeClr val="folHlink"/>
                </a:solidFill>
                <a:sym typeface="Wingdings" pitchFamily="2" charset="2"/>
              </a:rPr>
              <a:t> </a:t>
            </a:r>
            <a:r>
              <a:rPr lang="en-US" sz="1800" b="1" dirty="0">
                <a:solidFill>
                  <a:schemeClr val="folHlink"/>
                </a:solidFill>
                <a:sym typeface="Wingdings" pitchFamily="2" charset="2"/>
              </a:rPr>
              <a:t>Codes</a:t>
            </a:r>
            <a:r>
              <a:rPr lang="en-US" sz="1800" dirty="0">
                <a:solidFill>
                  <a:schemeClr val="folHlink"/>
                </a:solidFill>
                <a:sym typeface="Wingdings" pitchFamily="2" charset="2"/>
              </a:rPr>
              <a:t>: SWIFT Code and </a:t>
            </a:r>
            <a:r>
              <a:rPr lang="en-US" sz="1800" dirty="0" smtClean="0">
                <a:solidFill>
                  <a:schemeClr val="folHlink"/>
                </a:solidFill>
                <a:sym typeface="Wingdings" pitchFamily="2" charset="2"/>
              </a:rPr>
              <a:t>IBAN code (IBAN – bank account no; SWIFT – To be provided by your bank)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folHlink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chemeClr val="folHlink"/>
                </a:solidFill>
                <a:sym typeface="Wingdings" pitchFamily="2" charset="2"/>
              </a:rPr>
              <a:t>      Bank statements/</a:t>
            </a:r>
            <a:r>
              <a:rPr lang="en-US" sz="1800" dirty="0" err="1" smtClean="0">
                <a:solidFill>
                  <a:schemeClr val="folHlink"/>
                </a:solidFill>
                <a:sym typeface="Wingdings" pitchFamily="2" charset="2"/>
              </a:rPr>
              <a:t>Cheques</a:t>
            </a:r>
            <a:r>
              <a:rPr lang="en-US" sz="1800" dirty="0" smtClean="0">
                <a:solidFill>
                  <a:schemeClr val="folHlink"/>
                </a:solidFill>
                <a:sym typeface="Wingdings" pitchFamily="2" charset="2"/>
              </a:rPr>
              <a:t> will not be accepted.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R" startAt="3"/>
            </a:pPr>
            <a:endParaRPr lang="en-US" sz="1800" dirty="0">
              <a:solidFill>
                <a:schemeClr val="folHlink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sz="1800" dirty="0">
                <a:solidFill>
                  <a:schemeClr val="folHlink"/>
                </a:solidFill>
              </a:rPr>
              <a:t>4) 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en-US" sz="1800" dirty="0" err="1" smtClean="0">
                <a:solidFill>
                  <a:schemeClr val="folHlink"/>
                </a:solidFill>
              </a:rPr>
              <a:t>Capgemini</a:t>
            </a:r>
            <a:r>
              <a:rPr lang="en-US" sz="1800" dirty="0">
                <a:solidFill>
                  <a:schemeClr val="folHlink"/>
                </a:solidFill>
              </a:rPr>
              <a:t> </a:t>
            </a:r>
            <a:r>
              <a:rPr lang="en-US" sz="1800" dirty="0" smtClean="0">
                <a:solidFill>
                  <a:schemeClr val="folHlink"/>
                </a:solidFill>
              </a:rPr>
              <a:t>India relieving </a:t>
            </a:r>
            <a:r>
              <a:rPr lang="en-US" sz="1800" dirty="0">
                <a:solidFill>
                  <a:schemeClr val="folHlink"/>
                </a:solidFill>
              </a:rPr>
              <a:t>letter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fol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R"/>
            </a:pPr>
            <a:endParaRPr lang="en-US" sz="20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7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fld id="{91F6FD7A-E433-43A9-9FAB-3353E32A0A13}" type="slidenum">
              <a:rPr lang="en-US" sz="800" smtClean="0">
                <a:solidFill>
                  <a:srgbClr val="000000"/>
                </a:solidFill>
              </a:rPr>
              <a:pPr/>
              <a:t>6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from the bank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720" y="1556106"/>
            <a:ext cx="91006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The bank that </a:t>
            </a:r>
            <a:r>
              <a:rPr lang="en-IN" sz="1600" b="0" dirty="0" smtClean="0">
                <a:solidFill>
                  <a:schemeClr val="tx2"/>
                </a:solidFill>
                <a:ea typeface="Arial" pitchFamily="-107" charset="0"/>
              </a:rPr>
              <a:t>maintains </a:t>
            </a:r>
            <a:r>
              <a:rPr lang="en-IN" sz="1600" b="0" dirty="0">
                <a:solidFill>
                  <a:schemeClr val="tx2"/>
                </a:solidFill>
                <a:ea typeface="Arial" pitchFamily="-107" charset="0"/>
              </a:rPr>
              <a:t>the account</a:t>
            </a: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 must issue a letter with the following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Account holder’s name and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Account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SWIFT code</a:t>
            </a:r>
          </a:p>
          <a:p>
            <a:pPr lvl="1"/>
            <a:endParaRPr lang="en-IN" sz="1600" b="0" dirty="0" smtClean="0">
              <a:solidFill>
                <a:schemeClr val="tx2"/>
              </a:solidFill>
              <a:latin typeface="+mj-lt"/>
              <a:ea typeface="Arial" pitchFamily="-107" charset="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The letter may be addressed ‘to whomsoever it may concern’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Please ensure the letter is on the bank’s letter head and that the bank attests the letter</a:t>
            </a:r>
            <a:endParaRPr lang="en-IN" sz="1600" b="0" dirty="0">
              <a:solidFill>
                <a:schemeClr val="tx2"/>
              </a:solidFill>
              <a:latin typeface="+mj-lt"/>
              <a:ea typeface="Arial" pitchFamily="-107" charset="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Please do not submit </a:t>
            </a: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letters with handwritten </a:t>
            </a: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Please do not submit e-mail printouts </a:t>
            </a:r>
            <a:endParaRPr lang="en-IN" sz="1600" b="0" dirty="0">
              <a:solidFill>
                <a:schemeClr val="tx2"/>
              </a:solidFill>
              <a:latin typeface="+mj-lt"/>
              <a:ea typeface="Arial" pitchFamily="-107" charset="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ea typeface="Arial" pitchFamily="-107" charset="0"/>
              </a:rPr>
              <a:t>The format of the letter is not important. Please ensure all the required details are filled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The account does not necessarily have to be a salary account. You may provide the details of any account in your name where the redemption proceeds may be credited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The details of the SWIFT code will be available with your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Bank statements/Cheques will not be accepted. A letter from the bank with the required details must be </a:t>
            </a: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>
              <a:solidFill>
                <a:schemeClr val="tx2"/>
              </a:solidFill>
              <a:latin typeface="+mj-lt"/>
              <a:ea typeface="Arial" pitchFamily="-107" charset="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In the event the letter is not provided as required, the request will have to be sent again with all the </a:t>
            </a:r>
            <a:r>
              <a:rPr lang="en-IN" sz="1600" b="0" smtClean="0">
                <a:solidFill>
                  <a:schemeClr val="tx2"/>
                </a:solidFill>
                <a:latin typeface="+mj-lt"/>
                <a:ea typeface="Arial" pitchFamily="-107" charset="0"/>
                <a:cs typeface="+mj-cs"/>
              </a:rPr>
              <a:t>mandatory documents.</a:t>
            </a:r>
            <a:endParaRPr lang="en-IN" sz="1600" b="0" dirty="0" smtClean="0">
              <a:solidFill>
                <a:schemeClr val="tx2"/>
              </a:solidFill>
              <a:latin typeface="+mj-lt"/>
              <a:ea typeface="Arial" pitchFamily="-107" charset="0"/>
              <a:cs typeface="+mj-cs"/>
            </a:endParaRPr>
          </a:p>
          <a:p>
            <a:endParaRPr lang="en-IN" sz="1600" b="0" dirty="0">
              <a:solidFill>
                <a:schemeClr val="tx2"/>
              </a:solidFill>
              <a:latin typeface="+mj-lt"/>
              <a:ea typeface="Arial" pitchFamily="-107" charset="0"/>
              <a:cs typeface="+mj-cs"/>
            </a:endParaRPr>
          </a:p>
          <a:p>
            <a:endParaRPr lang="en-IN" sz="1600" b="0" dirty="0">
              <a:solidFill>
                <a:schemeClr val="tx2"/>
              </a:solidFill>
              <a:latin typeface="+mj-lt"/>
              <a:ea typeface="Arial" pitchFamily="-107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55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black">
          <a:xfrm>
            <a:off x="215900" y="215900"/>
            <a:ext cx="99060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52000" rIns="72000" bIns="36000" anchor="ctr"/>
          <a:lstStyle/>
          <a:p>
            <a:pPr marL="1255713" indent="-1255713" algn="ctr" eaLnBrk="0" hangingPunct="0"/>
            <a:r>
              <a:rPr lang="en-US" sz="3000" dirty="0">
                <a:solidFill>
                  <a:schemeClr val="tx2"/>
                </a:solidFill>
              </a:rPr>
              <a:t>Step </a:t>
            </a:r>
            <a:r>
              <a:rPr lang="en-US" sz="3000" dirty="0" smtClean="0">
                <a:solidFill>
                  <a:schemeClr val="tx2"/>
                </a:solidFill>
              </a:rPr>
              <a:t>4: Send </a:t>
            </a:r>
            <a:r>
              <a:rPr lang="en-US" sz="3000" dirty="0">
                <a:solidFill>
                  <a:schemeClr val="tx2"/>
                </a:solidFill>
              </a:rPr>
              <a:t>the </a:t>
            </a:r>
            <a:r>
              <a:rPr lang="en-US" sz="3000" dirty="0" smtClean="0">
                <a:solidFill>
                  <a:schemeClr val="tx2"/>
                </a:solidFill>
              </a:rPr>
              <a:t>documents for processing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477984" y="1483737"/>
            <a:ext cx="86868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 b="0" dirty="0">
              <a:solidFill>
                <a:schemeClr val="folHlink"/>
              </a:solidFill>
            </a:endParaRPr>
          </a:p>
          <a:p>
            <a:pPr eaLnBrk="1" hangingPunct="1"/>
            <a:r>
              <a:rPr lang="en-US" sz="1800" b="0" dirty="0" smtClean="0">
                <a:solidFill>
                  <a:schemeClr val="folHlink"/>
                </a:solidFill>
              </a:rPr>
              <a:t>Please send physical copies of all the mandatory documents by post/courier to the following address.</a:t>
            </a:r>
          </a:p>
          <a:p>
            <a:pPr eaLnBrk="1" hangingPunct="1"/>
            <a:endParaRPr lang="en-US" sz="1800" b="0" dirty="0">
              <a:solidFill>
                <a:schemeClr val="folHlink"/>
              </a:solidFill>
            </a:endParaRPr>
          </a:p>
          <a:p>
            <a:pPr eaLnBrk="1" hangingPunct="1"/>
            <a:r>
              <a:rPr lang="en-US" sz="1800" b="0" dirty="0" smtClean="0">
                <a:solidFill>
                  <a:schemeClr val="folHlink"/>
                </a:solidFill>
              </a:rPr>
              <a:t>Saatvik Lahoti / Abhilash </a:t>
            </a:r>
            <a:r>
              <a:rPr lang="en-US" sz="1800" b="0" dirty="0">
                <a:solidFill>
                  <a:schemeClr val="folHlink"/>
                </a:solidFill>
              </a:rPr>
              <a:t>Bodanapu</a:t>
            </a:r>
            <a:br>
              <a:rPr lang="en-US" sz="1800" b="0" dirty="0">
                <a:solidFill>
                  <a:schemeClr val="folHlink"/>
                </a:solidFill>
              </a:rPr>
            </a:br>
            <a:r>
              <a:rPr lang="en-US" sz="1800" b="0" dirty="0">
                <a:solidFill>
                  <a:schemeClr val="folHlink"/>
                </a:solidFill>
              </a:rPr>
              <a:t>Capgemini Technology Services India Ltd, </a:t>
            </a:r>
          </a:p>
          <a:p>
            <a:pPr eaLnBrk="1" hangingPunct="1"/>
            <a:r>
              <a:rPr lang="en-US" sz="1800" b="0" dirty="0">
                <a:solidFill>
                  <a:schemeClr val="folHlink"/>
                </a:solidFill>
              </a:rPr>
              <a:t>158 - 162 &amp; 165 - 170 EPIP Phase II, Whitefield,  </a:t>
            </a:r>
          </a:p>
          <a:p>
            <a:pPr eaLnBrk="1" hangingPunct="1"/>
            <a:r>
              <a:rPr lang="en-US" sz="1800" b="0" dirty="0">
                <a:solidFill>
                  <a:schemeClr val="folHlink"/>
                </a:solidFill>
              </a:rPr>
              <a:t>Bangalore 560066</a:t>
            </a:r>
          </a:p>
          <a:p>
            <a:pPr eaLnBrk="1" hangingPunct="1"/>
            <a:r>
              <a:rPr lang="en-US" sz="1800" b="0" dirty="0">
                <a:solidFill>
                  <a:schemeClr val="folHlink"/>
                </a:solidFill>
              </a:rPr>
              <a:t>Karnataka- India</a:t>
            </a:r>
          </a:p>
          <a:p>
            <a:pPr eaLnBrk="1" hangingPunct="1"/>
            <a:r>
              <a:rPr lang="en-US" sz="1800" b="0" dirty="0">
                <a:solidFill>
                  <a:schemeClr val="folHlink"/>
                </a:solidFill>
              </a:rPr>
              <a:t>Board: +918041040000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0" u="sng" dirty="0">
                <a:solidFill>
                  <a:srgbClr val="FF3300"/>
                </a:solidFill>
              </a:rPr>
              <a:t>Note: </a:t>
            </a:r>
            <a:r>
              <a:rPr lang="en-US" sz="1800" b="0" u="sng" dirty="0" smtClean="0">
                <a:solidFill>
                  <a:srgbClr val="FF3300"/>
                </a:solidFill>
              </a:rPr>
              <a:t>Incomplete/incorrectly filled in </a:t>
            </a:r>
            <a:r>
              <a:rPr lang="en-US" sz="1800" b="0" u="sng" dirty="0">
                <a:solidFill>
                  <a:srgbClr val="FF3300"/>
                </a:solidFill>
              </a:rPr>
              <a:t>redemption </a:t>
            </a:r>
            <a:r>
              <a:rPr lang="en-US" sz="1800" b="0" u="sng" dirty="0" smtClean="0">
                <a:solidFill>
                  <a:srgbClr val="FF3300"/>
                </a:solidFill>
              </a:rPr>
              <a:t>documents can </a:t>
            </a:r>
            <a:r>
              <a:rPr lang="en-US" sz="1800" b="0" u="sng" dirty="0">
                <a:solidFill>
                  <a:srgbClr val="FF3300"/>
                </a:solidFill>
              </a:rPr>
              <a:t>not be </a:t>
            </a:r>
            <a:r>
              <a:rPr lang="en-US" sz="1800" b="0" u="sng" dirty="0" smtClean="0">
                <a:solidFill>
                  <a:srgbClr val="FF3300"/>
                </a:solidFill>
              </a:rPr>
              <a:t>processed. The redemption request will have to be raised again and all the mandatory documents must be provided again.</a:t>
            </a:r>
            <a:endParaRPr lang="en-US" sz="1800" b="0" u="sng" dirty="0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u="sng" dirty="0" smtClean="0">
              <a:solidFill>
                <a:schemeClr val="folHlink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600" b="0" dirty="0" smtClean="0">
                <a:solidFill>
                  <a:schemeClr val="folHlink"/>
                </a:solidFill>
              </a:rPr>
              <a:t>For any queries, please write to esopindia.in@capgemini.com</a:t>
            </a:r>
            <a:endParaRPr lang="en-US" sz="1600" b="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FAQs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long </a:t>
            </a:r>
            <a:r>
              <a:rPr lang="en-US" sz="2000" dirty="0" smtClean="0"/>
              <a:t>does it take for the </a:t>
            </a:r>
            <a:r>
              <a:rPr lang="en-US" sz="2000" dirty="0"/>
              <a:t>redemption process </a:t>
            </a:r>
            <a:r>
              <a:rPr lang="en-US" sz="2000" dirty="0" smtClean="0"/>
              <a:t>to complete?</a:t>
            </a: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1800" dirty="0" smtClean="0">
                <a:solidFill>
                  <a:schemeClr val="folHlink"/>
                </a:solidFill>
              </a:rPr>
              <a:t>Redemption </a:t>
            </a:r>
            <a:r>
              <a:rPr lang="en-US" sz="1800" dirty="0">
                <a:solidFill>
                  <a:schemeClr val="folHlink"/>
                </a:solidFill>
              </a:rPr>
              <a:t>requests are </a:t>
            </a:r>
            <a:r>
              <a:rPr lang="en-US" sz="1800" dirty="0" smtClean="0">
                <a:solidFill>
                  <a:schemeClr val="folHlink"/>
                </a:solidFill>
              </a:rPr>
              <a:t>sent to </a:t>
            </a:r>
            <a:r>
              <a:rPr lang="en-US" sz="1800" dirty="0" err="1" smtClean="0">
                <a:solidFill>
                  <a:schemeClr val="folHlink"/>
                </a:solidFill>
              </a:rPr>
              <a:t>Amundi</a:t>
            </a:r>
            <a:r>
              <a:rPr lang="en-US" sz="1800" dirty="0" smtClean="0">
                <a:solidFill>
                  <a:schemeClr val="folHlink"/>
                </a:solidFill>
              </a:rPr>
              <a:t> on the 20</a:t>
            </a:r>
            <a:r>
              <a:rPr lang="en-US" sz="1800" baseline="30000" dirty="0" smtClean="0">
                <a:solidFill>
                  <a:schemeClr val="folHlink"/>
                </a:solidFill>
              </a:rPr>
              <a:t>th</a:t>
            </a:r>
            <a:r>
              <a:rPr lang="en-US" sz="1800" dirty="0" smtClean="0">
                <a:solidFill>
                  <a:schemeClr val="folHlink"/>
                </a:solidFill>
              </a:rPr>
              <a:t> of every month for processing. </a:t>
            </a:r>
            <a:r>
              <a:rPr lang="en-US" sz="1800" dirty="0">
                <a:solidFill>
                  <a:schemeClr val="folHlink"/>
                </a:solidFill>
              </a:rPr>
              <a:t>After successful </a:t>
            </a:r>
            <a:r>
              <a:rPr lang="en-US" sz="1800" dirty="0" smtClean="0">
                <a:solidFill>
                  <a:schemeClr val="folHlink"/>
                </a:solidFill>
              </a:rPr>
              <a:t>submission to </a:t>
            </a:r>
            <a:r>
              <a:rPr lang="en-US" sz="1800" smtClean="0">
                <a:solidFill>
                  <a:schemeClr val="folHlink"/>
                </a:solidFill>
              </a:rPr>
              <a:t>Amundi, </a:t>
            </a:r>
            <a:r>
              <a:rPr lang="en-US" sz="1800" dirty="0" smtClean="0"/>
              <a:t>i</a:t>
            </a:r>
            <a:r>
              <a:rPr lang="en-US" sz="1800" dirty="0" smtClean="0">
                <a:solidFill>
                  <a:schemeClr val="folHlink"/>
                </a:solidFill>
              </a:rPr>
              <a:t>t may take between 2 - 4 </a:t>
            </a:r>
            <a:r>
              <a:rPr lang="en-US" sz="1800" dirty="0">
                <a:solidFill>
                  <a:schemeClr val="folHlink"/>
                </a:solidFill>
              </a:rPr>
              <a:t>weeks for the </a:t>
            </a:r>
            <a:r>
              <a:rPr lang="en-US" sz="1800" dirty="0" smtClean="0">
                <a:solidFill>
                  <a:schemeClr val="folHlink"/>
                </a:solidFill>
              </a:rPr>
              <a:t>redemption proceeds </a:t>
            </a:r>
            <a:r>
              <a:rPr lang="en-US" sz="1800" dirty="0">
                <a:solidFill>
                  <a:schemeClr val="folHlink"/>
                </a:solidFill>
              </a:rPr>
              <a:t>to be </a:t>
            </a:r>
            <a:r>
              <a:rPr lang="en-US" sz="1800" dirty="0" smtClean="0">
                <a:solidFill>
                  <a:schemeClr val="folHlink"/>
                </a:solidFill>
              </a:rPr>
              <a:t>wired to your account. </a:t>
            </a:r>
            <a:endParaRPr lang="en-US" sz="1800" dirty="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folHlink"/>
                </a:solidFill>
              </a:rPr>
              <a:t>	</a:t>
            </a:r>
            <a:r>
              <a:rPr lang="en-US" sz="1800" dirty="0" smtClean="0">
                <a:solidFill>
                  <a:schemeClr val="folHlink"/>
                </a:solidFill>
              </a:rPr>
              <a:t>In cases of incomplete requests or incorrectly filled in details, the redemption must be raised with the next cycle.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0" y="1239838"/>
            <a:ext cx="9906000" cy="1512887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ppt_Template_White">
  <a:themeElements>
    <a:clrScheme name="ACE">
      <a:dk1>
        <a:srgbClr val="000000"/>
      </a:dk1>
      <a:lt1>
        <a:srgbClr val="EBDAAF"/>
      </a:lt1>
      <a:dk2>
        <a:srgbClr val="67281E"/>
      </a:dk2>
      <a:lt2>
        <a:srgbClr val="FFFFFF"/>
      </a:lt2>
      <a:accent1>
        <a:srgbClr val="FDC71E"/>
      </a:accent1>
      <a:accent2>
        <a:srgbClr val="EE7D11"/>
      </a:accent2>
      <a:accent3>
        <a:srgbClr val="BE7742"/>
      </a:accent3>
      <a:accent4>
        <a:srgbClr val="E1A297"/>
      </a:accent4>
      <a:accent5>
        <a:srgbClr val="EBDAAF"/>
      </a:accent5>
      <a:accent6>
        <a:srgbClr val="D8710E"/>
      </a:accent6>
      <a:hlink>
        <a:srgbClr val="CBD300"/>
      </a:hlink>
      <a:folHlink>
        <a:srgbClr val="8F143B"/>
      </a:folHlink>
    </a:clrScheme>
    <a:fontScheme name="ppt_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pt_Template_White 1">
        <a:dk1>
          <a:srgbClr val="000000"/>
        </a:dk1>
        <a:lt1>
          <a:srgbClr val="ABE9FF"/>
        </a:lt1>
        <a:dk2>
          <a:srgbClr val="009BCC"/>
        </a:dk2>
        <a:lt2>
          <a:srgbClr val="FFFFFF"/>
        </a:lt2>
        <a:accent1>
          <a:srgbClr val="FDC71E"/>
        </a:accent1>
        <a:accent2>
          <a:srgbClr val="EE7D11"/>
        </a:accent2>
        <a:accent3>
          <a:srgbClr val="D2F2FF"/>
        </a:accent3>
        <a:accent4>
          <a:srgbClr val="000000"/>
        </a:accent4>
        <a:accent5>
          <a:srgbClr val="FEE0AB"/>
        </a:accent5>
        <a:accent6>
          <a:srgbClr val="D8710E"/>
        </a:accent6>
        <a:hlink>
          <a:srgbClr val="CBD300"/>
        </a:hlink>
        <a:folHlink>
          <a:srgbClr val="8F14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tents &amp; Section break">
  <a:themeElements>
    <a:clrScheme name="ACE">
      <a:dk1>
        <a:srgbClr val="000000"/>
      </a:dk1>
      <a:lt1>
        <a:srgbClr val="EBDAAF"/>
      </a:lt1>
      <a:dk2>
        <a:srgbClr val="67281E"/>
      </a:dk2>
      <a:lt2>
        <a:srgbClr val="FFFFFF"/>
      </a:lt2>
      <a:accent1>
        <a:srgbClr val="FDC71E"/>
      </a:accent1>
      <a:accent2>
        <a:srgbClr val="EE7D11"/>
      </a:accent2>
      <a:accent3>
        <a:srgbClr val="BE7742"/>
      </a:accent3>
      <a:accent4>
        <a:srgbClr val="000000"/>
      </a:accent4>
      <a:accent5>
        <a:srgbClr val="EBDAAF"/>
      </a:accent5>
      <a:accent6>
        <a:srgbClr val="D8710E"/>
      </a:accent6>
      <a:hlink>
        <a:srgbClr val="CBD300"/>
      </a:hlink>
      <a:folHlink>
        <a:srgbClr val="8F143B"/>
      </a:folHlink>
    </a:clrScheme>
    <a:fontScheme name="Contents &amp; Section break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ontents &amp; Section break 1">
        <a:dk1>
          <a:srgbClr val="000000"/>
        </a:dk1>
        <a:lt1>
          <a:srgbClr val="ABE9FF"/>
        </a:lt1>
        <a:dk2>
          <a:srgbClr val="009BCC"/>
        </a:dk2>
        <a:lt2>
          <a:srgbClr val="FFFFFF"/>
        </a:lt2>
        <a:accent1>
          <a:srgbClr val="FDC71E"/>
        </a:accent1>
        <a:accent2>
          <a:srgbClr val="EE7D11"/>
        </a:accent2>
        <a:accent3>
          <a:srgbClr val="D2F2FF"/>
        </a:accent3>
        <a:accent4>
          <a:srgbClr val="000000"/>
        </a:accent4>
        <a:accent5>
          <a:srgbClr val="FEE0AB"/>
        </a:accent5>
        <a:accent6>
          <a:srgbClr val="D8710E"/>
        </a:accent6>
        <a:hlink>
          <a:srgbClr val="CBD300"/>
        </a:hlink>
        <a:folHlink>
          <a:srgbClr val="8F14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ction break">
  <a:themeElements>
    <a:clrScheme name="ACE">
      <a:dk1>
        <a:srgbClr val="000000"/>
      </a:dk1>
      <a:lt1>
        <a:srgbClr val="EBDAAF"/>
      </a:lt1>
      <a:dk2>
        <a:srgbClr val="67281E"/>
      </a:dk2>
      <a:lt2>
        <a:srgbClr val="FFFFFF"/>
      </a:lt2>
      <a:accent1>
        <a:srgbClr val="FDC71E"/>
      </a:accent1>
      <a:accent2>
        <a:srgbClr val="EE7D11"/>
      </a:accent2>
      <a:accent3>
        <a:srgbClr val="BE7742"/>
      </a:accent3>
      <a:accent4>
        <a:srgbClr val="000000"/>
      </a:accent4>
      <a:accent5>
        <a:srgbClr val="EBDAAF"/>
      </a:accent5>
      <a:accent6>
        <a:srgbClr val="D8710E"/>
      </a:accent6>
      <a:hlink>
        <a:srgbClr val="CBD300"/>
      </a:hlink>
      <a:folHlink>
        <a:srgbClr val="8F143B"/>
      </a:folHlink>
    </a:clrScheme>
    <a:fontScheme name="Closing 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losing Slide 1">
        <a:dk1>
          <a:srgbClr val="000000"/>
        </a:dk1>
        <a:lt1>
          <a:srgbClr val="ABE9FF"/>
        </a:lt1>
        <a:dk2>
          <a:srgbClr val="009BCC"/>
        </a:dk2>
        <a:lt2>
          <a:srgbClr val="FFFFFF"/>
        </a:lt2>
        <a:accent1>
          <a:srgbClr val="FDC71E"/>
        </a:accent1>
        <a:accent2>
          <a:srgbClr val="EE7D11"/>
        </a:accent2>
        <a:accent3>
          <a:srgbClr val="D2F2FF"/>
        </a:accent3>
        <a:accent4>
          <a:srgbClr val="000000"/>
        </a:accent4>
        <a:accent5>
          <a:srgbClr val="FEE0AB"/>
        </a:accent5>
        <a:accent6>
          <a:srgbClr val="D8710E"/>
        </a:accent6>
        <a:hlink>
          <a:srgbClr val="CBD300"/>
        </a:hlink>
        <a:folHlink>
          <a:srgbClr val="8F14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losing Slide">
  <a:themeElements>
    <a:clrScheme name="ACE">
      <a:dk1>
        <a:srgbClr val="000000"/>
      </a:dk1>
      <a:lt1>
        <a:srgbClr val="EBDAAF"/>
      </a:lt1>
      <a:dk2>
        <a:srgbClr val="67281E"/>
      </a:dk2>
      <a:lt2>
        <a:srgbClr val="FFFFFF"/>
      </a:lt2>
      <a:accent1>
        <a:srgbClr val="FDC71E"/>
      </a:accent1>
      <a:accent2>
        <a:srgbClr val="EE7D11"/>
      </a:accent2>
      <a:accent3>
        <a:srgbClr val="BE7742"/>
      </a:accent3>
      <a:accent4>
        <a:srgbClr val="000000"/>
      </a:accent4>
      <a:accent5>
        <a:srgbClr val="EBDAAF"/>
      </a:accent5>
      <a:accent6>
        <a:srgbClr val="D8710E"/>
      </a:accent6>
      <a:hlink>
        <a:srgbClr val="CBD300"/>
      </a:hlink>
      <a:folHlink>
        <a:srgbClr val="8F143B"/>
      </a:folHlink>
    </a:clrScheme>
    <a:fontScheme name="Closing 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losing Slide 1">
        <a:dk1>
          <a:srgbClr val="000000"/>
        </a:dk1>
        <a:lt1>
          <a:srgbClr val="ABE9FF"/>
        </a:lt1>
        <a:dk2>
          <a:srgbClr val="009BCC"/>
        </a:dk2>
        <a:lt2>
          <a:srgbClr val="FFFFFF"/>
        </a:lt2>
        <a:accent1>
          <a:srgbClr val="FDC71E"/>
        </a:accent1>
        <a:accent2>
          <a:srgbClr val="EE7D11"/>
        </a:accent2>
        <a:accent3>
          <a:srgbClr val="D2F2FF"/>
        </a:accent3>
        <a:accent4>
          <a:srgbClr val="000000"/>
        </a:accent4>
        <a:accent5>
          <a:srgbClr val="FEE0AB"/>
        </a:accent5>
        <a:accent6>
          <a:srgbClr val="D8710E"/>
        </a:accent6>
        <a:hlink>
          <a:srgbClr val="CBD300"/>
        </a:hlink>
        <a:folHlink>
          <a:srgbClr val="8F14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ppt_Template_White</Template>
  <TotalTime>8812</TotalTime>
  <Words>542</Words>
  <Application>Microsoft Office PowerPoint</Application>
  <PresentationFormat>A4 Paper (210x297 mm)</PresentationFormat>
  <Paragraphs>79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Wingdings</vt:lpstr>
      <vt:lpstr>ppt_Template_White</vt:lpstr>
      <vt:lpstr>Contents &amp; Section break</vt:lpstr>
      <vt:lpstr>Section break</vt:lpstr>
      <vt:lpstr>Closing Slide</vt:lpstr>
      <vt:lpstr>ESOP Exit Process</vt:lpstr>
      <vt:lpstr>Exit Eligibility</vt:lpstr>
      <vt:lpstr>Step 1: Locate Your Account Statement</vt:lpstr>
      <vt:lpstr> Step 2: Fill in the Redemption/Correspondence Form</vt:lpstr>
      <vt:lpstr>Step 3: Mandatory documents for redemption</vt:lpstr>
      <vt:lpstr>Letter from the bank</vt:lpstr>
      <vt:lpstr>PowerPoint Presentation</vt:lpstr>
      <vt:lpstr>FAQs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Arial Narrow 36pt, max. two lines</dc:title>
  <dc:subject>White background</dc:subject>
  <dc:creator>Capgemini</dc:creator>
  <cp:lastModifiedBy>lahoti, saatvik</cp:lastModifiedBy>
  <cp:revision>583</cp:revision>
  <dcterms:created xsi:type="dcterms:W3CDTF">2009-05-20T14:32:51Z</dcterms:created>
  <dcterms:modified xsi:type="dcterms:W3CDTF">2019-07-23T07:24:16Z</dcterms:modified>
</cp:coreProperties>
</file>