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71" r:id="rId7"/>
    <p:sldId id="272" r:id="rId8"/>
    <p:sldId id="273" r:id="rId9"/>
    <p:sldId id="274" r:id="rId10"/>
    <p:sldId id="275"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4078024-3DC5-4A60-BD39-251FB3155913}" type="datetimeFigureOut">
              <a:rPr lang="en-US" smtClean="0"/>
              <a:pPr/>
              <a:t>4/15/2021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9D6D316-A515-4881-BC1B-154EA8DB504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078024-3DC5-4A60-BD39-251FB3155913}"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078024-3DC5-4A60-BD39-251FB3155913}"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078024-3DC5-4A60-BD39-251FB3155913}"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4078024-3DC5-4A60-BD39-251FB3155913}"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6D316-A515-4881-BC1B-154EA8DB504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078024-3DC5-4A60-BD39-251FB3155913}"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078024-3DC5-4A60-BD39-251FB3155913}" type="datetimeFigureOut">
              <a:rPr lang="en-US" smtClean="0"/>
              <a:pPr/>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4078024-3DC5-4A60-BD39-251FB3155913}" type="datetimeFigureOut">
              <a:rPr lang="en-US" smtClean="0"/>
              <a:pPr/>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78024-3DC5-4A60-BD39-251FB3155913}" type="datetimeFigureOut">
              <a:rPr lang="en-US" smtClean="0"/>
              <a:pPr/>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078024-3DC5-4A60-BD39-251FB3155913}"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6D316-A515-4881-BC1B-154EA8DB50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4078024-3DC5-4A60-BD39-251FB3155913}"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9D6D316-A515-4881-BC1B-154EA8DB504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078024-3DC5-4A60-BD39-251FB3155913}" type="datetimeFigureOut">
              <a:rPr lang="en-US" smtClean="0"/>
              <a:pPr/>
              <a:t>4/15/2021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9D6D316-A515-4881-BC1B-154EA8DB504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xact_algorithm"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hyperlink" Target="https://en.wikipedia.org/wiki/Genetic_algorithm" TargetMode="External"/><Relationship Id="rId5" Type="http://schemas.openxmlformats.org/officeDocument/2006/relationships/hyperlink" Target="https://en.wikipedia.org/wiki/Heuristic_algorithm" TargetMode="External"/><Relationship Id="rId4" Type="http://schemas.openxmlformats.org/officeDocument/2006/relationships/hyperlink" Target="https://en.wikipedia.org/wiki/Branch_and_Boun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AAT(TECH TALK)</a:t>
            </a:r>
          </a:p>
        </p:txBody>
      </p:sp>
      <p:sp>
        <p:nvSpPr>
          <p:cNvPr id="3" name="Subtitle 2"/>
          <p:cNvSpPr>
            <a:spLocks noGrp="1"/>
          </p:cNvSpPr>
          <p:nvPr>
            <p:ph type="subTitle" idx="1"/>
          </p:nvPr>
        </p:nvSpPr>
        <p:spPr/>
        <p:txBody>
          <a:bodyPr>
            <a:normAutofit fontScale="85000" lnSpcReduction="20000"/>
          </a:bodyPr>
          <a:lstStyle/>
          <a:p>
            <a:br>
              <a:rPr lang="en-US" dirty="0"/>
            </a:br>
            <a:r>
              <a:rPr lang="en-US" dirty="0"/>
              <a:t>DESIGN AND ANALYSIS OF ALGORITHMS</a:t>
            </a:r>
            <a:endParaRPr lang="en-IN" dirty="0"/>
          </a:p>
          <a:p>
            <a:r>
              <a:rPr lang="en-US" dirty="0"/>
              <a:t>20955-A-1206</a:t>
            </a:r>
          </a:p>
          <a:p>
            <a:r>
              <a:rPr lang="en-US" dirty="0"/>
              <a:t>MOHAMMED ADNAAN UDDIN</a:t>
            </a:r>
          </a:p>
          <a:p>
            <a:r>
              <a:rPr lang="en-US" dirty="0"/>
              <a:t>INFROMATION TECHNOLOGY (SECTION-A)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3C11-E846-4940-A371-A2017872CED5}"/>
              </a:ext>
            </a:extLst>
          </p:cNvPr>
          <p:cNvSpPr>
            <a:spLocks noGrp="1"/>
          </p:cNvSpPr>
          <p:nvPr>
            <p:ph type="title"/>
          </p:nvPr>
        </p:nvSpPr>
        <p:spPr/>
        <p:txBody>
          <a:bodyPr/>
          <a:lstStyle/>
          <a:p>
            <a:r>
              <a:rPr lang="en-US" dirty="0"/>
              <a:t>Modified GS example</a:t>
            </a:r>
          </a:p>
        </p:txBody>
      </p:sp>
      <p:sp>
        <p:nvSpPr>
          <p:cNvPr id="3" name="Content Placeholder 2">
            <a:extLst>
              <a:ext uri="{FF2B5EF4-FFF2-40B4-BE49-F238E27FC236}">
                <a16:creationId xmlns:a16="http://schemas.microsoft.com/office/drawing/2014/main" id="{505743C5-76B2-444F-AA75-3F9C09B3533A}"/>
              </a:ext>
            </a:extLst>
          </p:cNvPr>
          <p:cNvSpPr>
            <a:spLocks noGrp="1"/>
          </p:cNvSpPr>
          <p:nvPr>
            <p:ph idx="1"/>
          </p:nvPr>
        </p:nvSpPr>
        <p:spPr/>
        <p:txBody>
          <a:bodyPr/>
          <a:lstStyle/>
          <a:p>
            <a:pPr algn="l"/>
            <a:r>
              <a:rPr lang="en-US" sz="1800" b="0" i="0" u="none" strike="noStrike" baseline="0" dirty="0">
                <a:latin typeface="MinionPro-Regular"/>
              </a:rPr>
              <a:t>The final sequence of the MGS algorithm is </a:t>
            </a:r>
            <a:r>
              <a:rPr lang="en-US" sz="1800" b="0" i="0" u="none" strike="noStrike" baseline="0" dirty="0">
                <a:latin typeface="MinionMath-Regular"/>
              </a:rPr>
              <a:t>{J</a:t>
            </a:r>
            <a:r>
              <a:rPr lang="en-US" sz="1800" b="0" i="0" u="none" strike="noStrike" baseline="0" dirty="0">
                <a:latin typeface="MinionMath-Capt"/>
              </a:rPr>
              <a:t>1</a:t>
            </a:r>
            <a:r>
              <a:rPr lang="en-US" sz="1800" b="0" i="0" u="none" strike="noStrike" baseline="0" dirty="0">
                <a:latin typeface="MinionMath-Regular"/>
              </a:rPr>
              <a:t>, J</a:t>
            </a:r>
            <a:r>
              <a:rPr lang="en-US" sz="1800" b="0" i="0" u="none" strike="noStrike" baseline="0" dirty="0">
                <a:latin typeface="MinionMath-Capt"/>
              </a:rPr>
              <a:t>3</a:t>
            </a:r>
            <a:r>
              <a:rPr lang="en-US" sz="1800" b="0" i="0" u="none" strike="noStrike" baseline="0" dirty="0">
                <a:latin typeface="MinionMath-Regular"/>
              </a:rPr>
              <a:t>, J</a:t>
            </a:r>
            <a:r>
              <a:rPr lang="en-US" sz="1800" b="0" i="0" u="none" strike="noStrike" baseline="0" dirty="0">
                <a:latin typeface="MinionMath-Capt"/>
              </a:rPr>
              <a:t>4</a:t>
            </a:r>
            <a:r>
              <a:rPr lang="en-US" sz="1800" b="0" i="0" u="none" strike="noStrike" baseline="0" dirty="0">
                <a:latin typeface="MinionMath-Regular"/>
              </a:rPr>
              <a:t>, J</a:t>
            </a:r>
            <a:r>
              <a:rPr lang="en-US" sz="1800" b="0" i="0" u="none" strike="noStrike" baseline="0" dirty="0">
                <a:latin typeface="MinionMath-Capt"/>
              </a:rPr>
              <a:t>2</a:t>
            </a:r>
            <a:r>
              <a:rPr lang="en-US" sz="1800" b="0" i="0" u="none" strike="noStrike" baseline="0" dirty="0">
                <a:latin typeface="MinionMath-Regular"/>
              </a:rPr>
              <a:t>}</a:t>
            </a:r>
            <a:r>
              <a:rPr lang="en-US" sz="1800" b="0" i="0" u="none" strike="noStrike" baseline="0" dirty="0">
                <a:latin typeface="MinionPro-Regular"/>
              </a:rPr>
              <a:t>. And the objective value is </a:t>
            </a:r>
            <a:r>
              <a:rPr lang="en-US" sz="1800" b="0" i="0" u="none" strike="noStrike" baseline="0" dirty="0" err="1">
                <a:latin typeface="MinionPro-Regular"/>
              </a:rPr>
              <a:t>C</a:t>
            </a:r>
            <a:r>
              <a:rPr lang="en-US" sz="1800" b="0" i="0" u="none" strike="noStrike" baseline="0" dirty="0" err="1">
                <a:latin typeface="MinionPro-Capt"/>
              </a:rPr>
              <a:t>max</a:t>
            </a:r>
            <a:r>
              <a:rPr lang="en-US" sz="1800" b="0" i="0" u="none" strike="noStrike" baseline="0" dirty="0">
                <a:latin typeface="MinionPro-Capt"/>
              </a:rPr>
              <a:t> </a:t>
            </a:r>
            <a:r>
              <a:rPr lang="en-US" sz="1800" b="0" i="0" u="none" strike="noStrike" baseline="0" dirty="0">
                <a:latin typeface="MinionMath-Regular"/>
              </a:rPr>
              <a:t>= 29</a:t>
            </a:r>
            <a:r>
              <a:rPr lang="en-US" sz="1800" b="0" i="0" u="none" strike="noStrike" baseline="0" dirty="0">
                <a:latin typeface="MinionPro-Regular"/>
              </a:rPr>
              <a:t>.The scheduling process is shown below</a:t>
            </a:r>
          </a:p>
          <a:p>
            <a:pPr algn="l"/>
            <a:endParaRPr lang="en-US" sz="1800" dirty="0">
              <a:latin typeface="MinionPro-Regular"/>
            </a:endParaRPr>
          </a:p>
          <a:p>
            <a:pPr algn="l"/>
            <a:endParaRPr lang="en-US" dirty="0"/>
          </a:p>
        </p:txBody>
      </p:sp>
      <p:pic>
        <p:nvPicPr>
          <p:cNvPr id="5" name="Picture 4">
            <a:extLst>
              <a:ext uri="{FF2B5EF4-FFF2-40B4-BE49-F238E27FC236}">
                <a16:creationId xmlns:a16="http://schemas.microsoft.com/office/drawing/2014/main" id="{C98BAD8A-6F56-404B-AD91-754186BEC9E7}"/>
              </a:ext>
            </a:extLst>
          </p:cNvPr>
          <p:cNvPicPr>
            <a:picLocks noChangeAspect="1"/>
          </p:cNvPicPr>
          <p:nvPr/>
        </p:nvPicPr>
        <p:blipFill>
          <a:blip r:embed="rId2"/>
          <a:stretch>
            <a:fillRect/>
          </a:stretch>
        </p:blipFill>
        <p:spPr>
          <a:xfrm>
            <a:off x="827584" y="3429000"/>
            <a:ext cx="7034189" cy="1996802"/>
          </a:xfrm>
          <a:prstGeom prst="rect">
            <a:avLst/>
          </a:prstGeom>
        </p:spPr>
      </p:pic>
    </p:spTree>
    <p:extLst>
      <p:ext uri="{BB962C8B-B14F-4D97-AF65-F5344CB8AC3E}">
        <p14:creationId xmlns:p14="http://schemas.microsoft.com/office/powerpoint/2010/main" val="84243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0" y="714356"/>
            <a:ext cx="9144000" cy="6143644"/>
          </a:xfrm>
          <a:prstGeom prst="rect">
            <a:avLst/>
          </a:prstGeom>
          <a:noFill/>
          <a:ln w="9525">
            <a:noFill/>
            <a:miter lim="800000"/>
            <a:headEnd/>
            <a:tailEnd/>
          </a:ln>
          <a:effectLst/>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TOPIC</a:t>
            </a:r>
            <a:endParaRPr lang="en-US"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Algorithm for Flow Shop Scheduling and Analyze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p:cNvSpPr>
            <a:spLocks noGrp="1"/>
          </p:cNvSpPr>
          <p:nvPr>
            <p:ph idx="1"/>
          </p:nvPr>
        </p:nvSpPr>
        <p:spPr/>
        <p:txBody>
          <a:bodyPr/>
          <a:lstStyle/>
          <a:p>
            <a:r>
              <a:rPr lang="en-US" dirty="0"/>
              <a:t>In a flow shop scheduling model, each job must be processed on a set of machines in identical order</a:t>
            </a:r>
          </a:p>
          <a:p>
            <a:endParaRPr lang="en-US" dirty="0"/>
          </a:p>
          <a:p>
            <a:pPr algn="l"/>
            <a:r>
              <a:rPr lang="en-US" dirty="0"/>
              <a:t>The goal is to determine the job sequence to optimize a certain predetermined objective function</a:t>
            </a:r>
          </a:p>
          <a:p>
            <a:pPr algn="l"/>
            <a:endParaRPr lang="en-US" dirty="0"/>
          </a:p>
          <a:p>
            <a:pPr algn="l"/>
            <a:r>
              <a:rPr lang="en-US" dirty="0"/>
              <a:t>At any given time, each machine can process at most one job, and each job can be handled by at most one machine, and each job cannot be preempted by the other jobs.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F1DD-C57C-414F-AE60-22259952737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07AC3E8-A396-43A7-A672-A719ABA1AA14}"/>
              </a:ext>
            </a:extLst>
          </p:cNvPr>
          <p:cNvSpPr>
            <a:spLocks noGrp="1"/>
          </p:cNvSpPr>
          <p:nvPr>
            <p:ph idx="1"/>
          </p:nvPr>
        </p:nvSpPr>
        <p:spPr/>
        <p:txBody>
          <a:bodyPr>
            <a:normAutofit lnSpcReduction="10000"/>
          </a:bodyPr>
          <a:lstStyle/>
          <a:p>
            <a:pPr algn="l"/>
            <a:r>
              <a:rPr lang="en-US" dirty="0" err="1"/>
              <a:t>Flowshop</a:t>
            </a:r>
            <a:r>
              <a:rPr lang="en-US" dirty="0"/>
              <a:t> scheduling problems widely exist in industrial production and mechanical manufacturing.</a:t>
            </a:r>
          </a:p>
          <a:p>
            <a:pPr algn="l"/>
            <a:endParaRPr lang="en-US" dirty="0"/>
          </a:p>
          <a:p>
            <a:pPr algn="l"/>
            <a:r>
              <a:rPr lang="en-US" dirty="0"/>
              <a:t>Most of extensions of the flow shop scheduling problems are NP-Hard and few of them can be solved optimally in O(</a:t>
            </a:r>
            <a:r>
              <a:rPr lang="en-US" dirty="0" err="1"/>
              <a:t>nlogn</a:t>
            </a:r>
            <a:r>
              <a:rPr lang="en-US" dirty="0"/>
              <a:t>).</a:t>
            </a:r>
          </a:p>
          <a:p>
            <a:pPr algn="l"/>
            <a:endParaRPr lang="en-US" dirty="0"/>
          </a:p>
          <a:p>
            <a:pPr algn="l"/>
            <a:r>
              <a:rPr lang="en-US" dirty="0"/>
              <a:t>The proposed methods to solve flow shop scheduling problems can be classified as </a:t>
            </a:r>
            <a:r>
              <a:rPr lang="en-US" dirty="0">
                <a:hlinkClick r:id="rId3" tooltip="Exact algorithm">
                  <a:extLst>
                    <a:ext uri="{A12FA001-AC4F-418D-AE19-62706E023703}">
                      <ahyp:hlinkClr xmlns:ahyp="http://schemas.microsoft.com/office/drawing/2018/hyperlinkcolor" val="tx"/>
                    </a:ext>
                  </a:extLst>
                </a:hlinkClick>
              </a:rPr>
              <a:t>exact algorithm</a:t>
            </a:r>
            <a:r>
              <a:rPr lang="en-US" dirty="0"/>
              <a:t> such as </a:t>
            </a:r>
            <a:r>
              <a:rPr lang="en-US" dirty="0">
                <a:hlinkClick r:id="rId4" tooltip="Branch and Bound">
                  <a:extLst>
                    <a:ext uri="{A12FA001-AC4F-418D-AE19-62706E023703}">
                      <ahyp:hlinkClr xmlns:ahyp="http://schemas.microsoft.com/office/drawing/2018/hyperlinkcolor" val="tx"/>
                    </a:ext>
                  </a:extLst>
                </a:hlinkClick>
              </a:rPr>
              <a:t>Branch and Bound</a:t>
            </a:r>
            <a:r>
              <a:rPr lang="en-US" dirty="0"/>
              <a:t> and </a:t>
            </a:r>
            <a:r>
              <a:rPr lang="en-US" dirty="0">
                <a:hlinkClick r:id="rId5" tooltip="Heuristic algorithm">
                  <a:extLst>
                    <a:ext uri="{A12FA001-AC4F-418D-AE19-62706E023703}">
                      <ahyp:hlinkClr xmlns:ahyp="http://schemas.microsoft.com/office/drawing/2018/hyperlinkcolor" val="tx"/>
                    </a:ext>
                  </a:extLst>
                </a:hlinkClick>
              </a:rPr>
              <a:t>Heuristic algorithm</a:t>
            </a:r>
            <a:r>
              <a:rPr lang="en-US" dirty="0"/>
              <a:t> such as </a:t>
            </a:r>
            <a:r>
              <a:rPr lang="en-US" dirty="0">
                <a:hlinkClick r:id="rId6" tooltip="Genetic algorithm">
                  <a:extLst>
                    <a:ext uri="{A12FA001-AC4F-418D-AE19-62706E023703}">
                      <ahyp:hlinkClr xmlns:ahyp="http://schemas.microsoft.com/office/drawing/2018/hyperlinkcolor" val="tx"/>
                    </a:ext>
                  </a:extLst>
                </a:hlinkClick>
              </a:rPr>
              <a:t>genetic algorithm</a:t>
            </a:r>
            <a:r>
              <a:rPr lang="en-US" dirty="0"/>
              <a:t>.</a:t>
            </a:r>
          </a:p>
          <a:p>
            <a:pPr algn="l"/>
            <a:endParaRPr lang="en-US" dirty="0"/>
          </a:p>
          <a:p>
            <a:pPr algn="l"/>
            <a:endParaRPr lang="en-US" sz="1800" dirty="0">
              <a:latin typeface="MinionPro-Regular"/>
            </a:endParaRPr>
          </a:p>
          <a:p>
            <a:pPr algn="l"/>
            <a:endParaRPr lang="en-US" dirty="0"/>
          </a:p>
        </p:txBody>
      </p:sp>
    </p:spTree>
    <p:extLst>
      <p:ext uri="{BB962C8B-B14F-4D97-AF65-F5344CB8AC3E}">
        <p14:creationId xmlns:p14="http://schemas.microsoft.com/office/powerpoint/2010/main" val="60155239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77F4-8139-445D-8D56-99DA49039000}"/>
              </a:ext>
            </a:extLst>
          </p:cNvPr>
          <p:cNvSpPr>
            <a:spLocks noGrp="1"/>
          </p:cNvSpPr>
          <p:nvPr>
            <p:ph type="title"/>
          </p:nvPr>
        </p:nvSpPr>
        <p:spPr/>
        <p:txBody>
          <a:bodyPr/>
          <a:lstStyle/>
          <a:p>
            <a:r>
              <a:rPr lang="en-US" dirty="0"/>
              <a:t>The Modified GS Algorithm</a:t>
            </a:r>
          </a:p>
        </p:txBody>
      </p:sp>
      <p:sp>
        <p:nvSpPr>
          <p:cNvPr id="3" name="Content Placeholder 2">
            <a:extLst>
              <a:ext uri="{FF2B5EF4-FFF2-40B4-BE49-F238E27FC236}">
                <a16:creationId xmlns:a16="http://schemas.microsoft.com/office/drawing/2014/main" id="{E336657A-0084-4DC9-AB5B-2ED4BD18F15C}"/>
              </a:ext>
            </a:extLst>
          </p:cNvPr>
          <p:cNvSpPr>
            <a:spLocks noGrp="1"/>
          </p:cNvSpPr>
          <p:nvPr>
            <p:ph idx="1"/>
          </p:nvPr>
        </p:nvSpPr>
        <p:spPr/>
        <p:txBody>
          <a:bodyPr>
            <a:normAutofit/>
          </a:bodyPr>
          <a:lstStyle/>
          <a:p>
            <a:pPr algn="l"/>
            <a:r>
              <a:rPr lang="en-US" dirty="0"/>
              <a:t>Gonzalez and </a:t>
            </a:r>
            <a:r>
              <a:rPr lang="en-US" dirty="0" err="1"/>
              <a:t>Sahni</a:t>
            </a:r>
            <a:r>
              <a:rPr lang="en-US" dirty="0"/>
              <a:t> presented the GS algorithm to solve the flow shop </a:t>
            </a:r>
            <a:r>
              <a:rPr lang="en-US" dirty="0" err="1"/>
              <a:t>makespan</a:t>
            </a:r>
            <a:r>
              <a:rPr lang="en-US" dirty="0"/>
              <a:t> problem. Based on its idea, a new heuristic named modified GS (MGS) algorithm is presented to deal with the flow shop </a:t>
            </a:r>
            <a:r>
              <a:rPr lang="en-US" dirty="0" err="1"/>
              <a:t>makespan</a:t>
            </a:r>
            <a:r>
              <a:rPr lang="en-US" dirty="0"/>
              <a:t> problem with release dates</a:t>
            </a:r>
          </a:p>
          <a:p>
            <a:pPr algn="l"/>
            <a:endParaRPr lang="en-US" sz="1800" dirty="0">
              <a:latin typeface="MinionPro-Regular"/>
            </a:endParaRPr>
          </a:p>
          <a:p>
            <a:pPr marL="0" indent="0" algn="l">
              <a:buNone/>
            </a:pPr>
            <a:r>
              <a:rPr lang="en-US" b="1" dirty="0"/>
              <a:t>The MGS Algorithm</a:t>
            </a:r>
          </a:p>
          <a:p>
            <a:endParaRPr lang="en-US" sz="1800" dirty="0">
              <a:latin typeface="MinionPro-Regular"/>
            </a:endParaRPr>
          </a:p>
          <a:p>
            <a:r>
              <a:rPr lang="en-US" dirty="0"/>
              <a:t>Step 1. Divide the m machines into m − 1 groups.</a:t>
            </a:r>
          </a:p>
        </p:txBody>
      </p:sp>
    </p:spTree>
    <p:extLst>
      <p:ext uri="{BB962C8B-B14F-4D97-AF65-F5344CB8AC3E}">
        <p14:creationId xmlns:p14="http://schemas.microsoft.com/office/powerpoint/2010/main" val="319138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38EF-C426-4917-8059-2BB8ED54B1CC}"/>
              </a:ext>
            </a:extLst>
          </p:cNvPr>
          <p:cNvSpPr>
            <a:spLocks noGrp="1"/>
          </p:cNvSpPr>
          <p:nvPr>
            <p:ph type="title"/>
          </p:nvPr>
        </p:nvSpPr>
        <p:spPr/>
        <p:txBody>
          <a:bodyPr/>
          <a:lstStyle/>
          <a:p>
            <a:r>
              <a:rPr lang="en-US" sz="5400" b="1" i="0" u="none" strike="noStrike" baseline="0" dirty="0">
                <a:latin typeface="Minion-Black"/>
              </a:rPr>
              <a:t>The Modified GS Algorithm</a:t>
            </a:r>
            <a:endParaRPr lang="en-US" dirty="0"/>
          </a:p>
        </p:txBody>
      </p:sp>
      <p:sp>
        <p:nvSpPr>
          <p:cNvPr id="3" name="Content Placeholder 2">
            <a:extLst>
              <a:ext uri="{FF2B5EF4-FFF2-40B4-BE49-F238E27FC236}">
                <a16:creationId xmlns:a16="http://schemas.microsoft.com/office/drawing/2014/main" id="{9DA70F0B-0C84-4EC8-A605-11A4DD225EE7}"/>
              </a:ext>
            </a:extLst>
          </p:cNvPr>
          <p:cNvSpPr>
            <a:spLocks noGrp="1"/>
          </p:cNvSpPr>
          <p:nvPr>
            <p:ph idx="1"/>
          </p:nvPr>
        </p:nvSpPr>
        <p:spPr/>
        <p:txBody>
          <a:bodyPr>
            <a:normAutofit/>
          </a:bodyPr>
          <a:lstStyle/>
          <a:p>
            <a:r>
              <a:rPr lang="en-US" sz="2800" b="0" i="1" u="none" strike="noStrike" baseline="0" dirty="0">
                <a:latin typeface="MinionPro-It"/>
              </a:rPr>
              <a:t>Step 2. </a:t>
            </a:r>
            <a:r>
              <a:rPr lang="en-US" sz="2800" b="0" i="0" u="none" strike="noStrike" baseline="0" dirty="0">
                <a:latin typeface="MinionPro-Regular"/>
              </a:rPr>
              <a:t>For each machine group g</a:t>
            </a:r>
            <a:r>
              <a:rPr lang="en-US" sz="2800" b="0" i="0" u="none" strike="noStrike" baseline="0" dirty="0">
                <a:latin typeface="MinionMath-Regular"/>
              </a:rPr>
              <a:t> = {i−1, </a:t>
            </a:r>
            <a:r>
              <a:rPr lang="en-US" sz="2800" b="0" i="0" u="none" strike="noStrike" baseline="0" dirty="0" err="1">
                <a:latin typeface="MinionMath-Regular"/>
              </a:rPr>
              <a:t>i</a:t>
            </a:r>
            <a:r>
              <a:rPr lang="en-US" sz="2800" b="0" i="0" u="none" strike="noStrike" baseline="0" dirty="0">
                <a:latin typeface="MinionMath-Regular"/>
              </a:rPr>
              <a:t>}</a:t>
            </a:r>
            <a:r>
              <a:rPr lang="en-US" sz="2800" b="0" i="0" u="none" strike="noStrike" baseline="0" dirty="0">
                <a:latin typeface="MinionPro-Regular"/>
              </a:rPr>
              <a:t>, </a:t>
            </a:r>
            <a:r>
              <a:rPr lang="en-US" sz="2800" b="0" i="0" u="none" strike="noStrike" baseline="0" dirty="0" err="1">
                <a:latin typeface="MinionPro-Regular"/>
              </a:rPr>
              <a:t>i</a:t>
            </a:r>
            <a:r>
              <a:rPr lang="en-US" sz="2800" b="0" i="0" u="none" strike="noStrike" baseline="0" dirty="0">
                <a:latin typeface="MinionMath-Regular"/>
              </a:rPr>
              <a:t> = 2, 3, . . . , m</a:t>
            </a:r>
            <a:r>
              <a:rPr lang="en-US" sz="2800" b="0" i="0" u="none" strike="noStrike" baseline="0" dirty="0">
                <a:latin typeface="MinionPro-Regular"/>
              </a:rPr>
              <a:t>, whenever machine </a:t>
            </a:r>
            <a:r>
              <a:rPr lang="en-US" sz="2800" b="0" i="0" u="none" strike="noStrike" baseline="0" dirty="0" err="1">
                <a:latin typeface="MinionPro-Regular"/>
              </a:rPr>
              <a:t>i</a:t>
            </a:r>
            <a:r>
              <a:rPr lang="en-US" sz="2800" b="0" i="0" u="none" strike="noStrike" baseline="0" dirty="0">
                <a:latin typeface="MinionMath-Regular"/>
              </a:rPr>
              <a:t> − 1 </a:t>
            </a:r>
            <a:r>
              <a:rPr lang="en-US" sz="2800" b="0" i="0" u="none" strike="noStrike" baseline="0" dirty="0">
                <a:latin typeface="MinionPro-Regular"/>
              </a:rPr>
              <a:t>becomes idle or new jobs arrive, process the available jobs by Johnson’s rule (i.e., first schedule the jobs with </a:t>
            </a:r>
            <a:r>
              <a:rPr lang="en-US" sz="2800" b="0" i="0" u="none" strike="noStrike" baseline="0" dirty="0" err="1">
                <a:latin typeface="MinionPro-Regular"/>
              </a:rPr>
              <a:t>pg</a:t>
            </a:r>
            <a:r>
              <a:rPr lang="en-US" sz="2800" b="0" i="0" u="none" strike="noStrike" baseline="0" dirty="0">
                <a:latin typeface="MinionMath-Regular"/>
              </a:rPr>
              <a:t>(1, j) &lt; </a:t>
            </a:r>
            <a:r>
              <a:rPr lang="en-US" sz="2800" b="0" i="0" u="none" strike="noStrike" baseline="0" dirty="0" err="1">
                <a:latin typeface="MinionMath-Regular"/>
              </a:rPr>
              <a:t>pg</a:t>
            </a:r>
            <a:r>
              <a:rPr lang="en-US" sz="2800" b="0" i="0" u="none" strike="noStrike" baseline="0" dirty="0">
                <a:latin typeface="MinionMath-Regular"/>
              </a:rPr>
              <a:t>(2, j) </a:t>
            </a:r>
            <a:r>
              <a:rPr lang="en-US" sz="2800" b="0" i="0" u="none" strike="noStrike" baseline="0" dirty="0">
                <a:latin typeface="MinionPro-Regular"/>
              </a:rPr>
              <a:t>in order of nondecreasing </a:t>
            </a:r>
            <a:r>
              <a:rPr lang="en-US" sz="2800" b="0" i="0" u="none" strike="noStrike" baseline="0" dirty="0" err="1">
                <a:latin typeface="MinionPro-Regular"/>
              </a:rPr>
              <a:t>pg</a:t>
            </a:r>
            <a:r>
              <a:rPr lang="en-US" sz="2800" b="0" i="0" u="none" strike="noStrike" baseline="0" dirty="0">
                <a:latin typeface="MinionMath-Regular"/>
              </a:rPr>
              <a:t>(1, j) </a:t>
            </a:r>
            <a:r>
              <a:rPr lang="en-US" sz="2800" b="0" i="0" u="none" strike="noStrike" baseline="0" dirty="0">
                <a:latin typeface="MinionPro-Regular"/>
              </a:rPr>
              <a:t>and then schedule the remaining jobs in order of nonincreasing </a:t>
            </a:r>
            <a:r>
              <a:rPr lang="en-US" sz="2800" b="0" i="0" u="none" strike="noStrike" baseline="0" dirty="0" err="1">
                <a:latin typeface="MinionPro-Regular"/>
              </a:rPr>
              <a:t>pg</a:t>
            </a:r>
            <a:r>
              <a:rPr lang="en-US" sz="2800" b="0" i="0" u="none" strike="noStrike" baseline="0" dirty="0">
                <a:latin typeface="MinionMath-Regular"/>
              </a:rPr>
              <a:t>(2, j)</a:t>
            </a:r>
            <a:r>
              <a:rPr lang="en-US" sz="2800" b="0" i="0" u="none" strike="noStrike" baseline="0" dirty="0">
                <a:latin typeface="MinionPro-Regular"/>
              </a:rPr>
              <a:t>, where </a:t>
            </a:r>
            <a:r>
              <a:rPr lang="en-US" sz="2800" b="0" i="0" u="none" strike="noStrike" baseline="0" dirty="0" err="1">
                <a:latin typeface="MinionPro-Regular"/>
              </a:rPr>
              <a:t>pg</a:t>
            </a:r>
            <a:r>
              <a:rPr lang="en-US" sz="2800" b="0" i="0" u="none" strike="noStrike" baseline="0" dirty="0">
                <a:latin typeface="MinionMath-Regular"/>
              </a:rPr>
              <a:t>(k, j) </a:t>
            </a:r>
            <a:r>
              <a:rPr lang="en-US" sz="2800" b="0" i="0" u="none" strike="noStrike" baseline="0" dirty="0">
                <a:latin typeface="MinionPro-Regular"/>
              </a:rPr>
              <a:t>denotes the processing time of job j</a:t>
            </a:r>
            <a:r>
              <a:rPr lang="en-US" sz="2800" b="0" i="0" u="none" strike="noStrike" baseline="0" dirty="0">
                <a:latin typeface="MinionMath-Regular"/>
              </a:rPr>
              <a:t> </a:t>
            </a:r>
            <a:r>
              <a:rPr lang="en-US" sz="2800" b="0" i="0" u="none" strike="noStrike" baseline="0" dirty="0">
                <a:latin typeface="MinionPro-Regular"/>
              </a:rPr>
              <a:t>in group g</a:t>
            </a:r>
            <a:r>
              <a:rPr lang="en-US" sz="2800" b="0" i="0" u="none" strike="noStrike" baseline="0" dirty="0">
                <a:latin typeface="MinionMath-Regular"/>
              </a:rPr>
              <a:t> </a:t>
            </a:r>
            <a:r>
              <a:rPr lang="en-US" sz="2800" b="0" i="0" u="none" strike="noStrike" baseline="0" dirty="0">
                <a:latin typeface="MinionPro-Regular"/>
              </a:rPr>
              <a:t>on machine </a:t>
            </a:r>
            <a:r>
              <a:rPr lang="en-US" sz="2800" dirty="0">
                <a:latin typeface="MinionPro-Regular"/>
              </a:rPr>
              <a:t>k</a:t>
            </a:r>
            <a:r>
              <a:rPr lang="en-US" sz="2800" b="0" i="0" u="none" strike="noStrike" baseline="0" dirty="0">
                <a:latin typeface="MinionPro-Regular"/>
              </a:rPr>
              <a:t>, k</a:t>
            </a:r>
            <a:r>
              <a:rPr lang="en-US" sz="2800" b="0" i="0" u="none" strike="noStrike" baseline="0" dirty="0">
                <a:latin typeface="MinionMath-Regular"/>
              </a:rPr>
              <a:t> = 1,2</a:t>
            </a:r>
            <a:r>
              <a:rPr lang="en-US" sz="2800" b="0" i="0" u="none" strike="noStrike" baseline="0" dirty="0">
                <a:latin typeface="MinionPro-Regular"/>
              </a:rPr>
              <a:t>); if no job is available, go to Step 3.</a:t>
            </a:r>
            <a:endParaRPr lang="en-US" sz="2800" dirty="0">
              <a:latin typeface="MinionPro-Regular"/>
            </a:endParaRPr>
          </a:p>
          <a:p>
            <a:pPr algn="l"/>
            <a:endParaRPr lang="en-US" dirty="0"/>
          </a:p>
          <a:p>
            <a:pPr algn="l"/>
            <a:endParaRPr lang="en-US" dirty="0"/>
          </a:p>
          <a:p>
            <a:pPr algn="l"/>
            <a:endParaRPr lang="en-US" sz="1800" dirty="0">
              <a:latin typeface="MinionPro-Regular"/>
            </a:endParaRPr>
          </a:p>
          <a:p>
            <a:pPr algn="l"/>
            <a:endParaRPr lang="en-US" dirty="0"/>
          </a:p>
        </p:txBody>
      </p:sp>
    </p:spTree>
    <p:extLst>
      <p:ext uri="{BB962C8B-B14F-4D97-AF65-F5344CB8AC3E}">
        <p14:creationId xmlns:p14="http://schemas.microsoft.com/office/powerpoint/2010/main" val="215550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D8F1-908A-4C1D-885D-752C7E3F6FBD}"/>
              </a:ext>
            </a:extLst>
          </p:cNvPr>
          <p:cNvSpPr>
            <a:spLocks noGrp="1"/>
          </p:cNvSpPr>
          <p:nvPr>
            <p:ph type="title"/>
          </p:nvPr>
        </p:nvSpPr>
        <p:spPr/>
        <p:txBody>
          <a:bodyPr/>
          <a:lstStyle/>
          <a:p>
            <a:r>
              <a:rPr lang="en-US" sz="4800" b="1" i="0" u="none" strike="noStrike" baseline="0" dirty="0">
                <a:latin typeface="Minion-Black"/>
              </a:rPr>
              <a:t>The Modified GS Algorithm</a:t>
            </a:r>
            <a:endParaRPr lang="en-US" dirty="0"/>
          </a:p>
        </p:txBody>
      </p:sp>
      <p:sp>
        <p:nvSpPr>
          <p:cNvPr id="3" name="Content Placeholder 2">
            <a:extLst>
              <a:ext uri="{FF2B5EF4-FFF2-40B4-BE49-F238E27FC236}">
                <a16:creationId xmlns:a16="http://schemas.microsoft.com/office/drawing/2014/main" id="{63A301F7-6950-4597-B6A6-A74C6E1D54D1}"/>
              </a:ext>
            </a:extLst>
          </p:cNvPr>
          <p:cNvSpPr>
            <a:spLocks noGrp="1"/>
          </p:cNvSpPr>
          <p:nvPr>
            <p:ph idx="1"/>
          </p:nvPr>
        </p:nvSpPr>
        <p:spPr/>
        <p:txBody>
          <a:bodyPr/>
          <a:lstStyle/>
          <a:p>
            <a:pPr algn="l"/>
            <a:r>
              <a:rPr lang="en-US" dirty="0"/>
              <a:t>Step 3. Wait until a job arrives and go to Step 2. If all the jobs have been scheduled, go to Step 4.</a:t>
            </a:r>
          </a:p>
          <a:p>
            <a:endParaRPr lang="en-US" dirty="0"/>
          </a:p>
          <a:p>
            <a:r>
              <a:rPr lang="en-US" dirty="0"/>
              <a:t>Step 4. Terminate the program and calculate the objective values </a:t>
            </a:r>
            <a:r>
              <a:rPr lang="en-US" dirty="0" err="1"/>
              <a:t>Zg</a:t>
            </a:r>
            <a:r>
              <a:rPr lang="en-US" dirty="0"/>
              <a:t> of the schedules. Select the minimum one as the final solution, </a:t>
            </a:r>
            <a:r>
              <a:rPr lang="en-US" dirty="0" err="1"/>
              <a:t>Cmax</a:t>
            </a:r>
            <a:r>
              <a:rPr lang="en-US" dirty="0"/>
              <a:t> = mini≤g≤m−1{</a:t>
            </a:r>
            <a:r>
              <a:rPr lang="en-US" dirty="0" err="1"/>
              <a:t>Zg</a:t>
            </a:r>
            <a:r>
              <a:rPr lang="en-US" dirty="0"/>
              <a:t>}.</a:t>
            </a:r>
          </a:p>
          <a:p>
            <a:endParaRPr lang="en-US" dirty="0"/>
          </a:p>
        </p:txBody>
      </p:sp>
    </p:spTree>
    <p:extLst>
      <p:ext uri="{BB962C8B-B14F-4D97-AF65-F5344CB8AC3E}">
        <p14:creationId xmlns:p14="http://schemas.microsoft.com/office/powerpoint/2010/main" val="415301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98E4-90AF-4919-B8C4-99614A913F3C}"/>
              </a:ext>
            </a:extLst>
          </p:cNvPr>
          <p:cNvSpPr>
            <a:spLocks noGrp="1"/>
          </p:cNvSpPr>
          <p:nvPr>
            <p:ph type="title"/>
          </p:nvPr>
        </p:nvSpPr>
        <p:spPr/>
        <p:txBody>
          <a:bodyPr/>
          <a:lstStyle/>
          <a:p>
            <a:r>
              <a:rPr lang="en-US" sz="5400" b="1" i="0" u="none" strike="noStrike" baseline="0" dirty="0">
                <a:latin typeface="Minion-Black"/>
              </a:rPr>
              <a:t>The Modified GS Algorithm</a:t>
            </a:r>
            <a:endParaRPr lang="en-US" dirty="0"/>
          </a:p>
        </p:txBody>
      </p:sp>
      <p:sp>
        <p:nvSpPr>
          <p:cNvPr id="3" name="Content Placeholder 2">
            <a:extLst>
              <a:ext uri="{FF2B5EF4-FFF2-40B4-BE49-F238E27FC236}">
                <a16:creationId xmlns:a16="http://schemas.microsoft.com/office/drawing/2014/main" id="{F5A3B449-A2A1-4117-82A7-C1DDA4C795E6}"/>
              </a:ext>
            </a:extLst>
          </p:cNvPr>
          <p:cNvSpPr>
            <a:spLocks noGrp="1"/>
          </p:cNvSpPr>
          <p:nvPr>
            <p:ph idx="1"/>
          </p:nvPr>
        </p:nvSpPr>
        <p:spPr>
          <a:xfrm>
            <a:off x="457200" y="1935480"/>
            <a:ext cx="8229600" cy="485408"/>
          </a:xfrm>
        </p:spPr>
        <p:txBody>
          <a:bodyPr/>
          <a:lstStyle/>
          <a:p>
            <a:r>
              <a:rPr lang="en-US" sz="1800" b="0" i="0" u="none" strike="noStrike" baseline="0" dirty="0">
                <a:latin typeface="MinionPro-Regular"/>
              </a:rPr>
              <a:t>The flowchart of the algorithm </a:t>
            </a:r>
            <a:endParaRPr lang="en-US" dirty="0"/>
          </a:p>
        </p:txBody>
      </p:sp>
      <p:pic>
        <p:nvPicPr>
          <p:cNvPr id="5" name="Picture 4">
            <a:extLst>
              <a:ext uri="{FF2B5EF4-FFF2-40B4-BE49-F238E27FC236}">
                <a16:creationId xmlns:a16="http://schemas.microsoft.com/office/drawing/2014/main" id="{BCD58596-BB7C-4DF3-9CF6-C951BA0B5DBB}"/>
              </a:ext>
            </a:extLst>
          </p:cNvPr>
          <p:cNvPicPr>
            <a:picLocks noChangeAspect="1"/>
          </p:cNvPicPr>
          <p:nvPr/>
        </p:nvPicPr>
        <p:blipFill>
          <a:blip r:embed="rId2"/>
          <a:stretch>
            <a:fillRect/>
          </a:stretch>
        </p:blipFill>
        <p:spPr>
          <a:xfrm>
            <a:off x="1979712" y="2636912"/>
            <a:ext cx="4819650" cy="4029075"/>
          </a:xfrm>
          <a:prstGeom prst="rect">
            <a:avLst/>
          </a:prstGeom>
        </p:spPr>
      </p:pic>
    </p:spTree>
    <p:extLst>
      <p:ext uri="{BB962C8B-B14F-4D97-AF65-F5344CB8AC3E}">
        <p14:creationId xmlns:p14="http://schemas.microsoft.com/office/powerpoint/2010/main" val="303318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7330-F4C5-4AE0-865C-654FB1760CA4}"/>
              </a:ext>
            </a:extLst>
          </p:cNvPr>
          <p:cNvSpPr>
            <a:spLocks noGrp="1"/>
          </p:cNvSpPr>
          <p:nvPr>
            <p:ph type="title"/>
          </p:nvPr>
        </p:nvSpPr>
        <p:spPr/>
        <p:txBody>
          <a:bodyPr/>
          <a:lstStyle/>
          <a:p>
            <a:r>
              <a:rPr lang="en-US" dirty="0"/>
              <a:t>Modified GS example</a:t>
            </a:r>
          </a:p>
        </p:txBody>
      </p:sp>
      <p:sp>
        <p:nvSpPr>
          <p:cNvPr id="3" name="Content Placeholder 2">
            <a:extLst>
              <a:ext uri="{FF2B5EF4-FFF2-40B4-BE49-F238E27FC236}">
                <a16:creationId xmlns:a16="http://schemas.microsoft.com/office/drawing/2014/main" id="{2585F482-58D1-4F1F-A084-B718AA84BDD5}"/>
              </a:ext>
            </a:extLst>
          </p:cNvPr>
          <p:cNvSpPr>
            <a:spLocks noGrp="1"/>
          </p:cNvSpPr>
          <p:nvPr>
            <p:ph idx="1"/>
          </p:nvPr>
        </p:nvSpPr>
        <p:spPr>
          <a:xfrm>
            <a:off x="457200" y="1935480"/>
            <a:ext cx="8229600" cy="4661872"/>
          </a:xfrm>
        </p:spPr>
        <p:txBody>
          <a:bodyPr/>
          <a:lstStyle/>
          <a:p>
            <a:pPr algn="l"/>
            <a:r>
              <a:rPr lang="en-US" sz="1800" b="0" i="0" u="none" strike="noStrike" baseline="0" dirty="0">
                <a:latin typeface="MinionPro-Regular"/>
              </a:rPr>
              <a:t>A flow shop scheduling problem involves three machines, M</a:t>
            </a:r>
            <a:r>
              <a:rPr lang="en-US" sz="1800" b="0" i="0" u="none" strike="noStrike" baseline="0" dirty="0">
                <a:latin typeface="MinionMath-Capt"/>
              </a:rPr>
              <a:t>1</a:t>
            </a:r>
            <a:r>
              <a:rPr lang="en-US" sz="1800" b="0" i="0" u="none" strike="noStrike" baseline="0" dirty="0">
                <a:latin typeface="MinionPro-Regular"/>
              </a:rPr>
              <a:t>, M</a:t>
            </a:r>
            <a:r>
              <a:rPr lang="en-US" sz="1800" b="0" i="0" u="none" strike="noStrike" baseline="0" dirty="0">
                <a:latin typeface="MinionMath-Capt"/>
              </a:rPr>
              <a:t>2</a:t>
            </a:r>
            <a:r>
              <a:rPr lang="en-US" sz="1800" b="0" i="0" u="none" strike="noStrike" baseline="0" dirty="0">
                <a:latin typeface="MinionPro-Regular"/>
              </a:rPr>
              <a:t>, and M</a:t>
            </a:r>
            <a:r>
              <a:rPr lang="en-US" sz="1800" b="0" i="0" u="none" strike="noStrike" baseline="0" dirty="0">
                <a:latin typeface="MinionMath-Capt"/>
              </a:rPr>
              <a:t>3</a:t>
            </a:r>
            <a:r>
              <a:rPr lang="en-US" sz="1800" b="0" i="0" u="none" strike="noStrike" baseline="0" dirty="0">
                <a:latin typeface="MinionPro-Regular"/>
              </a:rPr>
              <a:t>, and four jobs, j</a:t>
            </a:r>
            <a:r>
              <a:rPr lang="en-US" sz="1800" b="0" i="0" u="none" strike="noStrike" baseline="0" dirty="0">
                <a:latin typeface="MinionMath-Capt"/>
              </a:rPr>
              <a:t>1</a:t>
            </a:r>
            <a:r>
              <a:rPr lang="en-US" sz="1800" b="0" i="0" u="none" strike="noStrike" baseline="0" dirty="0">
                <a:latin typeface="MinionPro-Regular"/>
              </a:rPr>
              <a:t>, j</a:t>
            </a:r>
            <a:r>
              <a:rPr lang="en-US" sz="1800" b="0" i="0" u="none" strike="noStrike" baseline="0" dirty="0">
                <a:latin typeface="MinionMath-Capt"/>
              </a:rPr>
              <a:t>2</a:t>
            </a:r>
            <a:r>
              <a:rPr lang="en-US" sz="1800" b="0" i="0" u="none" strike="noStrike" baseline="0" dirty="0">
                <a:latin typeface="MinionPro-Regular"/>
              </a:rPr>
              <a:t>, j</a:t>
            </a:r>
            <a:r>
              <a:rPr lang="en-US" sz="1800" b="0" i="0" u="none" strike="noStrike" baseline="0" dirty="0">
                <a:latin typeface="MinionMath-Capt"/>
              </a:rPr>
              <a:t>3</a:t>
            </a:r>
            <a:r>
              <a:rPr lang="en-US" sz="1800" b="0" i="0" u="none" strike="noStrike" baseline="0" dirty="0">
                <a:latin typeface="MinionPro-Regular"/>
              </a:rPr>
              <a:t>, and j</a:t>
            </a:r>
            <a:r>
              <a:rPr lang="en-US" sz="1800" b="0" i="0" u="none" strike="noStrike" baseline="0" dirty="0">
                <a:latin typeface="MinionMath-Capt"/>
              </a:rPr>
              <a:t>4 </a:t>
            </a:r>
            <a:r>
              <a:rPr lang="en-US" sz="1800" b="0" i="0" u="none" strike="noStrike" baseline="0" dirty="0">
                <a:latin typeface="MinionPro-Regular"/>
              </a:rPr>
              <a:t>with release dates. The release dates and processing times of the jobs are listed below. The objective function of the problem is </a:t>
            </a:r>
            <a:r>
              <a:rPr lang="en-US" sz="1800" b="0" i="0" u="none" strike="noStrike" baseline="0" dirty="0" err="1">
                <a:latin typeface="MinionPro-Regular"/>
              </a:rPr>
              <a:t>C</a:t>
            </a:r>
            <a:r>
              <a:rPr lang="en-US" sz="1800" b="0" i="0" u="none" strike="noStrike" baseline="0" dirty="0" err="1">
                <a:latin typeface="MinionPro-Capt"/>
              </a:rPr>
              <a:t>max</a:t>
            </a:r>
            <a:r>
              <a:rPr lang="en-US" sz="1800" b="0" i="0" u="none" strike="noStrike" baseline="0" dirty="0">
                <a:latin typeface="MinionPro-Regular"/>
              </a:rPr>
              <a:t>. Consider </a:t>
            </a:r>
          </a:p>
          <a:p>
            <a:pPr algn="l"/>
            <a:endParaRPr lang="en-US" dirty="0"/>
          </a:p>
        </p:txBody>
      </p:sp>
      <p:pic>
        <p:nvPicPr>
          <p:cNvPr id="5" name="Picture 4">
            <a:extLst>
              <a:ext uri="{FF2B5EF4-FFF2-40B4-BE49-F238E27FC236}">
                <a16:creationId xmlns:a16="http://schemas.microsoft.com/office/drawing/2014/main" id="{440B7829-ECB8-49D8-B6A0-249FB8879012}"/>
              </a:ext>
            </a:extLst>
          </p:cNvPr>
          <p:cNvPicPr>
            <a:picLocks noChangeAspect="1"/>
          </p:cNvPicPr>
          <p:nvPr/>
        </p:nvPicPr>
        <p:blipFill>
          <a:blip r:embed="rId2"/>
          <a:stretch>
            <a:fillRect/>
          </a:stretch>
        </p:blipFill>
        <p:spPr>
          <a:xfrm>
            <a:off x="2884262" y="3698173"/>
            <a:ext cx="3375476" cy="2475349"/>
          </a:xfrm>
          <a:prstGeom prst="rect">
            <a:avLst/>
          </a:prstGeom>
        </p:spPr>
      </p:pic>
    </p:spTree>
    <p:extLst>
      <p:ext uri="{BB962C8B-B14F-4D97-AF65-F5344CB8AC3E}">
        <p14:creationId xmlns:p14="http://schemas.microsoft.com/office/powerpoint/2010/main" val="3734951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86</TotalTime>
  <Words>536</Words>
  <Application>Microsoft Office PowerPoint</Application>
  <PresentationFormat>On-screen Show (4:3)</PresentationFormat>
  <Paragraphs>43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Constantia</vt:lpstr>
      <vt:lpstr>Minion-Black</vt:lpstr>
      <vt:lpstr>MinionMath-Capt</vt:lpstr>
      <vt:lpstr>MinionMath-Regular</vt:lpstr>
      <vt:lpstr>MinionPro-Capt</vt:lpstr>
      <vt:lpstr>MinionPro-It</vt:lpstr>
      <vt:lpstr>MinionPro-Regular</vt:lpstr>
      <vt:lpstr>Wingdings 2</vt:lpstr>
      <vt:lpstr>Flow</vt:lpstr>
      <vt:lpstr>AAT(TECH TALK)</vt:lpstr>
      <vt:lpstr>TOPIC</vt:lpstr>
      <vt:lpstr>INTRODUCTION</vt:lpstr>
      <vt:lpstr>INTRODUCTION</vt:lpstr>
      <vt:lpstr>The Modified GS Algorithm</vt:lpstr>
      <vt:lpstr>The Modified GS Algorithm</vt:lpstr>
      <vt:lpstr>The Modified GS Algorithm</vt:lpstr>
      <vt:lpstr>The Modified GS Algorithm</vt:lpstr>
      <vt:lpstr>Modified GS example</vt:lpstr>
      <vt:lpstr>Modified GS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AAT(TECH TALK)</dc:title>
  <dc:creator>mma</dc:creator>
  <cp:lastModifiedBy>Mohammad Waseemuddin</cp:lastModifiedBy>
  <cp:revision>19</cp:revision>
  <dcterms:created xsi:type="dcterms:W3CDTF">2021-04-14T18:06:25Z</dcterms:created>
  <dcterms:modified xsi:type="dcterms:W3CDTF">2021-04-15T11:09:48Z</dcterms:modified>
</cp:coreProperties>
</file>