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7" r:id="rId2"/>
    <p:sldId id="257" r:id="rId3"/>
    <p:sldId id="273" r:id="rId4"/>
    <p:sldId id="274" r:id="rId5"/>
    <p:sldId id="275" r:id="rId6"/>
    <p:sldId id="276" r:id="rId7"/>
    <p:sldId id="267" r:id="rId8"/>
    <p:sldId id="268" r:id="rId9"/>
    <p:sldId id="258" r:id="rId10"/>
    <p:sldId id="278" r:id="rId11"/>
    <p:sldId id="279" r:id="rId12"/>
    <p:sldId id="280" r:id="rId13"/>
    <p:sldId id="269"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p:cViewPr varScale="1">
        <p:scale>
          <a:sx n="72" d="100"/>
          <a:sy n="72" d="100"/>
        </p:scale>
        <p:origin x="142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86314CB-2B19-4357-BDC5-9EEB2A05A58C}" type="datetimeFigureOut">
              <a:rPr lang="en-GB" smtClean="0"/>
              <a:pPr/>
              <a:t>20/10/2021</a:t>
            </a:fld>
            <a:endParaRPr lang="en-GB"/>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3BEC075-6244-42F5-8FC6-53E1B073990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85083" y="202768"/>
            <a:ext cx="1973833" cy="512445"/>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2D6FA0"/>
          </a:solidFill>
        </p:spPr>
        <p:txBody>
          <a:bodyPr wrap="square" lIns="0" tIns="0" rIns="0" bIns="0" rtlCol="0"/>
          <a:lstStyle/>
          <a:p>
            <a:endParaRPr/>
          </a:p>
        </p:txBody>
      </p:sp>
      <p:sp>
        <p:nvSpPr>
          <p:cNvPr id="17" name="bk object 17"/>
          <p:cNvSpPr/>
          <p:nvPr/>
        </p:nvSpPr>
        <p:spPr>
          <a:xfrm>
            <a:off x="8287511" y="0"/>
            <a:ext cx="838200" cy="899160"/>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0" y="5458967"/>
            <a:ext cx="9144000" cy="1399031"/>
          </a:xfrm>
          <a:prstGeom prst="rect">
            <a:avLst/>
          </a:prstGeom>
          <a:blipFill>
            <a:blip r:embed="rId8" cstate="print"/>
            <a:stretch>
              <a:fillRect/>
            </a:stretch>
          </a:blipFill>
        </p:spPr>
        <p:txBody>
          <a:bodyPr wrap="square" lIns="0" tIns="0" rIns="0" bIns="0" rtlCol="0"/>
          <a:lstStyle/>
          <a:p>
            <a:endParaRPr/>
          </a:p>
        </p:txBody>
      </p:sp>
      <p:sp>
        <p:nvSpPr>
          <p:cNvPr id="19" name="bk object 19"/>
          <p:cNvSpPr/>
          <p:nvPr/>
        </p:nvSpPr>
        <p:spPr>
          <a:xfrm>
            <a:off x="0" y="6696544"/>
            <a:ext cx="9144000" cy="161925"/>
          </a:xfrm>
          <a:custGeom>
            <a:avLst/>
            <a:gdLst/>
            <a:ahLst/>
            <a:cxnLst/>
            <a:rect l="l" t="t" r="r" b="b"/>
            <a:pathLst>
              <a:path w="9144000" h="161925">
                <a:moveTo>
                  <a:pt x="0" y="0"/>
                </a:moveTo>
                <a:lnTo>
                  <a:pt x="0" y="161453"/>
                </a:lnTo>
                <a:lnTo>
                  <a:pt x="9144000" y="161453"/>
                </a:lnTo>
                <a:lnTo>
                  <a:pt x="9144000" y="40332"/>
                </a:lnTo>
                <a:lnTo>
                  <a:pt x="2275713" y="40332"/>
                </a:lnTo>
                <a:lnTo>
                  <a:pt x="0" y="0"/>
                </a:lnTo>
                <a:close/>
              </a:path>
            </a:pathLst>
          </a:custGeom>
          <a:solidFill>
            <a:srgbClr val="FFFFFF">
              <a:alpha val="45097"/>
            </a:srgbClr>
          </a:solidFill>
        </p:spPr>
        <p:txBody>
          <a:bodyPr wrap="square" lIns="0" tIns="0" rIns="0" bIns="0" rtlCol="0"/>
          <a:lstStyle/>
          <a:p>
            <a:endParaRPr/>
          </a:p>
        </p:txBody>
      </p:sp>
      <p:sp>
        <p:nvSpPr>
          <p:cNvPr id="20" name="bk object 20"/>
          <p:cNvSpPr/>
          <p:nvPr/>
        </p:nvSpPr>
        <p:spPr>
          <a:xfrm>
            <a:off x="2275713" y="5532120"/>
            <a:ext cx="6868795" cy="1205230"/>
          </a:xfrm>
          <a:custGeom>
            <a:avLst/>
            <a:gdLst/>
            <a:ahLst/>
            <a:cxnLst/>
            <a:rect l="l" t="t" r="r" b="b"/>
            <a:pathLst>
              <a:path w="6868795" h="1205229">
                <a:moveTo>
                  <a:pt x="6868286" y="0"/>
                </a:moveTo>
                <a:lnTo>
                  <a:pt x="6608826" y="83972"/>
                </a:lnTo>
                <a:lnTo>
                  <a:pt x="5929376" y="295338"/>
                </a:lnTo>
                <a:lnTo>
                  <a:pt x="5351398" y="463791"/>
                </a:lnTo>
                <a:lnTo>
                  <a:pt x="4859782" y="597204"/>
                </a:lnTo>
                <a:lnTo>
                  <a:pt x="4442841" y="702132"/>
                </a:lnTo>
                <a:lnTo>
                  <a:pt x="4091686" y="783932"/>
                </a:lnTo>
                <a:lnTo>
                  <a:pt x="3751707" y="856894"/>
                </a:lnTo>
                <a:lnTo>
                  <a:pt x="3421379" y="921423"/>
                </a:lnTo>
                <a:lnTo>
                  <a:pt x="3099308" y="978001"/>
                </a:lnTo>
                <a:lnTo>
                  <a:pt x="2828671" y="1020495"/>
                </a:lnTo>
                <a:lnTo>
                  <a:pt x="2561844" y="1057757"/>
                </a:lnTo>
                <a:lnTo>
                  <a:pt x="2254504" y="1094981"/>
                </a:lnTo>
                <a:lnTo>
                  <a:pt x="1949703" y="1125931"/>
                </a:lnTo>
                <a:lnTo>
                  <a:pt x="1646174" y="1151026"/>
                </a:lnTo>
                <a:lnTo>
                  <a:pt x="1298575" y="1173124"/>
                </a:lnTo>
                <a:lnTo>
                  <a:pt x="948436" y="1188859"/>
                </a:lnTo>
                <a:lnTo>
                  <a:pt x="548513" y="1199774"/>
                </a:lnTo>
                <a:lnTo>
                  <a:pt x="0" y="1204757"/>
                </a:lnTo>
                <a:lnTo>
                  <a:pt x="6868286" y="1204757"/>
                </a:lnTo>
                <a:lnTo>
                  <a:pt x="6868286" y="0"/>
                </a:lnTo>
                <a:close/>
              </a:path>
            </a:pathLst>
          </a:custGeom>
          <a:solidFill>
            <a:srgbClr val="FFFFFF">
              <a:alpha val="45097"/>
            </a:srgbClr>
          </a:solidFill>
        </p:spPr>
        <p:txBody>
          <a:bodyPr wrap="square" lIns="0" tIns="0" rIns="0" bIns="0" rtlCol="0"/>
          <a:lstStyle/>
          <a:p>
            <a:endParaRPr/>
          </a:p>
        </p:txBody>
      </p:sp>
      <p:sp>
        <p:nvSpPr>
          <p:cNvPr id="2" name="Holder 2"/>
          <p:cNvSpPr>
            <a:spLocks noGrp="1"/>
          </p:cNvSpPr>
          <p:nvPr>
            <p:ph type="title"/>
          </p:nvPr>
        </p:nvSpPr>
        <p:spPr>
          <a:xfrm>
            <a:off x="3585083" y="202768"/>
            <a:ext cx="1973833" cy="512445"/>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a:xfrm>
            <a:off x="380491" y="1273747"/>
            <a:ext cx="8383016" cy="32873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10/20/2021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3017"/>
          </a:xfrm>
          <a:custGeom>
            <a:avLst/>
            <a:gdLst/>
            <a:ahLst/>
            <a:cxnLst/>
            <a:rect l="l" t="t" r="r" b="b"/>
            <a:pathLst>
              <a:path w="9144000" h="6986270">
                <a:moveTo>
                  <a:pt x="0" y="6986016"/>
                </a:moveTo>
                <a:lnTo>
                  <a:pt x="9144000" y="6986016"/>
                </a:lnTo>
                <a:lnTo>
                  <a:pt x="9144000" y="0"/>
                </a:lnTo>
                <a:lnTo>
                  <a:pt x="0" y="0"/>
                </a:lnTo>
                <a:lnTo>
                  <a:pt x="0" y="6986016"/>
                </a:lnTo>
                <a:close/>
              </a:path>
            </a:pathLst>
          </a:custGeom>
          <a:solidFill>
            <a:srgbClr val="2E70A1"/>
          </a:solidFill>
        </p:spPr>
        <p:txBody>
          <a:bodyPr wrap="square" lIns="0" tIns="0" rIns="0" bIns="0" rtlCol="0"/>
          <a:lstStyle/>
          <a:p>
            <a:endParaRPr/>
          </a:p>
        </p:txBody>
      </p:sp>
      <p:sp>
        <p:nvSpPr>
          <p:cNvPr id="3" name="object 3"/>
          <p:cNvSpPr/>
          <p:nvPr/>
        </p:nvSpPr>
        <p:spPr>
          <a:xfrm>
            <a:off x="1" y="3200936"/>
            <a:ext cx="1723491" cy="280137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325309" y="3037776"/>
            <a:ext cx="1818690" cy="26469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733800" y="227229"/>
            <a:ext cx="1694688" cy="1677771"/>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339213" y="2514600"/>
            <a:ext cx="6576187" cy="4182555"/>
          </a:xfrm>
          <a:prstGeom prst="rect">
            <a:avLst/>
          </a:prstGeom>
        </p:spPr>
        <p:txBody>
          <a:bodyPr vert="horz" wrap="square" lIns="0" tIns="12700" rIns="0" bIns="0" rtlCol="0">
            <a:spAutoFit/>
          </a:bodyPr>
          <a:lstStyle/>
          <a:p>
            <a:pPr marL="12700" marR="1949450" algn="ctr">
              <a:lnSpc>
                <a:spcPct val="127200"/>
              </a:lnSpc>
              <a:spcBef>
                <a:spcPts val="100"/>
              </a:spcBef>
            </a:pPr>
            <a:r>
              <a:rPr lang="en-US" sz="2800" b="1" dirty="0">
                <a:latin typeface="Calibri"/>
                <a:cs typeface="Calibri"/>
              </a:rPr>
              <a:t>DEPENDENCY BASED ATTACKS ON Node.js</a:t>
            </a:r>
            <a:r>
              <a:rPr sz="2800" b="1" dirty="0">
                <a:latin typeface="Calibri"/>
                <a:cs typeface="Calibri"/>
              </a:rPr>
              <a:t> </a:t>
            </a:r>
            <a:r>
              <a:rPr lang="en-US" sz="2800" b="1" dirty="0">
                <a:latin typeface="Calibri"/>
                <a:cs typeface="Calibri"/>
              </a:rPr>
              <a:t>(AITB09)</a:t>
            </a:r>
          </a:p>
          <a:p>
            <a:pPr marL="12700" marR="1949450" algn="ctr">
              <a:lnSpc>
                <a:spcPct val="127200"/>
              </a:lnSpc>
              <a:spcBef>
                <a:spcPts val="100"/>
              </a:spcBef>
            </a:pPr>
            <a:r>
              <a:rPr lang="en-US" sz="2800" b="1" dirty="0">
                <a:latin typeface="Calibri"/>
                <a:cs typeface="Calibri"/>
              </a:rPr>
              <a:t>INFORMATION TECHONOLOGY</a:t>
            </a:r>
          </a:p>
          <a:p>
            <a:pPr marL="12700" marR="1949450" algn="ctr">
              <a:lnSpc>
                <a:spcPct val="127200"/>
              </a:lnSpc>
              <a:spcBef>
                <a:spcPts val="100"/>
              </a:spcBef>
            </a:pPr>
            <a:r>
              <a:rPr sz="2800" b="1" dirty="0">
                <a:latin typeface="Calibri"/>
                <a:cs typeface="Calibri"/>
              </a:rPr>
              <a:t> V</a:t>
            </a:r>
            <a:r>
              <a:rPr sz="2800" b="1" spc="-190" dirty="0">
                <a:latin typeface="Calibri"/>
                <a:cs typeface="Calibri"/>
              </a:rPr>
              <a:t> </a:t>
            </a:r>
            <a:r>
              <a:rPr sz="2800" b="1" spc="-10" dirty="0">
                <a:latin typeface="Calibri"/>
                <a:cs typeface="Calibri"/>
              </a:rPr>
              <a:t>SEMESTER</a:t>
            </a:r>
            <a:r>
              <a:rPr lang="en-US" sz="2800" b="1" spc="-10" dirty="0">
                <a:latin typeface="Calibri"/>
                <a:cs typeface="Calibri"/>
              </a:rPr>
              <a:t> – R18</a:t>
            </a:r>
          </a:p>
          <a:p>
            <a:pPr marL="12700" marR="1949450" algn="ctr">
              <a:lnSpc>
                <a:spcPct val="127200"/>
              </a:lnSpc>
              <a:spcBef>
                <a:spcPts val="100"/>
              </a:spcBef>
            </a:pPr>
            <a:r>
              <a:rPr lang="en-US" sz="2800" b="1" spc="-10" dirty="0">
                <a:latin typeface="Calibri"/>
                <a:cs typeface="Calibri"/>
              </a:rPr>
              <a:t>2021 - 22</a:t>
            </a:r>
            <a:endParaRPr sz="2800" dirty="0">
              <a:latin typeface="Calibri"/>
              <a:cs typeface="Calibri"/>
            </a:endParaRPr>
          </a:p>
          <a:p>
            <a:pPr marL="2058670">
              <a:lnSpc>
                <a:spcPct val="100000"/>
              </a:lnSpc>
              <a:spcBef>
                <a:spcPts val="835"/>
              </a:spcBef>
            </a:pPr>
            <a:r>
              <a:rPr sz="2800" b="1" spc="-10" dirty="0">
                <a:latin typeface="Calibri"/>
                <a:cs typeface="Calibri"/>
              </a:rPr>
              <a:t>Prepared</a:t>
            </a:r>
            <a:r>
              <a:rPr sz="2800" b="1" spc="-70" dirty="0">
                <a:latin typeface="Calibri"/>
                <a:cs typeface="Calibri"/>
              </a:rPr>
              <a:t> </a:t>
            </a:r>
            <a:r>
              <a:rPr sz="2800" b="1" spc="-10" dirty="0">
                <a:latin typeface="Calibri"/>
                <a:cs typeface="Calibri"/>
              </a:rPr>
              <a:t>by:</a:t>
            </a:r>
            <a:endParaRPr sz="2800" dirty="0">
              <a:latin typeface="Calibri"/>
              <a:cs typeface="Calibri"/>
            </a:endParaRPr>
          </a:p>
          <a:p>
            <a:pPr marL="2058670" marR="5080">
              <a:lnSpc>
                <a:spcPct val="100000"/>
              </a:lnSpc>
            </a:pPr>
            <a:r>
              <a:rPr sz="2800" spc="-45" dirty="0">
                <a:latin typeface="Calibri"/>
                <a:cs typeface="Calibri"/>
              </a:rPr>
              <a:t>M</a:t>
            </a:r>
            <a:r>
              <a:rPr lang="en-US" sz="2800" spc="-45" dirty="0">
                <a:latin typeface="Calibri"/>
                <a:cs typeface="Calibri"/>
              </a:rPr>
              <a:t>r</a:t>
            </a:r>
            <a:r>
              <a:rPr sz="2800" spc="-45" dirty="0">
                <a:latin typeface="Calibri"/>
                <a:cs typeface="Calibri"/>
              </a:rPr>
              <a:t>. </a:t>
            </a:r>
            <a:r>
              <a:rPr lang="en-US" sz="2800" spc="-45" dirty="0">
                <a:latin typeface="Calibri"/>
                <a:cs typeface="Calibri"/>
              </a:rPr>
              <a:t>A Krishna </a:t>
            </a:r>
            <a:r>
              <a:rPr lang="en-US" sz="2800" spc="-45" dirty="0" err="1">
                <a:latin typeface="Calibri"/>
                <a:cs typeface="Calibri"/>
              </a:rPr>
              <a:t>Chaitanya</a:t>
            </a:r>
            <a:endParaRPr lang="en-US" sz="2800" spc="-45" dirty="0">
              <a:latin typeface="Calibri"/>
              <a:cs typeface="Calibri"/>
            </a:endParaRPr>
          </a:p>
          <a:p>
            <a:pPr marL="2058670" marR="5080">
              <a:lnSpc>
                <a:spcPct val="100000"/>
              </a:lnSpc>
            </a:pPr>
            <a:r>
              <a:rPr lang="en-US" sz="2800" spc="-45" dirty="0">
                <a:latin typeface="Calibri"/>
                <a:cs typeface="Calibri"/>
              </a:rPr>
              <a:t>Assistant Professor, IT</a:t>
            </a:r>
            <a:endParaRPr sz="2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E48A-2038-4308-86AC-CA06A529635D}"/>
              </a:ext>
            </a:extLst>
          </p:cNvPr>
          <p:cNvSpPr>
            <a:spLocks noGrp="1"/>
          </p:cNvSpPr>
          <p:nvPr>
            <p:ph type="title"/>
          </p:nvPr>
        </p:nvSpPr>
        <p:spPr>
          <a:xfrm>
            <a:off x="76200" y="152400"/>
            <a:ext cx="8001000" cy="685800"/>
          </a:xfrm>
        </p:spPr>
        <p:txBody>
          <a:bodyPr/>
          <a:lstStyle/>
          <a:p>
            <a:r>
              <a:rPr lang="en-US" dirty="0"/>
              <a:t>MITIGATION OF DEPENDENCY-BASED ATTACKS </a:t>
            </a:r>
          </a:p>
        </p:txBody>
      </p:sp>
      <p:sp>
        <p:nvSpPr>
          <p:cNvPr id="3" name="Text Placeholder 2">
            <a:extLst>
              <a:ext uri="{FF2B5EF4-FFF2-40B4-BE49-F238E27FC236}">
                <a16:creationId xmlns:a16="http://schemas.microsoft.com/office/drawing/2014/main" id="{425B9DC3-C539-406A-9518-3A386B08BB74}"/>
              </a:ext>
            </a:extLst>
          </p:cNvPr>
          <p:cNvSpPr>
            <a:spLocks noGrp="1"/>
          </p:cNvSpPr>
          <p:nvPr>
            <p:ph type="body" idx="1"/>
          </p:nvPr>
        </p:nvSpPr>
        <p:spPr>
          <a:xfrm>
            <a:off x="380491" y="1273746"/>
            <a:ext cx="8383016" cy="4062651"/>
          </a:xfrm>
        </p:spPr>
        <p:txBody>
          <a:bodyPr/>
          <a:lstStyle/>
          <a:p>
            <a:pPr marL="457200" indent="-457200">
              <a:buAutoNum type="arabicPeriod"/>
            </a:pPr>
            <a:r>
              <a:rPr lang="en-US" sz="2400" b="1" dirty="0"/>
              <a:t>Mitigation strategies</a:t>
            </a:r>
          </a:p>
          <a:p>
            <a:pPr marL="342900" indent="-342900">
              <a:buAutoNum type="arabicPeriod"/>
            </a:pPr>
            <a:endParaRPr lang="en-US" sz="2400" b="1" dirty="0"/>
          </a:p>
          <a:p>
            <a:pPr marL="742950" lvl="1" indent="-285750">
              <a:buFont typeface="Arial" panose="020B0604020202020204" pitchFamily="34" charset="0"/>
              <a:buChar char="•"/>
            </a:pPr>
            <a:r>
              <a:rPr lang="en-US" dirty="0"/>
              <a:t>The first mitigation strategy for this category of attacks is to perform code review of all dependencies, which is time consuming. Manual code review is not practical when updated versions of these dependencies should be adopted frequently. </a:t>
            </a: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dirty="0"/>
              <a:t>The second mitigation strategy is to address the three weaknesses discussed;</a:t>
            </a:r>
            <a:r>
              <a:rPr lang="en-US" b="1" dirty="0"/>
              <a:t> </a:t>
            </a:r>
            <a:r>
              <a:rPr lang="en-US" dirty="0"/>
              <a:t>however, these weaknesses are design choices. Design changes, such as changing the cache mechanism of Node.js, may be made to address the weaknesses. However, such design changes would break existing applications.</a:t>
            </a: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dirty="0"/>
              <a:t>The third strategy, which is more realistic, is to use static code analysis t detect these attacks, which we adopted. Next subsections discuss our implementation. </a:t>
            </a:r>
            <a:endParaRPr lang="en-US" b="1" dirty="0"/>
          </a:p>
        </p:txBody>
      </p:sp>
    </p:spTree>
    <p:extLst>
      <p:ext uri="{BB962C8B-B14F-4D97-AF65-F5344CB8AC3E}">
        <p14:creationId xmlns:p14="http://schemas.microsoft.com/office/powerpoint/2010/main" val="205760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DA8-3F18-45FD-8E14-D2154C5DCFDC}"/>
              </a:ext>
            </a:extLst>
          </p:cNvPr>
          <p:cNvSpPr>
            <a:spLocks noGrp="1"/>
          </p:cNvSpPr>
          <p:nvPr>
            <p:ph type="title"/>
          </p:nvPr>
        </p:nvSpPr>
        <p:spPr>
          <a:xfrm>
            <a:off x="0" y="6626"/>
            <a:ext cx="7620000" cy="984885"/>
          </a:xfrm>
        </p:spPr>
        <p:txBody>
          <a:bodyPr/>
          <a:lstStyle/>
          <a:p>
            <a:r>
              <a:rPr lang="en-US" dirty="0"/>
              <a:t>Static code analyses for dependency-based Attacks</a:t>
            </a:r>
          </a:p>
        </p:txBody>
      </p:sp>
      <p:sp>
        <p:nvSpPr>
          <p:cNvPr id="3" name="Text Placeholder 2">
            <a:extLst>
              <a:ext uri="{FF2B5EF4-FFF2-40B4-BE49-F238E27FC236}">
                <a16:creationId xmlns:a16="http://schemas.microsoft.com/office/drawing/2014/main" id="{1D275E91-DBEC-4D0C-9881-3C11B3D86E82}"/>
              </a:ext>
            </a:extLst>
          </p:cNvPr>
          <p:cNvSpPr>
            <a:spLocks noGrp="1"/>
          </p:cNvSpPr>
          <p:nvPr>
            <p:ph type="body" idx="1"/>
          </p:nvPr>
        </p:nvSpPr>
        <p:spPr>
          <a:xfrm>
            <a:off x="380491" y="1273747"/>
            <a:ext cx="8383016" cy="4431983"/>
          </a:xfrm>
        </p:spPr>
        <p:txBody>
          <a:bodyPr/>
          <a:lstStyle/>
          <a:p>
            <a:r>
              <a:rPr lang="en-US" b="1" dirty="0"/>
              <a:t>Global leakage </a:t>
            </a:r>
            <a:r>
              <a:rPr lang="en-US" dirty="0"/>
              <a:t>The identification criterion for this attack is: invoke a leaking function where one of the parameters is a global variable. The problem with this attack is the difficulty to enumerate all the leaking functions–this is easier in the case of Android as Apps need to call specific system services</a:t>
            </a:r>
          </a:p>
          <a:p>
            <a:endParaRPr lang="en-US" dirty="0"/>
          </a:p>
          <a:p>
            <a:endParaRPr lang="en-US" dirty="0"/>
          </a:p>
          <a:p>
            <a:endParaRPr lang="en-US" dirty="0"/>
          </a:p>
          <a:p>
            <a:endParaRPr lang="en-US" dirty="0"/>
          </a:p>
          <a:p>
            <a:r>
              <a:rPr lang="en-US" b="1" dirty="0"/>
              <a:t>Global manipulation</a:t>
            </a:r>
            <a:r>
              <a:rPr lang="en-US" dirty="0"/>
              <a:t> There are two varieties for this attack: (1) a global object is overwritten or (2) any of its properties is modified. The first variety is easy to detect. In WALA, overwriting a global variable is represented by a single IR </a:t>
            </a:r>
            <a:r>
              <a:rPr lang="en-US" dirty="0" err="1"/>
              <a:t>AstGlobalWrite</a:t>
            </a:r>
            <a:r>
              <a:rPr lang="en-US" dirty="0"/>
              <a:t> instruction. If an IR instruction is of type </a:t>
            </a:r>
            <a:r>
              <a:rPr lang="en-US" dirty="0" err="1"/>
              <a:t>AstGlobalWrite</a:t>
            </a:r>
            <a:r>
              <a:rPr lang="en-US" dirty="0"/>
              <a:t> and the variable is a built-in JavaScript global variable, then an attack is found.</a:t>
            </a:r>
          </a:p>
          <a:p>
            <a:endParaRPr lang="en-US" dirty="0"/>
          </a:p>
          <a:p>
            <a:endParaRPr lang="en-US" dirty="0"/>
          </a:p>
          <a:p>
            <a:endParaRPr lang="en-US" dirty="0"/>
          </a:p>
        </p:txBody>
      </p:sp>
    </p:spTree>
    <p:extLst>
      <p:ext uri="{BB962C8B-B14F-4D97-AF65-F5344CB8AC3E}">
        <p14:creationId xmlns:p14="http://schemas.microsoft.com/office/powerpoint/2010/main" val="198498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7530-4A8A-4BD4-8BEC-75B743F14915}"/>
              </a:ext>
            </a:extLst>
          </p:cNvPr>
          <p:cNvSpPr>
            <a:spLocks noGrp="1"/>
          </p:cNvSpPr>
          <p:nvPr>
            <p:ph type="title"/>
          </p:nvPr>
        </p:nvSpPr>
        <p:spPr>
          <a:xfrm>
            <a:off x="26504" y="6627"/>
            <a:ext cx="8000999" cy="907774"/>
          </a:xfrm>
        </p:spPr>
        <p:txBody>
          <a:bodyPr/>
          <a:lstStyle/>
          <a:p>
            <a:r>
              <a:rPr lang="en-US" dirty="0"/>
              <a:t>Static code analyses for dependency-based Attacks</a:t>
            </a:r>
          </a:p>
        </p:txBody>
      </p:sp>
      <p:sp>
        <p:nvSpPr>
          <p:cNvPr id="7" name="TextBox 6">
            <a:extLst>
              <a:ext uri="{FF2B5EF4-FFF2-40B4-BE49-F238E27FC236}">
                <a16:creationId xmlns:a16="http://schemas.microsoft.com/office/drawing/2014/main" id="{E21BB2FA-B97D-4637-AABC-25C85BE11BFE}"/>
              </a:ext>
            </a:extLst>
          </p:cNvPr>
          <p:cNvSpPr txBox="1"/>
          <p:nvPr/>
        </p:nvSpPr>
        <p:spPr>
          <a:xfrm>
            <a:off x="521802" y="1447800"/>
            <a:ext cx="8164997" cy="4247317"/>
          </a:xfrm>
          <a:prstGeom prst="rect">
            <a:avLst/>
          </a:prstGeom>
          <a:noFill/>
        </p:spPr>
        <p:txBody>
          <a:bodyPr wrap="square">
            <a:spAutoFit/>
          </a:bodyPr>
          <a:lstStyle/>
          <a:p>
            <a:r>
              <a:rPr lang="en-US" b="1" dirty="0"/>
              <a:t>Local manipulation</a:t>
            </a:r>
            <a:r>
              <a:rPr lang="en-US" dirty="0"/>
              <a:t> The identification criteria of the attack are the dependency is loaded using function require in the scope of a module and manipulated in the scope of another module. To detect such attack, we first identify all invocations of require function, considering that function names can be parameters for other functions. Next, a data flow analysis is performed over loaded objects and manipulations of the objects or of their properties are identified; that is, we track IR instructions </a:t>
            </a:r>
            <a:r>
              <a:rPr lang="en-US" dirty="0" err="1"/>
              <a:t>JavaScriptPropertWrite</a:t>
            </a:r>
            <a:r>
              <a:rPr lang="en-US" dirty="0"/>
              <a:t> and </a:t>
            </a:r>
            <a:r>
              <a:rPr lang="en-US" dirty="0" err="1"/>
              <a:t>SSAPutInstruction</a:t>
            </a:r>
            <a:r>
              <a:rPr lang="en-US" dirty="0"/>
              <a:t>. </a:t>
            </a:r>
          </a:p>
          <a:p>
            <a:endParaRPr lang="en-US" b="1" dirty="0"/>
          </a:p>
          <a:p>
            <a:endParaRPr lang="en-US" b="1" dirty="0"/>
          </a:p>
          <a:p>
            <a:r>
              <a:rPr lang="en-US" b="1" dirty="0"/>
              <a:t>Dependency-tree manipulation</a:t>
            </a:r>
            <a:r>
              <a:rPr lang="en-US" dirty="0"/>
              <a:t> The identification criterion of the attack is: the interface of a dependency is manipulated in the scope of another module without loading it or the dependency module is replaced by another file. To detect such attack, all invocation of JavaScript statement </a:t>
            </a:r>
            <a:r>
              <a:rPr lang="en-US" dirty="0" err="1"/>
              <a:t>require.cache</a:t>
            </a:r>
            <a:r>
              <a:rPr lang="en-US" dirty="0"/>
              <a:t> are identified. The objects returned by these invocations are tracked using data flow analysis to check for manipulations.</a:t>
            </a:r>
          </a:p>
        </p:txBody>
      </p:sp>
    </p:spTree>
    <p:extLst>
      <p:ext uri="{BB962C8B-B14F-4D97-AF65-F5344CB8AC3E}">
        <p14:creationId xmlns:p14="http://schemas.microsoft.com/office/powerpoint/2010/main" val="2382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004888" y="1676400"/>
            <a:ext cx="7134225" cy="3352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5312664"/>
              <a:ext cx="9144000" cy="15453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654295"/>
              <a:ext cx="9144000" cy="22037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4751323"/>
              <a:ext cx="9144000" cy="2106930"/>
            </a:xfrm>
            <a:custGeom>
              <a:avLst/>
              <a:gdLst/>
              <a:ahLst/>
              <a:cxnLst/>
              <a:rect l="l" t="t" r="r" b="b"/>
              <a:pathLst>
                <a:path w="9144000" h="2106929">
                  <a:moveTo>
                    <a:pt x="0" y="1692338"/>
                  </a:moveTo>
                  <a:lnTo>
                    <a:pt x="0" y="2106674"/>
                  </a:lnTo>
                  <a:lnTo>
                    <a:pt x="9144000" y="2106674"/>
                  </a:lnTo>
                  <a:lnTo>
                    <a:pt x="9144000" y="1750953"/>
                  </a:lnTo>
                  <a:lnTo>
                    <a:pt x="2266828" y="1750953"/>
                  </a:lnTo>
                  <a:lnTo>
                    <a:pt x="1613553" y="1743539"/>
                  </a:lnTo>
                  <a:lnTo>
                    <a:pt x="0" y="1692338"/>
                  </a:lnTo>
                  <a:close/>
                </a:path>
                <a:path w="9144000" h="2106929">
                  <a:moveTo>
                    <a:pt x="9144000" y="0"/>
                  </a:moveTo>
                  <a:lnTo>
                    <a:pt x="8953853" y="89659"/>
                  </a:lnTo>
                  <a:lnTo>
                    <a:pt x="8464392" y="314259"/>
                  </a:lnTo>
                  <a:lnTo>
                    <a:pt x="8055839" y="494044"/>
                  </a:lnTo>
                  <a:lnTo>
                    <a:pt x="7664254" y="658838"/>
                  </a:lnTo>
                  <a:lnTo>
                    <a:pt x="7341069" y="788616"/>
                  </a:lnTo>
                  <a:lnTo>
                    <a:pt x="7028467" y="908201"/>
                  </a:lnTo>
                  <a:lnTo>
                    <a:pt x="6775423" y="1000345"/>
                  </a:lnTo>
                  <a:lnTo>
                    <a:pt x="6528624" y="1085895"/>
                  </a:lnTo>
                  <a:lnTo>
                    <a:pt x="6287566" y="1165071"/>
                  </a:lnTo>
                  <a:lnTo>
                    <a:pt x="6051747" y="1238093"/>
                  </a:lnTo>
                  <a:lnTo>
                    <a:pt x="5820664" y="1305180"/>
                  </a:lnTo>
                  <a:lnTo>
                    <a:pt x="5593815" y="1366552"/>
                  </a:lnTo>
                  <a:lnTo>
                    <a:pt x="5415046" y="1411682"/>
                  </a:lnTo>
                  <a:lnTo>
                    <a:pt x="5238407" y="1453409"/>
                  </a:lnTo>
                  <a:lnTo>
                    <a:pt x="5063642" y="1491843"/>
                  </a:lnTo>
                  <a:lnTo>
                    <a:pt x="4890493" y="1527098"/>
                  </a:lnTo>
                  <a:lnTo>
                    <a:pt x="4718701" y="1559286"/>
                  </a:lnTo>
                  <a:lnTo>
                    <a:pt x="4548012" y="1588520"/>
                  </a:lnTo>
                  <a:lnTo>
                    <a:pt x="4335806" y="1621079"/>
                  </a:lnTo>
                  <a:lnTo>
                    <a:pt x="4124415" y="1649418"/>
                  </a:lnTo>
                  <a:lnTo>
                    <a:pt x="3913339" y="1673755"/>
                  </a:lnTo>
                  <a:lnTo>
                    <a:pt x="3702072" y="1694312"/>
                  </a:lnTo>
                  <a:lnTo>
                    <a:pt x="3490114" y="1711307"/>
                  </a:lnTo>
                  <a:lnTo>
                    <a:pt x="3234143" y="1727310"/>
                  </a:lnTo>
                  <a:lnTo>
                    <a:pt x="2975583" y="1738880"/>
                  </a:lnTo>
                  <a:lnTo>
                    <a:pt x="2669499" y="1747283"/>
                  </a:lnTo>
                  <a:lnTo>
                    <a:pt x="2266828" y="1750953"/>
                  </a:lnTo>
                  <a:lnTo>
                    <a:pt x="9144000" y="1750953"/>
                  </a:lnTo>
                  <a:lnTo>
                    <a:pt x="9144000" y="0"/>
                  </a:lnTo>
                  <a:close/>
                </a:path>
              </a:pathLst>
            </a:custGeom>
            <a:solidFill>
              <a:srgbClr val="7B7B7B">
                <a:alpha val="45097"/>
              </a:srgbClr>
            </a:solidFill>
          </p:spPr>
          <p:txBody>
            <a:bodyPr wrap="square" lIns="0" tIns="0" rIns="0" bIns="0" rtlCol="0"/>
            <a:lstStyle/>
            <a:p>
              <a:endParaRPr/>
            </a:p>
          </p:txBody>
        </p:sp>
        <p:sp>
          <p:nvSpPr>
            <p:cNvPr id="6" name="object 6"/>
            <p:cNvSpPr/>
            <p:nvPr/>
          </p:nvSpPr>
          <p:spPr>
            <a:xfrm>
              <a:off x="6001511" y="0"/>
              <a:ext cx="3142488" cy="68579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105525" y="0"/>
              <a:ext cx="3038475" cy="6858000"/>
            </a:xfrm>
            <a:custGeom>
              <a:avLst/>
              <a:gdLst/>
              <a:ahLst/>
              <a:cxnLst/>
              <a:rect l="l" t="t" r="r" b="b"/>
              <a:pathLst>
                <a:path w="3038475" h="6858000">
                  <a:moveTo>
                    <a:pt x="0" y="0"/>
                  </a:moveTo>
                  <a:lnTo>
                    <a:pt x="43709" y="43490"/>
                  </a:lnTo>
                  <a:lnTo>
                    <a:pt x="86813" y="87102"/>
                  </a:lnTo>
                  <a:lnTo>
                    <a:pt x="129316" y="130832"/>
                  </a:lnTo>
                  <a:lnTo>
                    <a:pt x="171218" y="174676"/>
                  </a:lnTo>
                  <a:lnTo>
                    <a:pt x="212522" y="218633"/>
                  </a:lnTo>
                  <a:lnTo>
                    <a:pt x="253230" y="262698"/>
                  </a:lnTo>
                  <a:lnTo>
                    <a:pt x="293344" y="306869"/>
                  </a:lnTo>
                  <a:lnTo>
                    <a:pt x="332866" y="351144"/>
                  </a:lnTo>
                  <a:lnTo>
                    <a:pt x="371798" y="395519"/>
                  </a:lnTo>
                  <a:lnTo>
                    <a:pt x="410143" y="439991"/>
                  </a:lnTo>
                  <a:lnTo>
                    <a:pt x="447902" y="484558"/>
                  </a:lnTo>
                  <a:lnTo>
                    <a:pt x="485078" y="529216"/>
                  </a:lnTo>
                  <a:lnTo>
                    <a:pt x="521673" y="573962"/>
                  </a:lnTo>
                  <a:lnTo>
                    <a:pt x="557688" y="618794"/>
                  </a:lnTo>
                  <a:lnTo>
                    <a:pt x="593126" y="663709"/>
                  </a:lnTo>
                  <a:lnTo>
                    <a:pt x="627990" y="708703"/>
                  </a:lnTo>
                  <a:lnTo>
                    <a:pt x="662280" y="753774"/>
                  </a:lnTo>
                  <a:lnTo>
                    <a:pt x="696000" y="798919"/>
                  </a:lnTo>
                  <a:lnTo>
                    <a:pt x="729151" y="844135"/>
                  </a:lnTo>
                  <a:lnTo>
                    <a:pt x="761735" y="889419"/>
                  </a:lnTo>
                  <a:lnTo>
                    <a:pt x="793755" y="934768"/>
                  </a:lnTo>
                  <a:lnTo>
                    <a:pt x="825213" y="980179"/>
                  </a:lnTo>
                  <a:lnTo>
                    <a:pt x="856110" y="1025649"/>
                  </a:lnTo>
                  <a:lnTo>
                    <a:pt x="886449" y="1071175"/>
                  </a:lnTo>
                  <a:lnTo>
                    <a:pt x="916232" y="1116755"/>
                  </a:lnTo>
                  <a:lnTo>
                    <a:pt x="945461" y="1162385"/>
                  </a:lnTo>
                  <a:lnTo>
                    <a:pt x="974139" y="1208063"/>
                  </a:lnTo>
                  <a:lnTo>
                    <a:pt x="1002266" y="1253785"/>
                  </a:lnTo>
                  <a:lnTo>
                    <a:pt x="1029846" y="1299548"/>
                  </a:lnTo>
                  <a:lnTo>
                    <a:pt x="1056880" y="1345351"/>
                  </a:lnTo>
                  <a:lnTo>
                    <a:pt x="1083371" y="1391189"/>
                  </a:lnTo>
                  <a:lnTo>
                    <a:pt x="1109321" y="1437060"/>
                  </a:lnTo>
                  <a:lnTo>
                    <a:pt x="1134732" y="1482960"/>
                  </a:lnTo>
                  <a:lnTo>
                    <a:pt x="1159605" y="1528888"/>
                  </a:lnTo>
                  <a:lnTo>
                    <a:pt x="1183943" y="1574840"/>
                  </a:lnTo>
                  <a:lnTo>
                    <a:pt x="1207749" y="1620812"/>
                  </a:lnTo>
                  <a:lnTo>
                    <a:pt x="1231023" y="1666803"/>
                  </a:lnTo>
                  <a:lnTo>
                    <a:pt x="1253769" y="1712809"/>
                  </a:lnTo>
                  <a:lnTo>
                    <a:pt x="1275989" y="1758828"/>
                  </a:lnTo>
                  <a:lnTo>
                    <a:pt x="1297684" y="1804855"/>
                  </a:lnTo>
                  <a:lnTo>
                    <a:pt x="1318856" y="1850889"/>
                  </a:lnTo>
                  <a:lnTo>
                    <a:pt x="1339508" y="1896927"/>
                  </a:lnTo>
                  <a:lnTo>
                    <a:pt x="1359643" y="1942965"/>
                  </a:lnTo>
                  <a:lnTo>
                    <a:pt x="1379261" y="1989001"/>
                  </a:lnTo>
                  <a:lnTo>
                    <a:pt x="1398365" y="2035031"/>
                  </a:lnTo>
                  <a:lnTo>
                    <a:pt x="1416957" y="2081053"/>
                  </a:lnTo>
                  <a:lnTo>
                    <a:pt x="1435039" y="2127064"/>
                  </a:lnTo>
                  <a:lnTo>
                    <a:pt x="1452614" y="2173061"/>
                  </a:lnTo>
                  <a:lnTo>
                    <a:pt x="1469683" y="2219040"/>
                  </a:lnTo>
                  <a:lnTo>
                    <a:pt x="1486249" y="2265000"/>
                  </a:lnTo>
                  <a:lnTo>
                    <a:pt x="1502314" y="2310937"/>
                  </a:lnTo>
                  <a:lnTo>
                    <a:pt x="1517879" y="2356848"/>
                  </a:lnTo>
                  <a:lnTo>
                    <a:pt x="1532947" y="2402730"/>
                  </a:lnTo>
                  <a:lnTo>
                    <a:pt x="1547520" y="2448581"/>
                  </a:lnTo>
                  <a:lnTo>
                    <a:pt x="1561601" y="2494397"/>
                  </a:lnTo>
                  <a:lnTo>
                    <a:pt x="1575190" y="2540175"/>
                  </a:lnTo>
                  <a:lnTo>
                    <a:pt x="1588291" y="2585913"/>
                  </a:lnTo>
                  <a:lnTo>
                    <a:pt x="1600905" y="2631607"/>
                  </a:lnTo>
                  <a:lnTo>
                    <a:pt x="1613035" y="2677255"/>
                  </a:lnTo>
                  <a:lnTo>
                    <a:pt x="1624682" y="2722854"/>
                  </a:lnTo>
                  <a:lnTo>
                    <a:pt x="1635849" y="2768400"/>
                  </a:lnTo>
                  <a:lnTo>
                    <a:pt x="1646538" y="2813892"/>
                  </a:lnTo>
                  <a:lnTo>
                    <a:pt x="1656751" y="2859325"/>
                  </a:lnTo>
                  <a:lnTo>
                    <a:pt x="1666489" y="2904697"/>
                  </a:lnTo>
                  <a:lnTo>
                    <a:pt x="1675756" y="2950005"/>
                  </a:lnTo>
                  <a:lnTo>
                    <a:pt x="1684553" y="2995247"/>
                  </a:lnTo>
                  <a:lnTo>
                    <a:pt x="1692883" y="3040418"/>
                  </a:lnTo>
                  <a:lnTo>
                    <a:pt x="1700747" y="3085517"/>
                  </a:lnTo>
                  <a:lnTo>
                    <a:pt x="1708147" y="3130540"/>
                  </a:lnTo>
                  <a:lnTo>
                    <a:pt x="1715086" y="3175484"/>
                  </a:lnTo>
                  <a:lnTo>
                    <a:pt x="1721566" y="3220347"/>
                  </a:lnTo>
                  <a:lnTo>
                    <a:pt x="1727589" y="3265126"/>
                  </a:lnTo>
                  <a:lnTo>
                    <a:pt x="1733157" y="3309817"/>
                  </a:lnTo>
                  <a:lnTo>
                    <a:pt x="1738272" y="3354417"/>
                  </a:lnTo>
                  <a:lnTo>
                    <a:pt x="1742936" y="3398925"/>
                  </a:lnTo>
                  <a:lnTo>
                    <a:pt x="1747151" y="3443336"/>
                  </a:lnTo>
                  <a:lnTo>
                    <a:pt x="1750920" y="3487648"/>
                  </a:lnTo>
                  <a:lnTo>
                    <a:pt x="1754244" y="3531858"/>
                  </a:lnTo>
                  <a:lnTo>
                    <a:pt x="1757125" y="3575963"/>
                  </a:lnTo>
                  <a:lnTo>
                    <a:pt x="1759567" y="3619960"/>
                  </a:lnTo>
                  <a:lnTo>
                    <a:pt x="1761570" y="3663846"/>
                  </a:lnTo>
                  <a:lnTo>
                    <a:pt x="1763137" y="3707618"/>
                  </a:lnTo>
                  <a:lnTo>
                    <a:pt x="1764271" y="3751274"/>
                  </a:lnTo>
                  <a:lnTo>
                    <a:pt x="1764972" y="3794810"/>
                  </a:lnTo>
                  <a:lnTo>
                    <a:pt x="1765244" y="3838223"/>
                  </a:lnTo>
                  <a:lnTo>
                    <a:pt x="1765087" y="3881511"/>
                  </a:lnTo>
                  <a:lnTo>
                    <a:pt x="1764506" y="3924670"/>
                  </a:lnTo>
                  <a:lnTo>
                    <a:pt x="1763501" y="3967698"/>
                  </a:lnTo>
                  <a:lnTo>
                    <a:pt x="1762074" y="4010592"/>
                  </a:lnTo>
                  <a:lnTo>
                    <a:pt x="1760228" y="4053348"/>
                  </a:lnTo>
                  <a:lnTo>
                    <a:pt x="1757966" y="4095964"/>
                  </a:lnTo>
                  <a:lnTo>
                    <a:pt x="1755288" y="4138437"/>
                  </a:lnTo>
                  <a:lnTo>
                    <a:pt x="1752197" y="4180764"/>
                  </a:lnTo>
                  <a:lnTo>
                    <a:pt x="1748695" y="4222942"/>
                  </a:lnTo>
                  <a:lnTo>
                    <a:pt x="1744785" y="4264969"/>
                  </a:lnTo>
                  <a:lnTo>
                    <a:pt x="1740468" y="4306840"/>
                  </a:lnTo>
                  <a:lnTo>
                    <a:pt x="1735746" y="4348553"/>
                  </a:lnTo>
                  <a:lnTo>
                    <a:pt x="1730622" y="4390106"/>
                  </a:lnTo>
                  <a:lnTo>
                    <a:pt x="1725098" y="4431495"/>
                  </a:lnTo>
                  <a:lnTo>
                    <a:pt x="1719175" y="4472718"/>
                  </a:lnTo>
                  <a:lnTo>
                    <a:pt x="1712857" y="4513771"/>
                  </a:lnTo>
                  <a:lnTo>
                    <a:pt x="1706144" y="4554651"/>
                  </a:lnTo>
                  <a:lnTo>
                    <a:pt x="1699040" y="4595357"/>
                  </a:lnTo>
                  <a:lnTo>
                    <a:pt x="1691545" y="4635884"/>
                  </a:lnTo>
                  <a:lnTo>
                    <a:pt x="1683664" y="4676229"/>
                  </a:lnTo>
                  <a:lnTo>
                    <a:pt x="1675396" y="4716391"/>
                  </a:lnTo>
                  <a:lnTo>
                    <a:pt x="1666745" y="4756365"/>
                  </a:lnTo>
                  <a:lnTo>
                    <a:pt x="1657713" y="4796150"/>
                  </a:lnTo>
                  <a:lnTo>
                    <a:pt x="1648301" y="4835741"/>
                  </a:lnTo>
                  <a:lnTo>
                    <a:pt x="1638512" y="4875137"/>
                  </a:lnTo>
                  <a:lnTo>
                    <a:pt x="1628349" y="4914333"/>
                  </a:lnTo>
                  <a:lnTo>
                    <a:pt x="1617812" y="4953328"/>
                  </a:lnTo>
                  <a:lnTo>
                    <a:pt x="1606904" y="4992119"/>
                  </a:lnTo>
                  <a:lnTo>
                    <a:pt x="1595628" y="5030701"/>
                  </a:lnTo>
                  <a:lnTo>
                    <a:pt x="1583985" y="5069073"/>
                  </a:lnTo>
                  <a:lnTo>
                    <a:pt x="1571977" y="5107232"/>
                  </a:lnTo>
                  <a:lnTo>
                    <a:pt x="1559607" y="5145174"/>
                  </a:lnTo>
                  <a:lnTo>
                    <a:pt x="1546877" y="5182897"/>
                  </a:lnTo>
                  <a:lnTo>
                    <a:pt x="1533789" y="5220398"/>
                  </a:lnTo>
                  <a:lnTo>
                    <a:pt x="1520344" y="5257673"/>
                  </a:lnTo>
                  <a:lnTo>
                    <a:pt x="1506545" y="5294720"/>
                  </a:lnTo>
                  <a:lnTo>
                    <a:pt x="1492395" y="5331536"/>
                  </a:lnTo>
                  <a:lnTo>
                    <a:pt x="1477895" y="5368119"/>
                  </a:lnTo>
                  <a:lnTo>
                    <a:pt x="1463047" y="5404464"/>
                  </a:lnTo>
                  <a:lnTo>
                    <a:pt x="1447853" y="5440569"/>
                  </a:lnTo>
                  <a:lnTo>
                    <a:pt x="1432316" y="5476432"/>
                  </a:lnTo>
                  <a:lnTo>
                    <a:pt x="1416438" y="5512048"/>
                  </a:lnTo>
                  <a:lnTo>
                    <a:pt x="1400220" y="5547416"/>
                  </a:lnTo>
                  <a:lnTo>
                    <a:pt x="1383665" y="5582533"/>
                  </a:lnTo>
                  <a:lnTo>
                    <a:pt x="1366775" y="5617395"/>
                  </a:lnTo>
                  <a:lnTo>
                    <a:pt x="1349552" y="5651999"/>
                  </a:lnTo>
                  <a:lnTo>
                    <a:pt x="1331998" y="5686344"/>
                  </a:lnTo>
                  <a:lnTo>
                    <a:pt x="1314116" y="5720424"/>
                  </a:lnTo>
                  <a:lnTo>
                    <a:pt x="1295907" y="5754239"/>
                  </a:lnTo>
                  <a:lnTo>
                    <a:pt x="1277373" y="5787784"/>
                  </a:lnTo>
                  <a:lnTo>
                    <a:pt x="1258517" y="5821058"/>
                  </a:lnTo>
                  <a:lnTo>
                    <a:pt x="1239340" y="5854056"/>
                  </a:lnTo>
                  <a:lnTo>
                    <a:pt x="1200035" y="5919215"/>
                  </a:lnTo>
                  <a:lnTo>
                    <a:pt x="1159473" y="5983239"/>
                  </a:lnTo>
                  <a:lnTo>
                    <a:pt x="1117672" y="6046104"/>
                  </a:lnTo>
                  <a:lnTo>
                    <a:pt x="1074649" y="6107787"/>
                  </a:lnTo>
                  <a:lnTo>
                    <a:pt x="1030420" y="6168264"/>
                  </a:lnTo>
                  <a:lnTo>
                    <a:pt x="985002" y="6227512"/>
                  </a:lnTo>
                  <a:lnTo>
                    <a:pt x="938413" y="6285508"/>
                  </a:lnTo>
                  <a:lnTo>
                    <a:pt x="890668" y="6342227"/>
                  </a:lnTo>
                  <a:lnTo>
                    <a:pt x="841786" y="6397646"/>
                  </a:lnTo>
                  <a:lnTo>
                    <a:pt x="791781" y="6451743"/>
                  </a:lnTo>
                  <a:lnTo>
                    <a:pt x="740673" y="6504493"/>
                  </a:lnTo>
                  <a:lnTo>
                    <a:pt x="688476" y="6555873"/>
                  </a:lnTo>
                  <a:lnTo>
                    <a:pt x="635209" y="6605859"/>
                  </a:lnTo>
                  <a:lnTo>
                    <a:pt x="580888" y="6654429"/>
                  </a:lnTo>
                  <a:lnTo>
                    <a:pt x="525529" y="6701559"/>
                  </a:lnTo>
                  <a:lnTo>
                    <a:pt x="469150" y="6747224"/>
                  </a:lnTo>
                  <a:lnTo>
                    <a:pt x="411768" y="6791403"/>
                  </a:lnTo>
                  <a:lnTo>
                    <a:pt x="353399" y="6834071"/>
                  </a:lnTo>
                  <a:lnTo>
                    <a:pt x="323850" y="6854831"/>
                  </a:lnTo>
                  <a:lnTo>
                    <a:pt x="3038475" y="6857999"/>
                  </a:lnTo>
                  <a:lnTo>
                    <a:pt x="3038475" y="14224"/>
                  </a:lnTo>
                  <a:lnTo>
                    <a:pt x="0" y="0"/>
                  </a:lnTo>
                  <a:close/>
                </a:path>
              </a:pathLst>
            </a:custGeom>
            <a:solidFill>
              <a:srgbClr val="585858">
                <a:alpha val="39999"/>
              </a:srgbClr>
            </a:solidFill>
          </p:spPr>
          <p:txBody>
            <a:bodyPr wrap="square" lIns="0" tIns="0" rIns="0" bIns="0" rtlCol="0"/>
            <a:lstStyle/>
            <a:p>
              <a:endParaRPr/>
            </a:p>
          </p:txBody>
        </p:sp>
      </p:grpSp>
      <p:sp>
        <p:nvSpPr>
          <p:cNvPr id="8" name="object 8"/>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2E70A1"/>
          </a:solidFill>
        </p:spPr>
        <p:txBody>
          <a:bodyPr wrap="square" lIns="0" tIns="0" rIns="0" bIns="0" rtlCol="0"/>
          <a:lstStyle/>
          <a:p>
            <a:endParaRPr/>
          </a:p>
        </p:txBody>
      </p:sp>
      <p:sp>
        <p:nvSpPr>
          <p:cNvPr id="9" name="object 9"/>
          <p:cNvSpPr/>
          <p:nvPr/>
        </p:nvSpPr>
        <p:spPr>
          <a:xfrm>
            <a:off x="3581400" y="457200"/>
            <a:ext cx="1866392" cy="1676400"/>
          </a:xfrm>
          <a:prstGeom prst="rect">
            <a:avLst/>
          </a:prstGeom>
          <a:blipFill>
            <a:blip r:embed="rId5" cstate="print"/>
            <a:stretch>
              <a:fillRect/>
            </a:stretch>
          </a:blipFill>
        </p:spPr>
        <p:txBody>
          <a:bodyPr wrap="square" lIns="0" tIns="0" rIns="0" bIns="0" rtlCol="0"/>
          <a:lstStyle/>
          <a:p>
            <a:endParaRPr/>
          </a:p>
        </p:txBody>
      </p:sp>
      <p:sp>
        <p:nvSpPr>
          <p:cNvPr id="21" name="TextBox 20"/>
          <p:cNvSpPr txBox="1"/>
          <p:nvPr/>
        </p:nvSpPr>
        <p:spPr>
          <a:xfrm>
            <a:off x="1066800" y="2674947"/>
            <a:ext cx="7239000" cy="1508105"/>
          </a:xfrm>
          <a:prstGeom prst="rect">
            <a:avLst/>
          </a:prstGeom>
          <a:noFill/>
        </p:spPr>
        <p:txBody>
          <a:bodyPr wrap="square" rtlCol="0">
            <a:spAutoFit/>
          </a:bodyPr>
          <a:lstStyle/>
          <a:p>
            <a:endParaRPr lang="en-US" sz="2800" b="1" dirty="0">
              <a:solidFill>
                <a:schemeClr val="bg1"/>
              </a:solidFill>
            </a:endParaRPr>
          </a:p>
          <a:p>
            <a:r>
              <a:rPr lang="en-US" sz="3200" b="1" dirty="0">
                <a:solidFill>
                  <a:schemeClr val="bg1"/>
                </a:solidFill>
              </a:rPr>
              <a:t>                            </a:t>
            </a:r>
            <a:r>
              <a:rPr lang="en-US" sz="3200" b="1" dirty="0"/>
              <a:t>MODULE-I</a:t>
            </a:r>
          </a:p>
          <a:p>
            <a:r>
              <a:rPr lang="en-US" sz="3200" b="1" dirty="0"/>
              <a:t>Dependency Based Attacks on Node </a:t>
            </a:r>
            <a:r>
              <a:rPr lang="en-US" sz="3200" b="1"/>
              <a:t>js</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7924800" cy="4216539"/>
          </a:xfrm>
          <a:prstGeom prst="rect">
            <a:avLst/>
          </a:prstGeom>
        </p:spPr>
        <p:txBody>
          <a:bodyPr wrap="square">
            <a:spAutoFit/>
          </a:bodyPr>
          <a:lstStyle/>
          <a:p>
            <a:r>
              <a:rPr lang="en-US" sz="2800" b="1" dirty="0">
                <a:solidFill>
                  <a:srgbClr val="FF0000"/>
                </a:solidFill>
              </a:rPr>
              <a:t>Node.js</a:t>
            </a:r>
          </a:p>
          <a:p>
            <a:endParaRPr lang="en-US" sz="2000" dirty="0"/>
          </a:p>
          <a:p>
            <a:r>
              <a:rPr lang="en-US" sz="2000" dirty="0"/>
              <a:t>Node.js is a popular open source server-side run-time platform for JavaScript applications.</a:t>
            </a:r>
          </a:p>
          <a:p>
            <a:endParaRPr lang="en-US" sz="2000" dirty="0"/>
          </a:p>
          <a:p>
            <a:r>
              <a:rPr lang="en-US" sz="2000" dirty="0"/>
              <a:t>Node.js applications use third-party JavaScript modules as dependencies.</a:t>
            </a:r>
          </a:p>
          <a:p>
            <a:endParaRPr lang="en-US" sz="2000" dirty="0"/>
          </a:p>
          <a:p>
            <a:r>
              <a:rPr lang="en-US" sz="2000" dirty="0"/>
              <a:t>The community shares and distributes these modules through the Node Package Manager (NPM) repository.</a:t>
            </a:r>
          </a:p>
          <a:p>
            <a:endParaRPr lang="en-US" sz="2000" dirty="0"/>
          </a:p>
          <a:p>
            <a:endParaRPr lang="en-US" sz="2000" dirty="0"/>
          </a:p>
          <a:p>
            <a:r>
              <a:rPr lang="en-US" sz="2000" dirty="0"/>
              <a:t>The NPM lists about 500.000 packages;1 thus, it is the largest language-specific package manager.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C8D59F-09EE-4686-8B9B-A0BF49EE6E58}"/>
              </a:ext>
            </a:extLst>
          </p:cNvPr>
          <p:cNvSpPr txBox="1"/>
          <p:nvPr/>
        </p:nvSpPr>
        <p:spPr>
          <a:xfrm>
            <a:off x="457200" y="1676400"/>
            <a:ext cx="7924800" cy="2862322"/>
          </a:xfrm>
          <a:prstGeom prst="rect">
            <a:avLst/>
          </a:prstGeom>
          <a:noFill/>
        </p:spPr>
        <p:txBody>
          <a:bodyPr wrap="square">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000" dirty="0"/>
              <a:t>The number of dependencies, which are often third-party dependencies available in NPM, of a typical Node.js application can easily exceed several hundred.</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US" sz="2000" dirty="0"/>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000" dirty="0"/>
              <a:t>The installation of all dependencies is a prerequisite for running the application.</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US" sz="2000" dirty="0"/>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000" dirty="0"/>
              <a:t>Node.js dependencies have the same access level to the environment as the main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D1C817-8C20-4168-AA86-33B6BF13B783}"/>
              </a:ext>
            </a:extLst>
          </p:cNvPr>
          <p:cNvPicPr>
            <a:picLocks noChangeAspect="1"/>
          </p:cNvPicPr>
          <p:nvPr/>
        </p:nvPicPr>
        <p:blipFill>
          <a:blip r:embed="rId2"/>
          <a:stretch>
            <a:fillRect/>
          </a:stretch>
        </p:blipFill>
        <p:spPr>
          <a:xfrm>
            <a:off x="838200" y="1600200"/>
            <a:ext cx="7324725" cy="4572000"/>
          </a:xfrm>
          <a:prstGeom prst="rect">
            <a:avLst/>
          </a:prstGeom>
        </p:spPr>
      </p:pic>
      <p:sp>
        <p:nvSpPr>
          <p:cNvPr id="6" name="TextBox 5">
            <a:extLst>
              <a:ext uri="{FF2B5EF4-FFF2-40B4-BE49-F238E27FC236}">
                <a16:creationId xmlns:a16="http://schemas.microsoft.com/office/drawing/2014/main" id="{03AE0BA3-F564-467B-B611-66ECEACB8533}"/>
              </a:ext>
            </a:extLst>
          </p:cNvPr>
          <p:cNvSpPr txBox="1"/>
          <p:nvPr/>
        </p:nvSpPr>
        <p:spPr>
          <a:xfrm>
            <a:off x="685800" y="980373"/>
            <a:ext cx="7010400" cy="954107"/>
          </a:xfrm>
          <a:prstGeom prst="rect">
            <a:avLst/>
          </a:prstGeom>
          <a:noFill/>
        </p:spPr>
        <p:txBody>
          <a:bodyPr wrap="square">
            <a:spAutoFit/>
          </a:bodyPr>
          <a:lstStyle/>
          <a:p>
            <a:pPr marR="0" lvl="0" algn="just" defTabSz="914400" rtl="0" eaLnBrk="1" fontAlgn="base" latinLnBrk="0" hangingPunct="1">
              <a:lnSpc>
                <a:spcPct val="100000"/>
              </a:lnSpc>
              <a:spcBef>
                <a:spcPct val="0"/>
              </a:spcBef>
              <a:spcAft>
                <a:spcPct val="0"/>
              </a:spcAft>
              <a:buClrTx/>
              <a:buSzTx/>
              <a:tabLst/>
            </a:pPr>
            <a:r>
              <a:rPr lang="en-US" sz="2800" dirty="0">
                <a:solidFill>
                  <a:srgbClr val="C00000"/>
                </a:solidFill>
              </a:rPr>
              <a:t>Parties involved in Dependency based attack scenario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28600" y="1295400"/>
            <a:ext cx="8610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t>A user of the environment deploys an application bundle that includes all dependencies but also uses pre-deployed libraries managed by the environment provider.</a:t>
            </a:r>
          </a:p>
          <a:p>
            <a:pPr marL="342900" indent="-342900">
              <a:buFont typeface="Arial" panose="020B0604020202020204" pitchFamily="34" charset="0"/>
              <a:buChar char="•"/>
            </a:pPr>
            <a:endParaRPr lang="en-US" sz="2400" dirty="0">
              <a:ea typeface="Calibri"/>
              <a:cs typeface="Times New Roman"/>
            </a:endParaRPr>
          </a:p>
          <a:p>
            <a:pPr marL="342900" indent="-342900">
              <a:buFont typeface="Arial" panose="020B0604020202020204" pitchFamily="34" charset="0"/>
              <a:buChar char="•"/>
            </a:pPr>
            <a:r>
              <a:rPr lang="en-US" sz="2400" dirty="0"/>
              <a:t>An attacker could use the dependencies to stage an attack on target Node.js applications</a:t>
            </a:r>
          </a:p>
          <a:p>
            <a:pPr marL="342900" indent="-342900">
              <a:buFont typeface="Arial" panose="020B0604020202020204" pitchFamily="34" charset="0"/>
              <a:buChar char="•"/>
            </a:pPr>
            <a:endParaRPr lang="en-US" sz="2400" dirty="0">
              <a:cs typeface="Times New Roman"/>
            </a:endParaRPr>
          </a:p>
          <a:p>
            <a:pPr marL="342900" indent="-342900">
              <a:buFont typeface="Arial" panose="020B0604020202020204" pitchFamily="34" charset="0"/>
              <a:buChar char="•"/>
            </a:pPr>
            <a:r>
              <a:rPr lang="en-US" sz="2400" dirty="0"/>
              <a:t>Use of third-party dependencies allows for potential attacks because dependencies could be controlled by attackers</a:t>
            </a:r>
            <a:endParaRPr lang="en-US" sz="2400" dirty="0">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53400" y="6421438"/>
            <a:ext cx="762000" cy="365125"/>
          </a:xfrm>
          <a:prstGeom prst="rect">
            <a:avLst/>
          </a:prstGeom>
        </p:spPr>
        <p:txBody>
          <a:bodyPr/>
          <a:lstStyle/>
          <a:p>
            <a:pPr>
              <a:defRPr/>
            </a:pPr>
            <a:fld id="{FAB6ED7B-5CA3-4472-B01C-99CB7689D1EA}" type="slidenum">
              <a:rPr lang="en-US" smtClean="0"/>
              <a:pPr>
                <a:defRPr/>
              </a:pPr>
              <a:t>7</a:t>
            </a:fld>
            <a:endParaRPr lang="en-US"/>
          </a:p>
        </p:txBody>
      </p:sp>
      <p:pic>
        <p:nvPicPr>
          <p:cNvPr id="6" name="Picture 6" descr="iarelogo.JPG"/>
          <p:cNvPicPr>
            <a:picLocks noChangeAspect="1"/>
          </p:cNvPicPr>
          <p:nvPr/>
        </p:nvPicPr>
        <p:blipFill>
          <a:blip r:embed="rId2"/>
          <a:srcRect/>
          <a:stretch>
            <a:fillRect/>
          </a:stretch>
        </p:blipFill>
        <p:spPr bwMode="auto">
          <a:xfrm>
            <a:off x="8305800" y="0"/>
            <a:ext cx="838200" cy="914400"/>
          </a:xfrm>
          <a:prstGeom prst="rect">
            <a:avLst/>
          </a:prstGeom>
          <a:noFill/>
          <a:ln w="9525">
            <a:noFill/>
            <a:miter lim="800000"/>
            <a:headEnd/>
            <a:tailEnd/>
          </a:ln>
        </p:spPr>
      </p:pic>
      <p:sp>
        <p:nvSpPr>
          <p:cNvPr id="9" name="TextBox 8">
            <a:extLst>
              <a:ext uri="{FF2B5EF4-FFF2-40B4-BE49-F238E27FC236}">
                <a16:creationId xmlns:a16="http://schemas.microsoft.com/office/drawing/2014/main" id="{2D10082D-38C8-4BDF-88D6-6337B271BA33}"/>
              </a:ext>
            </a:extLst>
          </p:cNvPr>
          <p:cNvSpPr txBox="1"/>
          <p:nvPr/>
        </p:nvSpPr>
        <p:spPr>
          <a:xfrm>
            <a:off x="304800" y="891209"/>
            <a:ext cx="8229600" cy="830997"/>
          </a:xfrm>
          <a:prstGeom prst="rect">
            <a:avLst/>
          </a:prstGeom>
          <a:noFill/>
        </p:spPr>
        <p:txBody>
          <a:bodyPr wrap="square">
            <a:spAutoFit/>
          </a:bodyPr>
          <a:lstStyle/>
          <a:p>
            <a:r>
              <a:rPr lang="en-US" sz="2400" b="1" dirty="0">
                <a:solidFill>
                  <a:srgbClr val="C00000"/>
                </a:solidFill>
              </a:rPr>
              <a:t>Comparison of dependency-based attacks in terms of their specific properties and underlying flaws. </a:t>
            </a:r>
          </a:p>
        </p:txBody>
      </p:sp>
      <p:graphicFrame>
        <p:nvGraphicFramePr>
          <p:cNvPr id="13" name="Table 13">
            <a:extLst>
              <a:ext uri="{FF2B5EF4-FFF2-40B4-BE49-F238E27FC236}">
                <a16:creationId xmlns:a16="http://schemas.microsoft.com/office/drawing/2014/main" id="{FFB5B14D-BE8E-4EE2-8AF2-1932404ED251}"/>
              </a:ext>
            </a:extLst>
          </p:cNvPr>
          <p:cNvGraphicFramePr>
            <a:graphicFrameLocks noGrp="1"/>
          </p:cNvGraphicFramePr>
          <p:nvPr>
            <p:extLst>
              <p:ext uri="{D42A27DB-BD31-4B8C-83A1-F6EECF244321}">
                <p14:modId xmlns:p14="http://schemas.microsoft.com/office/powerpoint/2010/main" val="1693595092"/>
              </p:ext>
            </p:extLst>
          </p:nvPr>
        </p:nvGraphicFramePr>
        <p:xfrm>
          <a:off x="304800" y="1714921"/>
          <a:ext cx="8610600" cy="4079283"/>
        </p:xfrm>
        <a:graphic>
          <a:graphicData uri="http://schemas.openxmlformats.org/drawingml/2006/table">
            <a:tbl>
              <a:tblPr firstRow="1" bandRow="1">
                <a:tableStyleId>{5C22544A-7EE6-4342-B048-85BDC9FD1C3A}</a:tableStyleId>
              </a:tblPr>
              <a:tblGrid>
                <a:gridCol w="1722120">
                  <a:extLst>
                    <a:ext uri="{9D8B030D-6E8A-4147-A177-3AD203B41FA5}">
                      <a16:colId xmlns:a16="http://schemas.microsoft.com/office/drawing/2014/main" val="1606969133"/>
                    </a:ext>
                  </a:extLst>
                </a:gridCol>
                <a:gridCol w="1722120">
                  <a:extLst>
                    <a:ext uri="{9D8B030D-6E8A-4147-A177-3AD203B41FA5}">
                      <a16:colId xmlns:a16="http://schemas.microsoft.com/office/drawing/2014/main" val="1302195850"/>
                    </a:ext>
                  </a:extLst>
                </a:gridCol>
                <a:gridCol w="1722120">
                  <a:extLst>
                    <a:ext uri="{9D8B030D-6E8A-4147-A177-3AD203B41FA5}">
                      <a16:colId xmlns:a16="http://schemas.microsoft.com/office/drawing/2014/main" val="1073112303"/>
                    </a:ext>
                  </a:extLst>
                </a:gridCol>
                <a:gridCol w="1463040">
                  <a:extLst>
                    <a:ext uri="{9D8B030D-6E8A-4147-A177-3AD203B41FA5}">
                      <a16:colId xmlns:a16="http://schemas.microsoft.com/office/drawing/2014/main" val="3268651632"/>
                    </a:ext>
                  </a:extLst>
                </a:gridCol>
                <a:gridCol w="1981200">
                  <a:extLst>
                    <a:ext uri="{9D8B030D-6E8A-4147-A177-3AD203B41FA5}">
                      <a16:colId xmlns:a16="http://schemas.microsoft.com/office/drawing/2014/main" val="3063568890"/>
                    </a:ext>
                  </a:extLst>
                </a:gridCol>
              </a:tblGrid>
              <a:tr h="750161">
                <a:tc>
                  <a:txBody>
                    <a:bodyPr/>
                    <a:lstStyle/>
                    <a:p>
                      <a:endParaRPr lang="en-US" dirty="0"/>
                    </a:p>
                  </a:txBody>
                  <a:tcPr/>
                </a:tc>
                <a:tc>
                  <a:txBody>
                    <a:bodyPr/>
                    <a:lstStyle/>
                    <a:p>
                      <a:pPr algn="ctr"/>
                      <a:r>
                        <a:rPr lang="en-US" dirty="0"/>
                        <a:t>Scope</a:t>
                      </a:r>
                    </a:p>
                  </a:txBody>
                  <a:tcPr anchor="ctr"/>
                </a:tc>
                <a:tc>
                  <a:txBody>
                    <a:bodyPr/>
                    <a:lstStyle/>
                    <a:p>
                      <a:pPr algn="ctr"/>
                      <a:r>
                        <a:rPr lang="en-US" dirty="0"/>
                        <a:t>Aims for </a:t>
                      </a:r>
                    </a:p>
                  </a:txBody>
                  <a:tcPr anchor="ctr"/>
                </a:tc>
                <a:tc>
                  <a:txBody>
                    <a:bodyPr/>
                    <a:lstStyle/>
                    <a:p>
                      <a:pPr algn="ctr"/>
                      <a:r>
                        <a:rPr lang="en-US" dirty="0"/>
                        <a:t>Source</a:t>
                      </a:r>
                    </a:p>
                  </a:txBody>
                  <a:tcPr anchor="ctr"/>
                </a:tc>
                <a:tc>
                  <a:txBody>
                    <a:bodyPr/>
                    <a:lstStyle/>
                    <a:p>
                      <a:pPr algn="ctr"/>
                      <a:r>
                        <a:rPr lang="en-US" dirty="0"/>
                        <a:t>Source</a:t>
                      </a:r>
                    </a:p>
                  </a:txBody>
                  <a:tcPr anchor="ctr"/>
                </a:tc>
                <a:extLst>
                  <a:ext uri="{0D108BD9-81ED-4DB2-BD59-A6C34878D82A}">
                    <a16:rowId xmlns:a16="http://schemas.microsoft.com/office/drawing/2014/main" val="2708276086"/>
                  </a:ext>
                </a:extLst>
              </a:tr>
              <a:tr h="750161">
                <a:tc>
                  <a:txBody>
                    <a:bodyPr/>
                    <a:lstStyle/>
                    <a:p>
                      <a:pPr algn="ctr"/>
                      <a:r>
                        <a:rPr lang="en-US" dirty="0"/>
                        <a:t>Global Leakage</a:t>
                      </a:r>
                    </a:p>
                  </a:txBody>
                  <a:tcPr anchor="ctr"/>
                </a:tc>
                <a:tc>
                  <a:txBody>
                    <a:bodyPr/>
                    <a:lstStyle/>
                    <a:p>
                      <a:pPr algn="ctr"/>
                      <a:r>
                        <a:rPr lang="en-US" dirty="0"/>
                        <a:t>Global</a:t>
                      </a:r>
                    </a:p>
                  </a:txBody>
                  <a:tcPr anchor="ctr"/>
                </a:tc>
                <a:tc>
                  <a:txBody>
                    <a:bodyPr/>
                    <a:lstStyle/>
                    <a:p>
                      <a:pPr algn="ctr"/>
                      <a:r>
                        <a:rPr lang="en-US" dirty="0"/>
                        <a:t>Data</a:t>
                      </a:r>
                    </a:p>
                  </a:txBody>
                  <a:tcPr anchor="ctr"/>
                </a:tc>
                <a:tc>
                  <a:txBody>
                    <a:bodyPr/>
                    <a:lstStyle/>
                    <a:p>
                      <a:pPr algn="ctr"/>
                      <a:r>
                        <a:rPr lang="en-US" dirty="0"/>
                        <a:t>JavaScript</a:t>
                      </a:r>
                    </a:p>
                  </a:txBody>
                  <a:tcPr anchor="ctr"/>
                </a:tc>
                <a:tc>
                  <a:txBody>
                    <a:bodyPr/>
                    <a:lstStyle/>
                    <a:p>
                      <a:pPr algn="l"/>
                      <a:r>
                        <a:rPr lang="en-US" dirty="0"/>
                        <a:t>Global variable</a:t>
                      </a:r>
                    </a:p>
                  </a:txBody>
                  <a:tcPr anchor="ctr"/>
                </a:tc>
                <a:extLst>
                  <a:ext uri="{0D108BD9-81ED-4DB2-BD59-A6C34878D82A}">
                    <a16:rowId xmlns:a16="http://schemas.microsoft.com/office/drawing/2014/main" val="3979603843"/>
                  </a:ext>
                </a:extLst>
              </a:tr>
              <a:tr h="750161">
                <a:tc>
                  <a:txBody>
                    <a:bodyPr/>
                    <a:lstStyle/>
                    <a:p>
                      <a:pPr algn="ctr"/>
                      <a:r>
                        <a:rPr lang="en-US" dirty="0"/>
                        <a:t>Global Manipulation</a:t>
                      </a:r>
                    </a:p>
                  </a:txBody>
                  <a:tcPr anchor="ctr"/>
                </a:tc>
                <a:tc>
                  <a:txBody>
                    <a:bodyPr/>
                    <a:lstStyle/>
                    <a:p>
                      <a:pPr algn="ctr"/>
                      <a:r>
                        <a:rPr lang="en-US" dirty="0"/>
                        <a:t>Global</a:t>
                      </a:r>
                    </a:p>
                  </a:txBody>
                  <a:tcPr anchor="ctr"/>
                </a:tc>
                <a:tc>
                  <a:txBody>
                    <a:bodyPr/>
                    <a:lstStyle/>
                    <a:p>
                      <a:pPr algn="ctr"/>
                      <a:r>
                        <a:rPr lang="en-US" dirty="0"/>
                        <a:t>Data &amp; Control</a:t>
                      </a:r>
                    </a:p>
                  </a:txBody>
                  <a:tcPr anchor="ctr"/>
                </a:tc>
                <a:tc>
                  <a:txBody>
                    <a:bodyPr/>
                    <a:lstStyle/>
                    <a:p>
                      <a:pPr algn="ctr"/>
                      <a:r>
                        <a:rPr lang="en-US" dirty="0"/>
                        <a:t>JavaScript</a:t>
                      </a:r>
                    </a:p>
                  </a:txBody>
                  <a:tcPr anchor="ctr"/>
                </a:tc>
                <a:tc>
                  <a:txBody>
                    <a:bodyPr/>
                    <a:lstStyle/>
                    <a:p>
                      <a:pPr algn="l"/>
                      <a:r>
                        <a:rPr lang="en-US" dirty="0"/>
                        <a:t>Global variable and monkey-patching</a:t>
                      </a:r>
                    </a:p>
                  </a:txBody>
                  <a:tcPr anchor="ctr"/>
                </a:tc>
                <a:extLst>
                  <a:ext uri="{0D108BD9-81ED-4DB2-BD59-A6C34878D82A}">
                    <a16:rowId xmlns:a16="http://schemas.microsoft.com/office/drawing/2014/main" val="1642298052"/>
                  </a:ext>
                </a:extLst>
              </a:tr>
              <a:tr h="750161">
                <a:tc>
                  <a:txBody>
                    <a:bodyPr/>
                    <a:lstStyle/>
                    <a:p>
                      <a:pPr algn="ctr"/>
                      <a:r>
                        <a:rPr lang="en-US" dirty="0"/>
                        <a:t>Local Manipulation</a:t>
                      </a:r>
                    </a:p>
                  </a:txBody>
                  <a:tcPr anchor="ctr"/>
                </a:tc>
                <a:tc>
                  <a:txBody>
                    <a:bodyPr/>
                    <a:lstStyle/>
                    <a:p>
                      <a:pPr algn="ctr"/>
                      <a:r>
                        <a:rPr lang="en-US" dirty="0"/>
                        <a:t>Local</a:t>
                      </a:r>
                    </a:p>
                  </a:txBody>
                  <a:tcPr anchor="ctr"/>
                </a:tc>
                <a:tc>
                  <a:txBody>
                    <a:bodyPr/>
                    <a:lstStyle/>
                    <a:p>
                      <a:pPr algn="ctr"/>
                      <a:r>
                        <a:rPr lang="en-US" dirty="0"/>
                        <a:t>Data &amp; Control</a:t>
                      </a:r>
                    </a:p>
                  </a:txBody>
                  <a:tcPr anchor="ctr"/>
                </a:tc>
                <a:tc>
                  <a:txBody>
                    <a:bodyPr/>
                    <a:lstStyle/>
                    <a:p>
                      <a:pPr algn="ctr"/>
                      <a:r>
                        <a:rPr lang="en-US" dirty="0"/>
                        <a:t>Node.js</a:t>
                      </a:r>
                    </a:p>
                  </a:txBody>
                  <a:tcPr anchor="ctr"/>
                </a:tc>
                <a:tc>
                  <a:txBody>
                    <a:bodyPr/>
                    <a:lstStyle/>
                    <a:p>
                      <a:pPr algn="l"/>
                      <a:r>
                        <a:rPr lang="en-US" dirty="0"/>
                        <a:t>Loaded module cache and monkey-patching</a:t>
                      </a:r>
                    </a:p>
                  </a:txBody>
                  <a:tcPr anchor="ctr"/>
                </a:tc>
                <a:extLst>
                  <a:ext uri="{0D108BD9-81ED-4DB2-BD59-A6C34878D82A}">
                    <a16:rowId xmlns:a16="http://schemas.microsoft.com/office/drawing/2014/main" val="2094285613"/>
                  </a:ext>
                </a:extLst>
              </a:tr>
              <a:tr h="750161">
                <a:tc>
                  <a:txBody>
                    <a:bodyPr/>
                    <a:lstStyle/>
                    <a:p>
                      <a:pPr algn="ctr"/>
                      <a:r>
                        <a:rPr lang="en-US" dirty="0"/>
                        <a:t>Dependency Tree Manipulation</a:t>
                      </a:r>
                    </a:p>
                  </a:txBody>
                  <a:tcPr anchor="ctr"/>
                </a:tc>
                <a:tc>
                  <a:txBody>
                    <a:bodyPr/>
                    <a:lstStyle/>
                    <a:p>
                      <a:pPr algn="ctr"/>
                      <a:r>
                        <a:rPr lang="en-US" dirty="0"/>
                        <a:t>Local</a:t>
                      </a:r>
                    </a:p>
                  </a:txBody>
                  <a:tcPr anchor="ctr"/>
                </a:tc>
                <a:tc>
                  <a:txBody>
                    <a:bodyPr/>
                    <a:lstStyle/>
                    <a:p>
                      <a:pPr algn="ctr"/>
                      <a:r>
                        <a:rPr lang="en-US" dirty="0"/>
                        <a:t>Data &amp; Control</a:t>
                      </a:r>
                    </a:p>
                  </a:txBody>
                  <a:tcPr anchor="ctr"/>
                </a:tc>
                <a:tc>
                  <a:txBody>
                    <a:bodyPr/>
                    <a:lstStyle/>
                    <a:p>
                      <a:pPr algn="ctr"/>
                      <a:r>
                        <a:rPr lang="en-US" dirty="0"/>
                        <a:t>Node.js</a:t>
                      </a:r>
                    </a:p>
                  </a:txBody>
                  <a:tcPr anchor="ctr"/>
                </a:tc>
                <a:tc>
                  <a:txBody>
                    <a:bodyPr/>
                    <a:lstStyle/>
                    <a:p>
                      <a:pPr algn="l"/>
                      <a:r>
                        <a:rPr lang="en-US" dirty="0"/>
                        <a:t>Loaded module cache and monkey-patching</a:t>
                      </a:r>
                    </a:p>
                  </a:txBody>
                  <a:tcPr anchor="ctr"/>
                </a:tc>
                <a:extLst>
                  <a:ext uri="{0D108BD9-81ED-4DB2-BD59-A6C34878D82A}">
                    <a16:rowId xmlns:a16="http://schemas.microsoft.com/office/drawing/2014/main" val="3286816544"/>
                  </a:ext>
                </a:extLst>
              </a:tr>
            </a:tbl>
          </a:graphicData>
        </a:graphic>
      </p:graphicFrame>
    </p:spTree>
    <p:extLst>
      <p:ext uri="{BB962C8B-B14F-4D97-AF65-F5344CB8AC3E}">
        <p14:creationId xmlns:p14="http://schemas.microsoft.com/office/powerpoint/2010/main" val="1106086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53400" y="6421438"/>
            <a:ext cx="762000" cy="365125"/>
          </a:xfrm>
          <a:prstGeom prst="rect">
            <a:avLst/>
          </a:prstGeom>
        </p:spPr>
        <p:txBody>
          <a:bodyPr/>
          <a:lstStyle/>
          <a:p>
            <a:pPr>
              <a:defRPr/>
            </a:pPr>
            <a:fld id="{FAB6ED7B-5CA3-4472-B01C-99CB7689D1EA}" type="slidenum">
              <a:rPr lang="en-US" smtClean="0"/>
              <a:pPr>
                <a:defRPr/>
              </a:pPr>
              <a:t>8</a:t>
            </a:fld>
            <a:endParaRPr lang="en-US"/>
          </a:p>
        </p:txBody>
      </p:sp>
      <p:sp>
        <p:nvSpPr>
          <p:cNvPr id="5" name="Rectangle 4"/>
          <p:cNvSpPr/>
          <p:nvPr/>
        </p:nvSpPr>
        <p:spPr>
          <a:xfrm>
            <a:off x="0" y="-13252"/>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t>DEPENDENCY-BASED ATTACKS</a:t>
            </a:r>
            <a:endParaRPr lang="en-US" sz="3200" b="1" dirty="0">
              <a:solidFill>
                <a:schemeClr val="tx1"/>
              </a:solidFill>
              <a:latin typeface="Calibri" pitchFamily="34" charset="0"/>
              <a:cs typeface="Calibri" pitchFamily="34" charset="0"/>
            </a:endParaRPr>
          </a:p>
        </p:txBody>
      </p:sp>
      <p:pic>
        <p:nvPicPr>
          <p:cNvPr id="6" name="Picture 6" descr="iarelogo.JPG"/>
          <p:cNvPicPr>
            <a:picLocks noChangeAspect="1"/>
          </p:cNvPicPr>
          <p:nvPr/>
        </p:nvPicPr>
        <p:blipFill>
          <a:blip r:embed="rId2"/>
          <a:srcRect/>
          <a:stretch>
            <a:fillRect/>
          </a:stretch>
        </p:blipFill>
        <p:spPr bwMode="auto">
          <a:xfrm>
            <a:off x="8305800" y="0"/>
            <a:ext cx="838200" cy="914400"/>
          </a:xfrm>
          <a:prstGeom prst="rect">
            <a:avLst/>
          </a:prstGeom>
          <a:noFill/>
          <a:ln w="9525">
            <a:noFill/>
            <a:miter lim="800000"/>
            <a:headEnd/>
            <a:tailEnd/>
          </a:ln>
        </p:spPr>
      </p:pic>
      <p:sp>
        <p:nvSpPr>
          <p:cNvPr id="10" name="TextBox 9">
            <a:extLst>
              <a:ext uri="{FF2B5EF4-FFF2-40B4-BE49-F238E27FC236}">
                <a16:creationId xmlns:a16="http://schemas.microsoft.com/office/drawing/2014/main" id="{34D38834-76DC-4EA9-AFEC-0A72C81D6D74}"/>
              </a:ext>
            </a:extLst>
          </p:cNvPr>
          <p:cNvSpPr txBox="1"/>
          <p:nvPr/>
        </p:nvSpPr>
        <p:spPr>
          <a:xfrm>
            <a:off x="228600" y="1219200"/>
            <a:ext cx="4651512" cy="461665"/>
          </a:xfrm>
          <a:prstGeom prst="rect">
            <a:avLst/>
          </a:prstGeom>
          <a:noFill/>
        </p:spPr>
        <p:txBody>
          <a:bodyPr wrap="square">
            <a:spAutoFit/>
          </a:bodyPr>
          <a:lstStyle/>
          <a:p>
            <a:pPr fontAlgn="auto">
              <a:spcBef>
                <a:spcPts val="0"/>
              </a:spcBef>
              <a:spcAft>
                <a:spcPts val="0"/>
              </a:spcAft>
              <a:defRPr/>
            </a:pPr>
            <a:r>
              <a:rPr lang="en-US" sz="2400" dirty="0"/>
              <a:t>1. </a:t>
            </a:r>
            <a:r>
              <a:rPr lang="en-US" sz="2400" b="1" dirty="0"/>
              <a:t>Weaknesses</a:t>
            </a:r>
            <a:endParaRPr lang="en-US" sz="2400" b="1" dirty="0">
              <a:solidFill>
                <a:schemeClr val="tx1"/>
              </a:solidFill>
              <a:latin typeface="Calibri" pitchFamily="34" charset="0"/>
              <a:cs typeface="Calibri" pitchFamily="34" charset="0"/>
            </a:endParaRPr>
          </a:p>
        </p:txBody>
      </p:sp>
      <p:sp>
        <p:nvSpPr>
          <p:cNvPr id="12" name="TextBox 11">
            <a:extLst>
              <a:ext uri="{FF2B5EF4-FFF2-40B4-BE49-F238E27FC236}">
                <a16:creationId xmlns:a16="http://schemas.microsoft.com/office/drawing/2014/main" id="{AB15836B-AA70-48E1-A080-243B5C1AAFD7}"/>
              </a:ext>
            </a:extLst>
          </p:cNvPr>
          <p:cNvSpPr txBox="1"/>
          <p:nvPr/>
        </p:nvSpPr>
        <p:spPr>
          <a:xfrm>
            <a:off x="685800" y="1905001"/>
            <a:ext cx="7467600" cy="2585323"/>
          </a:xfrm>
          <a:prstGeom prst="rect">
            <a:avLst/>
          </a:prstGeom>
          <a:noFill/>
        </p:spPr>
        <p:txBody>
          <a:bodyPr wrap="square">
            <a:spAutoFit/>
          </a:bodyPr>
          <a:lstStyle/>
          <a:p>
            <a:pPr marL="285750" indent="-285750">
              <a:buFont typeface="Arial" panose="020B0604020202020204" pitchFamily="34" charset="0"/>
              <a:buChar char="•"/>
            </a:pPr>
            <a:r>
              <a:rPr lang="en-US" dirty="0"/>
              <a:t>Global variable. The JavaScript language functionalities are realized in functions and variables (aka objects) that are stored in the global namespace/scope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elements of the global namespace are shared among all the modules of the given Node.js application including their dependencies.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use of global variables is considered a bad practice</a:t>
            </a:r>
          </a:p>
        </p:txBody>
      </p:sp>
    </p:spTree>
    <p:extLst>
      <p:ext uri="{BB962C8B-B14F-4D97-AF65-F5344CB8AC3E}">
        <p14:creationId xmlns:p14="http://schemas.microsoft.com/office/powerpoint/2010/main" val="1106086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28600"/>
            <a:ext cx="6096000" cy="504625"/>
          </a:xfrm>
          <a:prstGeom prst="rect">
            <a:avLst/>
          </a:prstGeom>
        </p:spPr>
        <p:txBody>
          <a:bodyPr vert="horz" wrap="square" lIns="0" tIns="12065" rIns="0" bIns="0" rtlCol="0">
            <a:spAutoFit/>
          </a:bodyPr>
          <a:lstStyle/>
          <a:p>
            <a:pPr>
              <a:defRPr/>
            </a:pPr>
            <a:r>
              <a:rPr lang="en-US" sz="3200" dirty="0"/>
              <a:t>DEPENDENCY-BASED ATTACKS</a:t>
            </a:r>
            <a:endParaRPr lang="en-US" sz="3200" b="1" dirty="0">
              <a:solidFill>
                <a:schemeClr val="tx1"/>
              </a:solidFill>
              <a:latin typeface="Calibri" pitchFamily="34" charset="0"/>
              <a:cs typeface="Calibri" pitchFamily="34" charset="0"/>
            </a:endParaRPr>
          </a:p>
        </p:txBody>
      </p:sp>
      <p:sp>
        <p:nvSpPr>
          <p:cNvPr id="3" name="object 3"/>
          <p:cNvSpPr/>
          <p:nvPr/>
        </p:nvSpPr>
        <p:spPr>
          <a:xfrm>
            <a:off x="8305800" y="0"/>
            <a:ext cx="838199" cy="89852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4800" y="1028811"/>
            <a:ext cx="7236461" cy="509563"/>
          </a:xfrm>
          <a:prstGeom prst="rect">
            <a:avLst/>
          </a:prstGeom>
        </p:spPr>
        <p:txBody>
          <a:bodyPr vert="horz" wrap="square" lIns="0" tIns="12700" rIns="0" bIns="0" rtlCol="0">
            <a:spAutoFit/>
          </a:bodyPr>
          <a:lstStyle/>
          <a:p>
            <a:pPr marL="12700" marR="5080">
              <a:lnSpc>
                <a:spcPct val="150000"/>
              </a:lnSpc>
              <a:spcBef>
                <a:spcPts val="100"/>
              </a:spcBef>
              <a:buSzPct val="95833"/>
              <a:tabLst>
                <a:tab pos="120650" algn="l"/>
              </a:tabLst>
            </a:pPr>
            <a:r>
              <a:rPr lang="en-US" sz="2400" b="1" dirty="0"/>
              <a:t>2. Dependency attacks</a:t>
            </a:r>
            <a:endParaRPr sz="2400" b="1" dirty="0">
              <a:latin typeface="Calibri"/>
              <a:cs typeface="Calibri"/>
            </a:endParaRPr>
          </a:p>
        </p:txBody>
      </p:sp>
      <p:sp>
        <p:nvSpPr>
          <p:cNvPr id="6" name="TextBox 5">
            <a:extLst>
              <a:ext uri="{FF2B5EF4-FFF2-40B4-BE49-F238E27FC236}">
                <a16:creationId xmlns:a16="http://schemas.microsoft.com/office/drawing/2014/main" id="{AAE464C2-D4A7-4BDA-BE1D-6F37433CF891}"/>
              </a:ext>
            </a:extLst>
          </p:cNvPr>
          <p:cNvSpPr txBox="1"/>
          <p:nvPr/>
        </p:nvSpPr>
        <p:spPr>
          <a:xfrm>
            <a:off x="685800" y="1833961"/>
            <a:ext cx="7848600" cy="3970318"/>
          </a:xfrm>
          <a:prstGeom prst="rect">
            <a:avLst/>
          </a:prstGeom>
          <a:noFill/>
        </p:spPr>
        <p:txBody>
          <a:bodyPr wrap="square">
            <a:spAutoFit/>
          </a:bodyPr>
          <a:lstStyle/>
          <a:p>
            <a:r>
              <a:rPr lang="en-US" b="1" dirty="0"/>
              <a:t>Global leakage</a:t>
            </a:r>
            <a:r>
              <a:rPr lang="en-US" dirty="0"/>
              <a:t> A dependency could access global variables and leak their content. To do so, it needs to implement a leak()-like function that sends the provided parameter.</a:t>
            </a:r>
          </a:p>
          <a:p>
            <a:endParaRPr lang="en-US" dirty="0"/>
          </a:p>
          <a:p>
            <a:r>
              <a:rPr lang="en-US" b="1" dirty="0"/>
              <a:t>Global manipulation</a:t>
            </a:r>
            <a:r>
              <a:rPr lang="en-US" dirty="0"/>
              <a:t> The key idea of this attack is to manipulate a globally accessible variable or function to alter the application behavior. For instance, the </a:t>
            </a:r>
            <a:r>
              <a:rPr lang="en-US" dirty="0" err="1"/>
              <a:t>behaviour</a:t>
            </a:r>
            <a:r>
              <a:rPr lang="en-US" dirty="0"/>
              <a:t> of a function could be changed using monkey-patching.</a:t>
            </a:r>
          </a:p>
          <a:p>
            <a:endParaRPr lang="en-US" dirty="0"/>
          </a:p>
          <a:p>
            <a:r>
              <a:rPr lang="en-US" b="1" dirty="0"/>
              <a:t>Local manipulation. </a:t>
            </a:r>
            <a:r>
              <a:rPr lang="en-US" dirty="0"/>
              <a:t>Variables in Node.js could have a local scope that is accessible within the context of the caller, not from outside as in global variables.</a:t>
            </a:r>
          </a:p>
          <a:p>
            <a:endParaRPr lang="en-US" dirty="0"/>
          </a:p>
          <a:p>
            <a:r>
              <a:rPr lang="en-US" b="1" dirty="0"/>
              <a:t>Dependency-tree manipulation</a:t>
            </a:r>
            <a:r>
              <a:rPr lang="en-US" dirty="0"/>
              <a:t> It is possible to use the cache object of the require function directly rather than manipulating the object returned by the require function, as in the previous attack.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TotalTime>
  <Words>925</Words>
  <Application>Microsoft Office PowerPoint</Application>
  <PresentationFormat>On-screen Show (4:3)</PresentationFormat>
  <Paragraphs>97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DEPENDENCY-BASED ATTACKS</vt:lpstr>
      <vt:lpstr>MITIGATION OF DEPENDENCY-BASED ATTACKS </vt:lpstr>
      <vt:lpstr>Static code analyses for dependency-based Attacks</vt:lpstr>
      <vt:lpstr>Static code analyses for dependency-based Attacks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dc:title>
  <dc:creator>RAMYA SREE B</dc:creator>
  <cp:lastModifiedBy>Mohammad Waseemuddin</cp:lastModifiedBy>
  <cp:revision>238</cp:revision>
  <dcterms:created xsi:type="dcterms:W3CDTF">2020-01-29T05:33:41Z</dcterms:created>
  <dcterms:modified xsi:type="dcterms:W3CDTF">2021-10-20T07:48:53Z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2020-01-28T00:00:00Z</vt:filetime>
  </property>
  <property fmtid="{D5CDD505-2E9C-101B-9397-08002B2CF9AE}" pid="3" name="Creator">
    <vt:lpwstr>Microsoft® PowerPoint® 2016</vt:lpwstr>
  </property>
  <property fmtid="{D5CDD505-2E9C-101B-9397-08002B2CF9AE}" pid="4" name="LastSaved">
    <vt:filetime>2020-01-29T00:00:00Z</vt:filetime>
  </property>
</Properties>
</file>