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F74C3-EB9B-92B9-67C3-F0BE50488BF2}" v="99" dt="2024-04-29T04:52:38.557"/>
    <p1510:client id="{BB6A689F-683F-6709-A7C0-99453224E175}" v="24" dt="2024-04-29T04:45:45.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13" d="100"/>
          <a:sy n="113"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92159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238643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104444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307287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3493126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285088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262203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224781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60124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380756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4/28/2024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73015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4/28/2024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‹Nº›</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8626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int in motion from the bottom of the view">
            <a:extLst>
              <a:ext uri="{FF2B5EF4-FFF2-40B4-BE49-F238E27FC236}">
                <a16:creationId xmlns:a16="http://schemas.microsoft.com/office/drawing/2014/main" id="{04A62C9B-7B16-9986-BB0C-5AA320E35F23}"/>
              </a:ext>
            </a:extLst>
          </p:cNvPr>
          <p:cNvPicPr>
            <a:picLocks noChangeAspect="1"/>
          </p:cNvPicPr>
          <p:nvPr/>
        </p:nvPicPr>
        <p:blipFill rotWithShape="1">
          <a:blip r:embed="rId2"/>
          <a:srcRect t="12728" r="-2" b="-2"/>
          <a:stretch/>
        </p:blipFill>
        <p:spPr>
          <a:xfrm>
            <a:off x="1" y="10"/>
            <a:ext cx="12192000" cy="6857990"/>
          </a:xfrm>
          <a:prstGeom prst="rect">
            <a:avLst/>
          </a:prstGeom>
        </p:spPr>
      </p:pic>
      <p:sp useBgFill="1">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3225" y="1066800"/>
            <a:ext cx="4708175"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92750D7-24A8-49FA-A959-E247A4E3585A}"/>
              </a:ext>
            </a:extLst>
          </p:cNvPr>
          <p:cNvSpPr>
            <a:spLocks noGrp="1"/>
          </p:cNvSpPr>
          <p:nvPr>
            <p:ph type="ctrTitle"/>
          </p:nvPr>
        </p:nvSpPr>
        <p:spPr>
          <a:xfrm>
            <a:off x="7046729" y="1562101"/>
            <a:ext cx="3551402" cy="2738530"/>
          </a:xfrm>
        </p:spPr>
        <p:txBody>
          <a:bodyPr anchor="t">
            <a:normAutofit/>
          </a:bodyPr>
          <a:lstStyle/>
          <a:p>
            <a:r>
              <a:rPr lang="es-MX" dirty="0">
                <a:ea typeface="+mj-lt"/>
                <a:cs typeface="+mj-lt"/>
              </a:rPr>
              <a:t>Software para Administrar redes(PRTG)</a:t>
            </a:r>
          </a:p>
        </p:txBody>
      </p:sp>
      <p:sp>
        <p:nvSpPr>
          <p:cNvPr id="3" name="Subtítulo 2">
            <a:extLst>
              <a:ext uri="{FF2B5EF4-FFF2-40B4-BE49-F238E27FC236}">
                <a16:creationId xmlns:a16="http://schemas.microsoft.com/office/drawing/2014/main" id="{222436C3-4762-4542-9B41-D8B4CC95F6DE}"/>
              </a:ext>
            </a:extLst>
          </p:cNvPr>
          <p:cNvSpPr>
            <a:spLocks noGrp="1"/>
          </p:cNvSpPr>
          <p:nvPr>
            <p:ph type="subTitle" idx="1"/>
          </p:nvPr>
        </p:nvSpPr>
        <p:spPr>
          <a:xfrm>
            <a:off x="7046729" y="4358566"/>
            <a:ext cx="3579790" cy="875824"/>
          </a:xfrm>
        </p:spPr>
        <p:txBody>
          <a:bodyPr>
            <a:normAutofit/>
          </a:bodyPr>
          <a:lstStyle/>
          <a:p>
            <a:r>
              <a:rPr lang="es-MX" dirty="0"/>
              <a:t>Javier </a:t>
            </a:r>
            <a:r>
              <a:rPr lang="es-MX" dirty="0" err="1"/>
              <a:t>eduardo</a:t>
            </a:r>
            <a:r>
              <a:rPr lang="es-MX" dirty="0"/>
              <a:t> </a:t>
            </a:r>
            <a:r>
              <a:rPr lang="es-MX" dirty="0" err="1"/>
              <a:t>lopez</a:t>
            </a:r>
            <a:r>
              <a:rPr lang="es-MX" dirty="0"/>
              <a:t> </a:t>
            </a:r>
            <a:r>
              <a:rPr lang="es-MX" dirty="0" err="1"/>
              <a:t>ontiveros</a:t>
            </a:r>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8844675" y="3418676"/>
            <a:ext cx="0" cy="472440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57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5A0BC-76BC-4364-F4D1-4F4BFB9368C2}"/>
              </a:ext>
            </a:extLst>
          </p:cNvPr>
          <p:cNvSpPr>
            <a:spLocks noGrp="1"/>
          </p:cNvSpPr>
          <p:nvPr>
            <p:ph type="title"/>
          </p:nvPr>
        </p:nvSpPr>
        <p:spPr/>
        <p:txBody>
          <a:bodyPr/>
          <a:lstStyle/>
          <a:p>
            <a:r>
              <a:rPr lang="es-MX" dirty="0" err="1"/>
              <a:t>Conclusion</a:t>
            </a:r>
          </a:p>
        </p:txBody>
      </p:sp>
      <p:sp>
        <p:nvSpPr>
          <p:cNvPr id="3" name="Marcador de contenido 2">
            <a:extLst>
              <a:ext uri="{FF2B5EF4-FFF2-40B4-BE49-F238E27FC236}">
                <a16:creationId xmlns:a16="http://schemas.microsoft.com/office/drawing/2014/main" id="{FA9938DC-83EC-883D-7766-AFBD164FB318}"/>
              </a:ext>
            </a:extLst>
          </p:cNvPr>
          <p:cNvSpPr>
            <a:spLocks noGrp="1"/>
          </p:cNvSpPr>
          <p:nvPr>
            <p:ph idx="1"/>
          </p:nvPr>
        </p:nvSpPr>
        <p:spPr/>
        <p:txBody>
          <a:bodyPr vert="horz" lIns="91440" tIns="45720" rIns="91440" bIns="45720" rtlCol="0" anchor="t">
            <a:noAutofit/>
          </a:bodyPr>
          <a:lstStyle/>
          <a:p>
            <a:r>
              <a:rPr lang="es-MX" dirty="0">
                <a:ea typeface="+mn-lt"/>
                <a:cs typeface="+mn-lt"/>
              </a:rPr>
              <a:t>PRTG Network Monitor se ha convertido en una herramienta indispensable para los administradores de red de todo el mundo. Su capacidad para detectar problemas de forma temprana, diagnosticar con precisión y resolver de manera eficiente, lo convierte en un aliado invaluable para garantizar el buen funcionamiento y la confiabilidad de las redes informáticas.</a:t>
            </a:r>
            <a:br>
              <a:rPr lang="en-US" dirty="0"/>
            </a:br>
            <a:endParaRPr lang="en-US"/>
          </a:p>
          <a:p>
            <a:r>
              <a:rPr lang="es-MX" dirty="0">
                <a:ea typeface="+mn-lt"/>
                <a:cs typeface="+mn-lt"/>
              </a:rPr>
              <a:t>En un entorno donde la disponibilidad y el rendimiento de la red son cruciales para el éxito empresarial, PRTG Network Monitor se erige como una inversión inteligente que optimiza la productividad, protege los ingresos y garantiza la satisfacción de los usuarios.</a:t>
            </a:r>
            <a:br>
              <a:rPr lang="en-US" dirty="0"/>
            </a:br>
            <a:endParaRPr lang="en-US"/>
          </a:p>
        </p:txBody>
      </p:sp>
    </p:spTree>
    <p:extLst>
      <p:ext uri="{BB962C8B-B14F-4D97-AF65-F5344CB8AC3E}">
        <p14:creationId xmlns:p14="http://schemas.microsoft.com/office/powerpoint/2010/main" val="161079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CAB06-AA66-36CD-14F5-1775B3ADA563}"/>
              </a:ext>
            </a:extLst>
          </p:cNvPr>
          <p:cNvSpPr>
            <a:spLocks noGrp="1"/>
          </p:cNvSpPr>
          <p:nvPr>
            <p:ph type="title"/>
          </p:nvPr>
        </p:nvSpPr>
        <p:spPr/>
        <p:txBody>
          <a:bodyPr/>
          <a:lstStyle/>
          <a:p>
            <a:r>
              <a:rPr lang="es-MX" dirty="0"/>
              <a:t>PRTG Network Monitor</a:t>
            </a:r>
          </a:p>
        </p:txBody>
      </p:sp>
      <p:sp>
        <p:nvSpPr>
          <p:cNvPr id="3" name="Marcador de contenido 2">
            <a:extLst>
              <a:ext uri="{FF2B5EF4-FFF2-40B4-BE49-F238E27FC236}">
                <a16:creationId xmlns:a16="http://schemas.microsoft.com/office/drawing/2014/main" id="{62176C92-BE0D-6014-BC1B-95684C34F992}"/>
              </a:ext>
            </a:extLst>
          </p:cNvPr>
          <p:cNvSpPr>
            <a:spLocks noGrp="1"/>
          </p:cNvSpPr>
          <p:nvPr>
            <p:ph idx="1"/>
          </p:nvPr>
        </p:nvSpPr>
        <p:spPr/>
        <p:txBody>
          <a:bodyPr vert="horz" lIns="91440" tIns="45720" rIns="91440" bIns="45720" rtlCol="0" anchor="t">
            <a:normAutofit/>
          </a:bodyPr>
          <a:lstStyle/>
          <a:p>
            <a:r>
              <a:rPr lang="es-MX" dirty="0">
                <a:ea typeface="+mn-lt"/>
                <a:cs typeface="+mn-lt"/>
              </a:rPr>
              <a:t>PRTG Network Monitor se diferencia de las herramientas tradicionales de monitoreo por su enfoque proactivo. En lugar de esperar a que surjan problemas, PRTG Network Monitor vigila constantemente la red, recopilando datos en tiempo real sobre el rendimiento de cada dispositivo y protocolo. Esta vigilancia continua permite identificar anomalías y tendencias preocupantes incluso antes de que se conviertan en fallas o degradaciones del rendimiento.</a:t>
            </a:r>
            <a:br>
              <a:rPr lang="en-US" dirty="0"/>
            </a:br>
            <a:endParaRPr lang="en-US"/>
          </a:p>
        </p:txBody>
      </p:sp>
    </p:spTree>
    <p:extLst>
      <p:ext uri="{BB962C8B-B14F-4D97-AF65-F5344CB8AC3E}">
        <p14:creationId xmlns:p14="http://schemas.microsoft.com/office/powerpoint/2010/main" val="124547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CAB06-AA66-36CD-14F5-1775B3ADA563}"/>
              </a:ext>
            </a:extLst>
          </p:cNvPr>
          <p:cNvSpPr>
            <a:spLocks noGrp="1"/>
          </p:cNvSpPr>
          <p:nvPr>
            <p:ph type="title"/>
          </p:nvPr>
        </p:nvSpPr>
        <p:spPr/>
        <p:txBody>
          <a:bodyPr/>
          <a:lstStyle/>
          <a:p>
            <a:r>
              <a:rPr lang="es-MX" dirty="0"/>
              <a:t>PRTG Network Monitor</a:t>
            </a:r>
          </a:p>
        </p:txBody>
      </p:sp>
      <p:sp>
        <p:nvSpPr>
          <p:cNvPr id="3" name="Marcador de contenido 2">
            <a:extLst>
              <a:ext uri="{FF2B5EF4-FFF2-40B4-BE49-F238E27FC236}">
                <a16:creationId xmlns:a16="http://schemas.microsoft.com/office/drawing/2014/main" id="{62176C92-BE0D-6014-BC1B-95684C34F992}"/>
              </a:ext>
            </a:extLst>
          </p:cNvPr>
          <p:cNvSpPr>
            <a:spLocks noGrp="1"/>
          </p:cNvSpPr>
          <p:nvPr>
            <p:ph idx="1"/>
          </p:nvPr>
        </p:nvSpPr>
        <p:spPr/>
        <p:txBody>
          <a:bodyPr vert="horz" lIns="91440" tIns="45720" rIns="91440" bIns="45720" rtlCol="0" anchor="t">
            <a:normAutofit/>
          </a:bodyPr>
          <a:lstStyle/>
          <a:p>
            <a:r>
              <a:rPr lang="en-US" dirty="0">
                <a:ea typeface="+mn-lt"/>
                <a:cs typeface="+mn-lt"/>
              </a:rPr>
              <a:t>Para </a:t>
            </a:r>
            <a:r>
              <a:rPr lang="en-US" dirty="0" err="1">
                <a:ea typeface="+mn-lt"/>
                <a:cs typeface="+mn-lt"/>
              </a:rPr>
              <a:t>entender</a:t>
            </a:r>
            <a:r>
              <a:rPr lang="en-US" dirty="0">
                <a:ea typeface="+mn-lt"/>
                <a:cs typeface="+mn-lt"/>
              </a:rPr>
              <a:t> </a:t>
            </a:r>
            <a:r>
              <a:rPr lang="en-US" dirty="0" err="1">
                <a:ea typeface="+mn-lt"/>
                <a:cs typeface="+mn-lt"/>
              </a:rPr>
              <a:t>mejor</a:t>
            </a:r>
            <a:r>
              <a:rPr lang="en-US" dirty="0">
                <a:ea typeface="+mn-lt"/>
                <a:cs typeface="+mn-lt"/>
              </a:rPr>
              <a:t> las </a:t>
            </a:r>
            <a:r>
              <a:rPr lang="en-US" dirty="0" err="1">
                <a:ea typeface="+mn-lt"/>
                <a:cs typeface="+mn-lt"/>
              </a:rPr>
              <a:t>capacidades</a:t>
            </a:r>
            <a:r>
              <a:rPr lang="en-US" dirty="0">
                <a:ea typeface="+mn-lt"/>
                <a:cs typeface="+mn-lt"/>
              </a:rPr>
              <a:t> de PRTG Network Monitor, se </a:t>
            </a:r>
            <a:r>
              <a:rPr lang="en-US" dirty="0" err="1">
                <a:ea typeface="+mn-lt"/>
                <a:cs typeface="+mn-lt"/>
              </a:rPr>
              <a:t>plantea</a:t>
            </a:r>
            <a:r>
              <a:rPr lang="en-US" dirty="0">
                <a:ea typeface="+mn-lt"/>
                <a:cs typeface="+mn-lt"/>
              </a:rPr>
              <a:t> </a:t>
            </a:r>
            <a:r>
              <a:rPr lang="en-US" dirty="0" err="1">
                <a:ea typeface="+mn-lt"/>
                <a:cs typeface="+mn-lt"/>
              </a:rPr>
              <a:t>una</a:t>
            </a:r>
            <a:r>
              <a:rPr lang="en-US" dirty="0">
                <a:ea typeface="+mn-lt"/>
                <a:cs typeface="+mn-lt"/>
              </a:rPr>
              <a:t> </a:t>
            </a:r>
            <a:r>
              <a:rPr lang="en-US" dirty="0" err="1">
                <a:ea typeface="+mn-lt"/>
                <a:cs typeface="+mn-lt"/>
              </a:rPr>
              <a:t>problemática</a:t>
            </a:r>
            <a:r>
              <a:rPr lang="en-US" dirty="0">
                <a:ea typeface="+mn-lt"/>
                <a:cs typeface="+mn-lt"/>
              </a:rPr>
              <a:t> </a:t>
            </a:r>
            <a:r>
              <a:rPr lang="en-US" dirty="0" err="1">
                <a:ea typeface="+mn-lt"/>
                <a:cs typeface="+mn-lt"/>
              </a:rPr>
              <a:t>muy</a:t>
            </a:r>
            <a:r>
              <a:rPr lang="en-US" dirty="0">
                <a:ea typeface="+mn-lt"/>
                <a:cs typeface="+mn-lt"/>
              </a:rPr>
              <a:t> </a:t>
            </a:r>
            <a:r>
              <a:rPr lang="en-US" dirty="0" err="1">
                <a:ea typeface="+mn-lt"/>
                <a:cs typeface="+mn-lt"/>
              </a:rPr>
              <a:t>común</a:t>
            </a:r>
            <a:r>
              <a:rPr lang="en-US" dirty="0">
                <a:ea typeface="+mn-lt"/>
                <a:cs typeface="+mn-lt"/>
              </a:rPr>
              <a:t>: un </a:t>
            </a:r>
            <a:r>
              <a:rPr lang="en-US" dirty="0" err="1">
                <a:ea typeface="+mn-lt"/>
                <a:cs typeface="+mn-lt"/>
              </a:rPr>
              <a:t>servidor</a:t>
            </a:r>
            <a:r>
              <a:rPr lang="en-US" dirty="0">
                <a:ea typeface="+mn-lt"/>
                <a:cs typeface="+mn-lt"/>
              </a:rPr>
              <a:t> web </a:t>
            </a:r>
            <a:r>
              <a:rPr lang="en-US" dirty="0" err="1">
                <a:ea typeface="+mn-lt"/>
                <a:cs typeface="+mn-lt"/>
              </a:rPr>
              <a:t>crítico</a:t>
            </a:r>
            <a:r>
              <a:rPr lang="en-US" dirty="0">
                <a:ea typeface="+mn-lt"/>
                <a:cs typeface="+mn-lt"/>
              </a:rPr>
              <a:t> </a:t>
            </a:r>
            <a:r>
              <a:rPr lang="en-US" dirty="0" err="1">
                <a:ea typeface="+mn-lt"/>
                <a:cs typeface="+mn-lt"/>
              </a:rPr>
              <a:t>experimenta</a:t>
            </a:r>
            <a:r>
              <a:rPr lang="en-US" dirty="0">
                <a:ea typeface="+mn-lt"/>
                <a:cs typeface="+mn-lt"/>
              </a:rPr>
              <a:t> un </a:t>
            </a:r>
            <a:r>
              <a:rPr lang="en-US" dirty="0" err="1">
                <a:ea typeface="+mn-lt"/>
                <a:cs typeface="+mn-lt"/>
              </a:rPr>
              <a:t>rendimiento</a:t>
            </a:r>
            <a:r>
              <a:rPr lang="en-US" dirty="0">
                <a:ea typeface="+mn-lt"/>
                <a:cs typeface="+mn-lt"/>
              </a:rPr>
              <a:t> lento </a:t>
            </a:r>
            <a:r>
              <a:rPr lang="en-US" dirty="0" err="1">
                <a:ea typeface="+mn-lt"/>
                <a:cs typeface="+mn-lt"/>
              </a:rPr>
              <a:t>durante</a:t>
            </a:r>
            <a:r>
              <a:rPr lang="en-US" dirty="0">
                <a:ea typeface="+mn-lt"/>
                <a:cs typeface="+mn-lt"/>
              </a:rPr>
              <a:t> las horas de mayor </a:t>
            </a:r>
            <a:r>
              <a:rPr lang="en-US" dirty="0" err="1">
                <a:ea typeface="+mn-lt"/>
                <a:cs typeface="+mn-lt"/>
              </a:rPr>
              <a:t>recurrencia</a:t>
            </a:r>
            <a:r>
              <a:rPr lang="en-US" dirty="0">
                <a:ea typeface="+mn-lt"/>
                <a:cs typeface="+mn-lt"/>
              </a:rPr>
              <a:t>, lo que genera </a:t>
            </a:r>
            <a:r>
              <a:rPr lang="en-US" dirty="0" err="1">
                <a:ea typeface="+mn-lt"/>
                <a:cs typeface="+mn-lt"/>
              </a:rPr>
              <a:t>frustración</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los</a:t>
            </a:r>
            <a:r>
              <a:rPr lang="en-US" dirty="0">
                <a:ea typeface="+mn-lt"/>
                <a:cs typeface="+mn-lt"/>
              </a:rPr>
              <a:t> </a:t>
            </a:r>
            <a:r>
              <a:rPr lang="en-US" dirty="0" err="1">
                <a:ea typeface="+mn-lt"/>
                <a:cs typeface="+mn-lt"/>
              </a:rPr>
              <a:t>usuarios</a:t>
            </a:r>
            <a:r>
              <a:rPr lang="en-US" dirty="0">
                <a:ea typeface="+mn-lt"/>
                <a:cs typeface="+mn-lt"/>
              </a:rPr>
              <a:t> y </a:t>
            </a:r>
            <a:r>
              <a:rPr lang="en-US" dirty="0" err="1">
                <a:ea typeface="+mn-lt"/>
                <a:cs typeface="+mn-lt"/>
              </a:rPr>
              <a:t>afecta</a:t>
            </a:r>
            <a:r>
              <a:rPr lang="en-US" dirty="0">
                <a:ea typeface="+mn-lt"/>
                <a:cs typeface="+mn-lt"/>
              </a:rPr>
              <a:t> las </a:t>
            </a:r>
            <a:r>
              <a:rPr lang="en-US" dirty="0" err="1">
                <a:ea typeface="+mn-lt"/>
                <a:cs typeface="+mn-lt"/>
              </a:rPr>
              <a:t>ventas</a:t>
            </a:r>
            <a:r>
              <a:rPr lang="en-US" dirty="0">
                <a:ea typeface="+mn-lt"/>
                <a:cs typeface="+mn-lt"/>
              </a:rPr>
              <a:t>.</a:t>
            </a:r>
          </a:p>
        </p:txBody>
      </p:sp>
    </p:spTree>
    <p:extLst>
      <p:ext uri="{BB962C8B-B14F-4D97-AF65-F5344CB8AC3E}">
        <p14:creationId xmlns:p14="http://schemas.microsoft.com/office/powerpoint/2010/main" val="59100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CAB06-AA66-36CD-14F5-1775B3ADA563}"/>
              </a:ext>
            </a:extLst>
          </p:cNvPr>
          <p:cNvSpPr>
            <a:spLocks noGrp="1"/>
          </p:cNvSpPr>
          <p:nvPr>
            <p:ph type="title"/>
          </p:nvPr>
        </p:nvSpPr>
        <p:spPr/>
        <p:txBody>
          <a:bodyPr/>
          <a:lstStyle/>
          <a:p>
            <a:r>
              <a:rPr lang="es-MX" dirty="0"/>
              <a:t>PRTG Network Monitor</a:t>
            </a:r>
          </a:p>
        </p:txBody>
      </p:sp>
      <p:sp>
        <p:nvSpPr>
          <p:cNvPr id="3" name="Marcador de contenido 2">
            <a:extLst>
              <a:ext uri="{FF2B5EF4-FFF2-40B4-BE49-F238E27FC236}">
                <a16:creationId xmlns:a16="http://schemas.microsoft.com/office/drawing/2014/main" id="{62176C92-BE0D-6014-BC1B-95684C34F992}"/>
              </a:ext>
            </a:extLst>
          </p:cNvPr>
          <p:cNvSpPr>
            <a:spLocks noGrp="1"/>
          </p:cNvSpPr>
          <p:nvPr>
            <p:ph idx="1"/>
          </p:nvPr>
        </p:nvSpPr>
        <p:spPr/>
        <p:txBody>
          <a:bodyPr vert="horz" lIns="91440" tIns="45720" rIns="91440" bIns="45720" rtlCol="0" anchor="t">
            <a:noAutofit/>
          </a:bodyPr>
          <a:lstStyle/>
          <a:p>
            <a:r>
              <a:rPr lang="en-US" dirty="0">
                <a:ea typeface="+mn-lt"/>
                <a:cs typeface="+mn-lt"/>
              </a:rPr>
              <a:t>PRTG Network Monitor </a:t>
            </a:r>
            <a:r>
              <a:rPr lang="en-US" dirty="0" err="1">
                <a:ea typeface="+mn-lt"/>
                <a:cs typeface="+mn-lt"/>
              </a:rPr>
              <a:t>puede</a:t>
            </a:r>
            <a:r>
              <a:rPr lang="en-US" dirty="0">
                <a:ea typeface="+mn-lt"/>
                <a:cs typeface="+mn-lt"/>
              </a:rPr>
              <a:t> </a:t>
            </a:r>
            <a:r>
              <a:rPr lang="en-US" dirty="0" err="1">
                <a:ea typeface="+mn-lt"/>
                <a:cs typeface="+mn-lt"/>
              </a:rPr>
              <a:t>identificar</a:t>
            </a:r>
            <a:r>
              <a:rPr lang="en-US" dirty="0">
                <a:ea typeface="+mn-lt"/>
                <a:cs typeface="+mn-lt"/>
              </a:rPr>
              <a:t> </a:t>
            </a:r>
            <a:r>
              <a:rPr lang="en-US" dirty="0" err="1">
                <a:ea typeface="+mn-lt"/>
                <a:cs typeface="+mn-lt"/>
              </a:rPr>
              <a:t>rápidamente</a:t>
            </a:r>
            <a:r>
              <a:rPr lang="en-US" dirty="0">
                <a:ea typeface="+mn-lt"/>
                <a:cs typeface="+mn-lt"/>
              </a:rPr>
              <a:t> la causa del </a:t>
            </a:r>
            <a:r>
              <a:rPr lang="en-US" dirty="0" err="1">
                <a:ea typeface="+mn-lt"/>
                <a:cs typeface="+mn-lt"/>
              </a:rPr>
              <a:t>problema</a:t>
            </a:r>
            <a:r>
              <a:rPr lang="en-US" dirty="0">
                <a:ea typeface="+mn-lt"/>
                <a:cs typeface="+mn-lt"/>
              </a:rPr>
              <a:t>. Al </a:t>
            </a:r>
            <a:r>
              <a:rPr lang="en-US" dirty="0" err="1">
                <a:ea typeface="+mn-lt"/>
                <a:cs typeface="+mn-lt"/>
              </a:rPr>
              <a:t>monitorizar</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servidor</a:t>
            </a:r>
            <a:r>
              <a:rPr lang="en-US" dirty="0">
                <a:ea typeface="+mn-lt"/>
                <a:cs typeface="+mn-lt"/>
              </a:rPr>
              <a:t> web, PRTG </a:t>
            </a:r>
            <a:r>
              <a:rPr lang="en-US" dirty="0" err="1">
                <a:ea typeface="+mn-lt"/>
                <a:cs typeface="+mn-lt"/>
              </a:rPr>
              <a:t>puede</a:t>
            </a:r>
            <a:r>
              <a:rPr lang="en-US" dirty="0">
                <a:ea typeface="+mn-lt"/>
                <a:cs typeface="+mn-lt"/>
              </a:rPr>
              <a:t> </a:t>
            </a:r>
            <a:r>
              <a:rPr lang="en-US" dirty="0" err="1">
                <a:ea typeface="+mn-lt"/>
                <a:cs typeface="+mn-lt"/>
              </a:rPr>
              <a:t>detectar</a:t>
            </a:r>
            <a:r>
              <a:rPr lang="en-US" dirty="0">
                <a:ea typeface="+mn-lt"/>
                <a:cs typeface="+mn-lt"/>
              </a:rPr>
              <a:t> </a:t>
            </a:r>
            <a:r>
              <a:rPr lang="en-US" dirty="0" err="1">
                <a:ea typeface="+mn-lt"/>
                <a:cs typeface="+mn-lt"/>
              </a:rPr>
              <a:t>cuellos</a:t>
            </a:r>
            <a:r>
              <a:rPr lang="en-US" dirty="0">
                <a:ea typeface="+mn-lt"/>
                <a:cs typeface="+mn-lt"/>
              </a:rPr>
              <a:t> de </a:t>
            </a:r>
            <a:r>
              <a:rPr lang="en-US" dirty="0" err="1">
                <a:ea typeface="+mn-lt"/>
                <a:cs typeface="+mn-lt"/>
              </a:rPr>
              <a:t>botella</a:t>
            </a:r>
            <a:r>
              <a:rPr lang="en-US" dirty="0">
                <a:ea typeface="+mn-lt"/>
                <a:cs typeface="+mn-lt"/>
              </a:rPr>
              <a:t> </a:t>
            </a:r>
            <a:r>
              <a:rPr lang="en-US" dirty="0" err="1">
                <a:ea typeface="+mn-lt"/>
                <a:cs typeface="+mn-lt"/>
              </a:rPr>
              <a:t>como</a:t>
            </a:r>
            <a:r>
              <a:rPr lang="en-US" dirty="0">
                <a:ea typeface="+mn-lt"/>
                <a:cs typeface="+mn-lt"/>
              </a:rPr>
              <a:t>:</a:t>
            </a:r>
            <a:br>
              <a:rPr lang="en-US" dirty="0"/>
            </a:br>
            <a:endParaRPr lang="en-US"/>
          </a:p>
          <a:p>
            <a:r>
              <a:rPr lang="en-US">
                <a:ea typeface="+mn-lt"/>
                <a:cs typeface="+mn-lt"/>
              </a:rPr>
              <a:t>Alto </a:t>
            </a:r>
            <a:r>
              <a:rPr lang="en-US" err="1">
                <a:ea typeface="+mn-lt"/>
                <a:cs typeface="+mn-lt"/>
              </a:rPr>
              <a:t>uso</a:t>
            </a:r>
            <a:r>
              <a:rPr lang="en-US">
                <a:ea typeface="+mn-lt"/>
                <a:cs typeface="+mn-lt"/>
              </a:rPr>
              <a:t> de CPU o memoria</a:t>
            </a:r>
          </a:p>
          <a:p>
            <a:r>
              <a:rPr lang="en-US" err="1">
                <a:ea typeface="+mn-lt"/>
                <a:cs typeface="+mn-lt"/>
              </a:rPr>
              <a:t>Tráfico</a:t>
            </a:r>
            <a:r>
              <a:rPr lang="en-US">
                <a:ea typeface="+mn-lt"/>
                <a:cs typeface="+mn-lt"/>
              </a:rPr>
              <a:t> de red elevado</a:t>
            </a:r>
          </a:p>
          <a:p>
            <a:r>
              <a:rPr lang="en-US" err="1">
                <a:ea typeface="+mn-lt"/>
                <a:cs typeface="+mn-lt"/>
              </a:rPr>
              <a:t>Problemas</a:t>
            </a:r>
            <a:r>
              <a:rPr lang="en-US">
                <a:ea typeface="+mn-lt"/>
                <a:cs typeface="+mn-lt"/>
              </a:rPr>
              <a:t> de </a:t>
            </a:r>
            <a:r>
              <a:rPr lang="en-US" err="1">
                <a:ea typeface="+mn-lt"/>
                <a:cs typeface="+mn-lt"/>
              </a:rPr>
              <a:t>latencia</a:t>
            </a:r>
            <a:endParaRPr lang="en-US" dirty="0" err="1">
              <a:ea typeface="+mn-lt"/>
              <a:cs typeface="+mn-lt"/>
            </a:endParaRPr>
          </a:p>
          <a:p>
            <a:r>
              <a:rPr lang="en-US" err="1">
                <a:ea typeface="+mn-lt"/>
                <a:cs typeface="+mn-lt"/>
              </a:rPr>
              <a:t>Errores</a:t>
            </a:r>
            <a:r>
              <a:rPr lang="en-US">
                <a:ea typeface="+mn-lt"/>
                <a:cs typeface="+mn-lt"/>
              </a:rPr>
              <a:t> de </a:t>
            </a:r>
            <a:r>
              <a:rPr lang="en-US" err="1">
                <a:ea typeface="+mn-lt"/>
                <a:cs typeface="+mn-lt"/>
              </a:rPr>
              <a:t>aplicación</a:t>
            </a:r>
            <a:endParaRPr lang="en-US" dirty="0" err="1">
              <a:ea typeface="+mn-lt"/>
              <a:cs typeface="+mn-lt"/>
            </a:endParaRPr>
          </a:p>
          <a:p>
            <a:endParaRPr lang="en-US" dirty="0">
              <a:ea typeface="+mn-lt"/>
              <a:cs typeface="+mn-lt"/>
            </a:endParaRPr>
          </a:p>
        </p:txBody>
      </p:sp>
    </p:spTree>
    <p:extLst>
      <p:ext uri="{BB962C8B-B14F-4D97-AF65-F5344CB8AC3E}">
        <p14:creationId xmlns:p14="http://schemas.microsoft.com/office/powerpoint/2010/main" val="102822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176C92-BE0D-6014-BC1B-95684C34F992}"/>
              </a:ext>
            </a:extLst>
          </p:cNvPr>
          <p:cNvSpPr>
            <a:spLocks noGrp="1"/>
          </p:cNvSpPr>
          <p:nvPr>
            <p:ph idx="1"/>
          </p:nvPr>
        </p:nvSpPr>
        <p:spPr/>
        <p:txBody>
          <a:bodyPr vert="horz" lIns="91440" tIns="45720" rIns="91440" bIns="45720" rtlCol="0" anchor="t">
            <a:noAutofit/>
          </a:bodyPr>
          <a:lstStyle/>
          <a:p>
            <a:pPr marL="0" indent="0">
              <a:buNone/>
            </a:pPr>
            <a:endParaRPr lang="en-US" dirty="0"/>
          </a:p>
          <a:p>
            <a:endParaRPr lang="en-US" dirty="0">
              <a:ea typeface="+mn-lt"/>
              <a:cs typeface="+mn-lt"/>
            </a:endParaRPr>
          </a:p>
        </p:txBody>
      </p:sp>
      <p:sp>
        <p:nvSpPr>
          <p:cNvPr id="5" name="Título 4">
            <a:extLst>
              <a:ext uri="{FF2B5EF4-FFF2-40B4-BE49-F238E27FC236}">
                <a16:creationId xmlns:a16="http://schemas.microsoft.com/office/drawing/2014/main" id="{A1BC20BC-25E7-257C-2525-06E07E4EE243}"/>
              </a:ext>
            </a:extLst>
          </p:cNvPr>
          <p:cNvSpPr>
            <a:spLocks noGrp="1"/>
          </p:cNvSpPr>
          <p:nvPr>
            <p:ph type="title"/>
          </p:nvPr>
        </p:nvSpPr>
        <p:spPr>
          <a:xfrm>
            <a:off x="833120" y="416561"/>
            <a:ext cx="10363200" cy="1187570"/>
          </a:xfrm>
        </p:spPr>
        <p:txBody>
          <a:bodyPr vert="horz" lIns="91440" tIns="45720" rIns="91440" bIns="45720" rtlCol="0" anchor="t">
            <a:noAutofit/>
          </a:bodyPr>
          <a:lstStyle/>
          <a:p>
            <a:r>
              <a:rPr lang="es-MX">
                <a:ea typeface="+mj-lt"/>
                <a:cs typeface="+mj-lt"/>
              </a:rPr>
              <a:t>Entramos al Apartado de dispositivos para poder ver el servidor </a:t>
            </a:r>
          </a:p>
          <a:p>
            <a:br>
              <a:rPr lang="en-US" dirty="0"/>
            </a:br>
            <a:endParaRPr lang="en-US" dirty="0"/>
          </a:p>
        </p:txBody>
      </p:sp>
      <p:pic>
        <p:nvPicPr>
          <p:cNvPr id="6" name="Imagen 5">
            <a:extLst>
              <a:ext uri="{FF2B5EF4-FFF2-40B4-BE49-F238E27FC236}">
                <a16:creationId xmlns:a16="http://schemas.microsoft.com/office/drawing/2014/main" id="{6379EB9A-C65B-360D-4656-D1CC7D0B82B3}"/>
              </a:ext>
            </a:extLst>
          </p:cNvPr>
          <p:cNvPicPr>
            <a:picLocks noChangeAspect="1"/>
          </p:cNvPicPr>
          <p:nvPr/>
        </p:nvPicPr>
        <p:blipFill>
          <a:blip r:embed="rId2"/>
          <a:stretch>
            <a:fillRect/>
          </a:stretch>
        </p:blipFill>
        <p:spPr>
          <a:xfrm>
            <a:off x="1908175" y="1607820"/>
            <a:ext cx="7999730" cy="4993640"/>
          </a:xfrm>
          <a:prstGeom prst="rect">
            <a:avLst/>
          </a:prstGeom>
        </p:spPr>
      </p:pic>
    </p:spTree>
    <p:extLst>
      <p:ext uri="{BB962C8B-B14F-4D97-AF65-F5344CB8AC3E}">
        <p14:creationId xmlns:p14="http://schemas.microsoft.com/office/powerpoint/2010/main" val="283654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975F1-906B-6E35-C410-F66EA3535277}"/>
              </a:ext>
            </a:extLst>
          </p:cNvPr>
          <p:cNvSpPr>
            <a:spLocks noGrp="1"/>
          </p:cNvSpPr>
          <p:nvPr>
            <p:ph type="title"/>
          </p:nvPr>
        </p:nvSpPr>
        <p:spPr>
          <a:xfrm>
            <a:off x="721360" y="386081"/>
            <a:ext cx="10363200" cy="1187570"/>
          </a:xfrm>
        </p:spPr>
        <p:txBody>
          <a:bodyPr>
            <a:noAutofit/>
          </a:bodyPr>
          <a:lstStyle/>
          <a:p>
            <a:r>
              <a:rPr lang="es-MX" dirty="0">
                <a:ea typeface="+mj-lt"/>
                <a:cs typeface="+mj-lt"/>
              </a:rPr>
              <a:t>Aquí podemos ver nuestro servidor web y todos sus sensores asignados</a:t>
            </a:r>
          </a:p>
        </p:txBody>
      </p:sp>
      <p:pic>
        <p:nvPicPr>
          <p:cNvPr id="4" name="Imagen 3">
            <a:extLst>
              <a:ext uri="{FF2B5EF4-FFF2-40B4-BE49-F238E27FC236}">
                <a16:creationId xmlns:a16="http://schemas.microsoft.com/office/drawing/2014/main" id="{37D1B041-62B8-4C2D-48FE-FBF2172CD0D9}"/>
              </a:ext>
            </a:extLst>
          </p:cNvPr>
          <p:cNvPicPr>
            <a:picLocks noChangeAspect="1"/>
          </p:cNvPicPr>
          <p:nvPr/>
        </p:nvPicPr>
        <p:blipFill>
          <a:blip r:embed="rId2"/>
          <a:stretch>
            <a:fillRect/>
          </a:stretch>
        </p:blipFill>
        <p:spPr>
          <a:xfrm>
            <a:off x="2223135" y="1719580"/>
            <a:ext cx="7359650" cy="5410200"/>
          </a:xfrm>
          <a:prstGeom prst="rect">
            <a:avLst/>
          </a:prstGeom>
        </p:spPr>
      </p:pic>
    </p:spTree>
    <p:extLst>
      <p:ext uri="{BB962C8B-B14F-4D97-AF65-F5344CB8AC3E}">
        <p14:creationId xmlns:p14="http://schemas.microsoft.com/office/powerpoint/2010/main" val="317596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FABE0-35A3-9DC7-1F98-712E85FF2F0E}"/>
              </a:ext>
            </a:extLst>
          </p:cNvPr>
          <p:cNvSpPr>
            <a:spLocks noGrp="1"/>
          </p:cNvSpPr>
          <p:nvPr>
            <p:ph type="title"/>
          </p:nvPr>
        </p:nvSpPr>
        <p:spPr>
          <a:xfrm>
            <a:off x="914400" y="436881"/>
            <a:ext cx="10363200" cy="1187570"/>
          </a:xfrm>
        </p:spPr>
        <p:txBody>
          <a:bodyPr>
            <a:noAutofit/>
          </a:bodyPr>
          <a:lstStyle/>
          <a:p>
            <a:r>
              <a:rPr lang="es-MX" dirty="0">
                <a:ea typeface="+mj-lt"/>
                <a:cs typeface="+mj-lt"/>
              </a:rPr>
              <a:t>Si damos </a:t>
            </a:r>
            <a:r>
              <a:rPr lang="es-MX" dirty="0" err="1">
                <a:ea typeface="+mj-lt"/>
                <a:cs typeface="+mj-lt"/>
              </a:rPr>
              <a:t>click</a:t>
            </a:r>
            <a:r>
              <a:rPr lang="es-MX" dirty="0">
                <a:ea typeface="+mj-lt"/>
                <a:cs typeface="+mj-lt"/>
              </a:rPr>
              <a:t> derecho sobre el servidor podemos ver diferentes opciones</a:t>
            </a:r>
          </a:p>
        </p:txBody>
      </p:sp>
      <p:pic>
        <p:nvPicPr>
          <p:cNvPr id="4" name="Imagen 3">
            <a:extLst>
              <a:ext uri="{FF2B5EF4-FFF2-40B4-BE49-F238E27FC236}">
                <a16:creationId xmlns:a16="http://schemas.microsoft.com/office/drawing/2014/main" id="{406ED81D-1329-0BF9-2410-9A77A9DF80A9}"/>
              </a:ext>
            </a:extLst>
          </p:cNvPr>
          <p:cNvPicPr>
            <a:picLocks noChangeAspect="1"/>
          </p:cNvPicPr>
          <p:nvPr/>
        </p:nvPicPr>
        <p:blipFill>
          <a:blip r:embed="rId2"/>
          <a:stretch>
            <a:fillRect/>
          </a:stretch>
        </p:blipFill>
        <p:spPr>
          <a:xfrm>
            <a:off x="2591117" y="1714817"/>
            <a:ext cx="5892165" cy="5307965"/>
          </a:xfrm>
          <a:prstGeom prst="rect">
            <a:avLst/>
          </a:prstGeom>
        </p:spPr>
      </p:pic>
    </p:spTree>
    <p:extLst>
      <p:ext uri="{BB962C8B-B14F-4D97-AF65-F5344CB8AC3E}">
        <p14:creationId xmlns:p14="http://schemas.microsoft.com/office/powerpoint/2010/main" val="377965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CD6C7-A867-843D-74F3-2B84D48FB3DF}"/>
              </a:ext>
            </a:extLst>
          </p:cNvPr>
          <p:cNvSpPr>
            <a:spLocks noGrp="1"/>
          </p:cNvSpPr>
          <p:nvPr>
            <p:ph type="title"/>
          </p:nvPr>
        </p:nvSpPr>
        <p:spPr>
          <a:xfrm>
            <a:off x="772160" y="71121"/>
            <a:ext cx="10363200" cy="1187570"/>
          </a:xfrm>
        </p:spPr>
        <p:txBody>
          <a:bodyPr>
            <a:noAutofit/>
          </a:bodyPr>
          <a:lstStyle/>
          <a:p>
            <a:r>
              <a:rPr lang="es-MX" sz="3200" dirty="0">
                <a:ea typeface="+mj-lt"/>
                <a:cs typeface="+mj-lt"/>
              </a:rPr>
              <a:t>Al hacer clic en detalles nos mostrará esta página en la cual muestra información de los procesos que se están ejecutando</a:t>
            </a:r>
          </a:p>
        </p:txBody>
      </p:sp>
      <p:pic>
        <p:nvPicPr>
          <p:cNvPr id="4" name="Marcador de contenido 3">
            <a:extLst>
              <a:ext uri="{FF2B5EF4-FFF2-40B4-BE49-F238E27FC236}">
                <a16:creationId xmlns:a16="http://schemas.microsoft.com/office/drawing/2014/main" id="{8C3B3670-DADF-FF18-449D-51AF0AC7F61D}"/>
              </a:ext>
            </a:extLst>
          </p:cNvPr>
          <p:cNvPicPr>
            <a:picLocks noGrp="1" noChangeAspect="1"/>
          </p:cNvPicPr>
          <p:nvPr>
            <p:ph idx="1"/>
          </p:nvPr>
        </p:nvPicPr>
        <p:blipFill>
          <a:blip r:embed="rId2"/>
          <a:stretch>
            <a:fillRect/>
          </a:stretch>
        </p:blipFill>
        <p:spPr>
          <a:xfrm>
            <a:off x="2873374" y="1264412"/>
            <a:ext cx="9117330" cy="5139055"/>
          </a:xfrm>
        </p:spPr>
      </p:pic>
    </p:spTree>
    <p:extLst>
      <p:ext uri="{BB962C8B-B14F-4D97-AF65-F5344CB8AC3E}">
        <p14:creationId xmlns:p14="http://schemas.microsoft.com/office/powerpoint/2010/main" val="392637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071681-9CC2-6837-A9DE-304F96882644}"/>
              </a:ext>
            </a:extLst>
          </p:cNvPr>
          <p:cNvSpPr>
            <a:spLocks noGrp="1"/>
          </p:cNvSpPr>
          <p:nvPr>
            <p:ph idx="1"/>
          </p:nvPr>
        </p:nvSpPr>
        <p:spPr/>
        <p:txBody>
          <a:bodyPr vert="horz" lIns="91440" tIns="45720" rIns="91440" bIns="45720" rtlCol="0" anchor="t">
            <a:normAutofit/>
          </a:bodyPr>
          <a:lstStyle/>
          <a:p>
            <a:r>
              <a:rPr lang="es-MX" dirty="0">
                <a:ea typeface="+mn-lt"/>
                <a:cs typeface="+mn-lt"/>
              </a:rPr>
              <a:t>Una vez identificada la causa del problema, se pueden tomar medidas para solucionarlo. Por ejemplo, si el problema es un alto uso de la CPU, se puede escalar el servidor web a un hardware más potente. Si el problema es un alto tráfico de red, se puede implementar una red de entrega de contenido para distribuir la carga entre varios servidores.</a:t>
            </a:r>
          </a:p>
        </p:txBody>
      </p:sp>
    </p:spTree>
    <p:extLst>
      <p:ext uri="{BB962C8B-B14F-4D97-AF65-F5344CB8AC3E}">
        <p14:creationId xmlns:p14="http://schemas.microsoft.com/office/powerpoint/2010/main" val="751758164"/>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1D2333"/>
      </a:dk2>
      <a:lt2>
        <a:srgbClr val="E8E4E2"/>
      </a:lt2>
      <a:accent1>
        <a:srgbClr val="22ADE6"/>
      </a:accent1>
      <a:accent2>
        <a:srgbClr val="174ED5"/>
      </a:accent2>
      <a:accent3>
        <a:srgbClr val="4129E7"/>
      </a:accent3>
      <a:accent4>
        <a:srgbClr val="7E17D5"/>
      </a:accent4>
      <a:accent5>
        <a:srgbClr val="DF29E7"/>
      </a:accent5>
      <a:accent6>
        <a:srgbClr val="D5178E"/>
      </a:accent6>
      <a:hlink>
        <a:srgbClr val="BF643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DashVTI</vt:lpstr>
      <vt:lpstr>Software para Administrar redes(PRTG)</vt:lpstr>
      <vt:lpstr>PRTG Network Monitor</vt:lpstr>
      <vt:lpstr>PRTG Network Monitor</vt:lpstr>
      <vt:lpstr>PRTG Network Monitor</vt:lpstr>
      <vt:lpstr>Entramos al Apartado de dispositivos para poder ver el servidor   </vt:lpstr>
      <vt:lpstr>Aquí podemos ver nuestro servidor web y todos sus sensores asignados</vt:lpstr>
      <vt:lpstr>Si damos click derecho sobre el servidor podemos ver diferentes opciones</vt:lpstr>
      <vt:lpstr>Al hacer clic en detalles nos mostrará esta página en la cual muestra información de los procesos que se están ejecutando</vt:lpstr>
      <vt:lpstr>Presentación de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69</cp:revision>
  <dcterms:created xsi:type="dcterms:W3CDTF">2024-04-29T04:44:59Z</dcterms:created>
  <dcterms:modified xsi:type="dcterms:W3CDTF">2024-04-29T04:53:03Z</dcterms:modified>
</cp:coreProperties>
</file>