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1" r:id="rId3"/>
    <p:sldId id="262" r:id="rId4"/>
    <p:sldId id="263" r:id="rId5"/>
    <p:sldId id="264" r:id="rId6"/>
    <p:sldId id="265" r:id="rId7"/>
    <p:sldId id="266" r:id="rId8"/>
    <p:sldId id="267" r:id="rId9"/>
    <p:sldId id="268" r:id="rId10"/>
    <p:sldId id="269" r:id="rId11"/>
    <p:sldId id="270" r:id="rId12"/>
    <p:sldId id="272" r:id="rId13"/>
    <p:sldId id="271"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1"/>
  </p:normalViewPr>
  <p:slideViewPr>
    <p:cSldViewPr snapToGrid="0">
      <p:cViewPr varScale="1">
        <p:scale>
          <a:sx n="136" d="100"/>
          <a:sy n="136" d="100"/>
        </p:scale>
        <p:origin x="21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9F33B-2436-EF40-9FB8-87F5AC7AFDAA}" type="datetimeFigureOut">
              <a:rPr lang="en-US" smtClean="0"/>
              <a:t>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E8E9B-5671-C44A-8AA0-A404BE4D1945}" type="slidenum">
              <a:rPr lang="en-US" smtClean="0"/>
              <a:t>‹#›</a:t>
            </a:fld>
            <a:endParaRPr lang="en-US"/>
          </a:p>
        </p:txBody>
      </p:sp>
    </p:spTree>
    <p:extLst>
      <p:ext uri="{BB962C8B-B14F-4D97-AF65-F5344CB8AC3E}">
        <p14:creationId xmlns:p14="http://schemas.microsoft.com/office/powerpoint/2010/main" val="190900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DD143E40-AB59-B24A-8C22-9B5AECCA5E00}" type="slidenum">
              <a:rPr lang="en-US" smtClean="0"/>
              <a:t>2</a:t>
            </a:fld>
            <a:endParaRPr lang="en-US"/>
          </a:p>
        </p:txBody>
      </p:sp>
    </p:spTree>
    <p:extLst>
      <p:ext uri="{BB962C8B-B14F-4D97-AF65-F5344CB8AC3E}">
        <p14:creationId xmlns:p14="http://schemas.microsoft.com/office/powerpoint/2010/main" val="421197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6A3F-0EC1-912F-B3BE-ED8983651A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DACB19-A630-FCAF-C4B6-BAB0A98F8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7C04E-595C-9D3F-A9F6-7FF77DF6026A}"/>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6D563AA6-B1C0-9BD2-0B81-691B5577F5DA}"/>
              </a:ext>
            </a:extLst>
          </p:cNvPr>
          <p:cNvSpPr>
            <a:spLocks noGrp="1"/>
          </p:cNvSpPr>
          <p:nvPr>
            <p:ph type="sldNum" sz="quarter" idx="5"/>
          </p:nvPr>
        </p:nvSpPr>
        <p:spPr/>
        <p:txBody>
          <a:bodyPr/>
          <a:lstStyle/>
          <a:p>
            <a:fld id="{DD143E40-AB59-B24A-8C22-9B5AECCA5E00}" type="slidenum">
              <a:rPr lang="en-US" smtClean="0"/>
              <a:t>4</a:t>
            </a:fld>
            <a:endParaRPr lang="en-US"/>
          </a:p>
        </p:txBody>
      </p:sp>
    </p:spTree>
    <p:extLst>
      <p:ext uri="{BB962C8B-B14F-4D97-AF65-F5344CB8AC3E}">
        <p14:creationId xmlns:p14="http://schemas.microsoft.com/office/powerpoint/2010/main" val="93693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2276E-05C1-AA9C-6C28-3CFC8CA7F1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0909F7-D69F-4AC1-F351-0BCCDB6727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E60EF-A5A5-FA00-9071-371F5C4032DD}"/>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7BDD6556-7675-B65F-7021-ACFE7BD1E4EE}"/>
              </a:ext>
            </a:extLst>
          </p:cNvPr>
          <p:cNvSpPr>
            <a:spLocks noGrp="1"/>
          </p:cNvSpPr>
          <p:nvPr>
            <p:ph type="sldNum" sz="quarter" idx="5"/>
          </p:nvPr>
        </p:nvSpPr>
        <p:spPr/>
        <p:txBody>
          <a:bodyPr/>
          <a:lstStyle/>
          <a:p>
            <a:fld id="{DD143E40-AB59-B24A-8C22-9B5AECCA5E00}" type="slidenum">
              <a:rPr lang="en-US" smtClean="0"/>
              <a:t>5</a:t>
            </a:fld>
            <a:endParaRPr lang="en-US"/>
          </a:p>
        </p:txBody>
      </p:sp>
    </p:spTree>
    <p:extLst>
      <p:ext uri="{BB962C8B-B14F-4D97-AF65-F5344CB8AC3E}">
        <p14:creationId xmlns:p14="http://schemas.microsoft.com/office/powerpoint/2010/main" val="349913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437-6E47-F4B7-6EBD-96266DF9C6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D80B20-2068-0E87-5675-DEC021F7C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2F145B-882B-36C5-AFE7-93A5C6297273}"/>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5" name="Footer Placeholder 4">
            <a:extLst>
              <a:ext uri="{FF2B5EF4-FFF2-40B4-BE49-F238E27FC236}">
                <a16:creationId xmlns:a16="http://schemas.microsoft.com/office/drawing/2014/main" id="{8FEC9826-49BB-CA65-5BEA-5400FF580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FD23A-4787-C416-A9CC-F4B99EDAEEBD}"/>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75533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38DE-0586-C34F-6DFF-5E7F7128F35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6AA93F-E34D-A1C3-98AD-A40847C22E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D58B46-8687-2C38-9CD8-1BCCEEBD3D50}"/>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5" name="Footer Placeholder 4">
            <a:extLst>
              <a:ext uri="{FF2B5EF4-FFF2-40B4-BE49-F238E27FC236}">
                <a16:creationId xmlns:a16="http://schemas.microsoft.com/office/drawing/2014/main" id="{81FB55A3-EF1B-96C0-6A6D-398337237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0FEBA-FC27-2D09-FD5F-B49742BADF13}"/>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209815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639A8-E5D2-58D4-B6A8-84B5892E5D7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A8599B-2220-CC2C-373A-B041E5E5188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D7B558-CE4B-F185-BEC7-4B2167A20C14}"/>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5" name="Footer Placeholder 4">
            <a:extLst>
              <a:ext uri="{FF2B5EF4-FFF2-40B4-BE49-F238E27FC236}">
                <a16:creationId xmlns:a16="http://schemas.microsoft.com/office/drawing/2014/main" id="{220846B9-368C-6C85-4C99-1D1AE9AF3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3B55C-607B-E3D7-8EA7-9E520CDC1541}"/>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1989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F748-6D5E-920D-4B59-DFB9F8A084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A7E1E2E-3C1A-BFAC-9B60-01FE8BC97D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E3A167-25BC-3976-A6E5-8079E789718E}"/>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5" name="Footer Placeholder 4">
            <a:extLst>
              <a:ext uri="{FF2B5EF4-FFF2-40B4-BE49-F238E27FC236}">
                <a16:creationId xmlns:a16="http://schemas.microsoft.com/office/drawing/2014/main" id="{A6C0479F-53A0-0FE7-79DE-F800EDA97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E7F13-84C0-A422-BE94-3D2FA963D94E}"/>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227969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0519-3104-FB49-EDFB-4F74B23AF9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4C96E85-994C-FD95-1BD0-08C3CFCFE4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1D5217-63FA-1494-056B-55B826C68B47}"/>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5" name="Footer Placeholder 4">
            <a:extLst>
              <a:ext uri="{FF2B5EF4-FFF2-40B4-BE49-F238E27FC236}">
                <a16:creationId xmlns:a16="http://schemas.microsoft.com/office/drawing/2014/main" id="{6FB319AA-EA1B-A821-E94B-F0633DCFD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BDF0A-2785-CFC2-C557-48675E205D45}"/>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340419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2631-9CA2-1901-78D8-C2DBE655FF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C8A7571-C4F6-08E7-5D0B-620CD658E2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EC25A8B-726F-0A8E-5C49-07ACA003C47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DDBE83-998B-413B-4048-223FE761D6D9}"/>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6" name="Footer Placeholder 5">
            <a:extLst>
              <a:ext uri="{FF2B5EF4-FFF2-40B4-BE49-F238E27FC236}">
                <a16:creationId xmlns:a16="http://schemas.microsoft.com/office/drawing/2014/main" id="{06B0F874-2479-DA0E-B00F-A53B0908D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33A5B-7A37-AC3C-23D7-2AF8F9E90BA6}"/>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79908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105E-895A-51CD-F4D2-5A0B2E34C0B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F2DCBF-42F6-B6AD-50A9-BA1A8F98F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F4661A9-C245-EA9B-6345-EADF586D28E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57F5C1F-FA59-C4DE-C6C1-C73C28886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3EDFA6-B72D-9EDB-E084-F530978388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A675BDD-FADC-CF35-614F-0939D10C420B}"/>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8" name="Footer Placeholder 7">
            <a:extLst>
              <a:ext uri="{FF2B5EF4-FFF2-40B4-BE49-F238E27FC236}">
                <a16:creationId xmlns:a16="http://schemas.microsoft.com/office/drawing/2014/main" id="{9B60B208-DACA-CF89-16E2-40B668108F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830FCF-2755-B309-3D77-278E537476DD}"/>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215215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D9A9-CDB0-FC7B-1B38-A72B8A9832E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FC271F-70CA-0B3A-C02B-D5441987CAFA}"/>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4" name="Footer Placeholder 3">
            <a:extLst>
              <a:ext uri="{FF2B5EF4-FFF2-40B4-BE49-F238E27FC236}">
                <a16:creationId xmlns:a16="http://schemas.microsoft.com/office/drawing/2014/main" id="{05C549B3-0DAA-8C41-2257-FEBED513C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F81A8-864A-FEB9-AF64-8EA732F8CE4D}"/>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350436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2A0F6-679C-123C-4B82-5522187058AA}"/>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3" name="Footer Placeholder 2">
            <a:extLst>
              <a:ext uri="{FF2B5EF4-FFF2-40B4-BE49-F238E27FC236}">
                <a16:creationId xmlns:a16="http://schemas.microsoft.com/office/drawing/2014/main" id="{BE1A7EDD-010D-8FC2-2342-4610604F5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B8E8B7-943F-5F39-B823-913275B8679B}"/>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30975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BE85-50C2-50BE-8D2B-D75CEFF8AA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0029659-BABD-828B-EDD4-C52C99438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6161A84-F117-8EA7-EA82-92CB125C0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C5F345-4203-D921-BBF6-810B887B65A6}"/>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6" name="Footer Placeholder 5">
            <a:extLst>
              <a:ext uri="{FF2B5EF4-FFF2-40B4-BE49-F238E27FC236}">
                <a16:creationId xmlns:a16="http://schemas.microsoft.com/office/drawing/2014/main" id="{138DDFF8-F5E7-FA0E-5B27-CC0FE71D5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2C921-3630-E95B-0D51-DA1291984903}"/>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30460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A091-0676-D8DB-E76C-7C316C375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4FEB2E-F482-2F04-2D97-0DE47584C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D5985-9A1D-9650-1A5B-E5DCD26FF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27BFD8-0AEB-3F9B-54FE-95A9B9803397}"/>
              </a:ext>
            </a:extLst>
          </p:cNvPr>
          <p:cNvSpPr>
            <a:spLocks noGrp="1"/>
          </p:cNvSpPr>
          <p:nvPr>
            <p:ph type="dt" sz="half" idx="10"/>
          </p:nvPr>
        </p:nvSpPr>
        <p:spPr/>
        <p:txBody>
          <a:bodyPr/>
          <a:lstStyle/>
          <a:p>
            <a:fld id="{894F41ED-B55A-7946-A4E7-5DEA9C4B7897}" type="datetimeFigureOut">
              <a:rPr lang="en-US" smtClean="0"/>
              <a:t>2/4/25</a:t>
            </a:fld>
            <a:endParaRPr lang="en-US"/>
          </a:p>
        </p:txBody>
      </p:sp>
      <p:sp>
        <p:nvSpPr>
          <p:cNvPr id="6" name="Footer Placeholder 5">
            <a:extLst>
              <a:ext uri="{FF2B5EF4-FFF2-40B4-BE49-F238E27FC236}">
                <a16:creationId xmlns:a16="http://schemas.microsoft.com/office/drawing/2014/main" id="{81EEE1F3-8FEC-CAEE-7A08-6A19F1507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77144-0900-E3DC-C85D-C03D9279E5D5}"/>
              </a:ext>
            </a:extLst>
          </p:cNvPr>
          <p:cNvSpPr>
            <a:spLocks noGrp="1"/>
          </p:cNvSpPr>
          <p:nvPr>
            <p:ph type="sldNum" sz="quarter" idx="12"/>
          </p:nvPr>
        </p:nvSpPr>
        <p:spPr/>
        <p:txBody>
          <a:bodyPr/>
          <a:lstStyle/>
          <a:p>
            <a:fld id="{43F6DCC2-B95A-5848-8958-B263F813871E}" type="slidenum">
              <a:rPr lang="en-US" smtClean="0"/>
              <a:t>‹#›</a:t>
            </a:fld>
            <a:endParaRPr lang="en-US"/>
          </a:p>
        </p:txBody>
      </p:sp>
    </p:spTree>
    <p:extLst>
      <p:ext uri="{BB962C8B-B14F-4D97-AF65-F5344CB8AC3E}">
        <p14:creationId xmlns:p14="http://schemas.microsoft.com/office/powerpoint/2010/main" val="268911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4FA0E-4C15-4E28-1715-716DCA4495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1C503A-E875-396B-AD36-9836F5761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16EE6B-03DD-5526-E3BD-7E71D65B9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4F41ED-B55A-7946-A4E7-5DEA9C4B7897}" type="datetimeFigureOut">
              <a:rPr lang="en-US" smtClean="0"/>
              <a:t>2/4/25</a:t>
            </a:fld>
            <a:endParaRPr lang="en-US"/>
          </a:p>
        </p:txBody>
      </p:sp>
      <p:sp>
        <p:nvSpPr>
          <p:cNvPr id="5" name="Footer Placeholder 4">
            <a:extLst>
              <a:ext uri="{FF2B5EF4-FFF2-40B4-BE49-F238E27FC236}">
                <a16:creationId xmlns:a16="http://schemas.microsoft.com/office/drawing/2014/main" id="{365B8651-046F-CBAE-DF5B-DE3D2C514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DDFF21-1254-91BE-0A88-63726FD10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F6DCC2-B95A-5848-8958-B263F813871E}" type="slidenum">
              <a:rPr lang="en-US" smtClean="0"/>
              <a:t>‹#›</a:t>
            </a:fld>
            <a:endParaRPr lang="en-US"/>
          </a:p>
        </p:txBody>
      </p:sp>
    </p:spTree>
    <p:extLst>
      <p:ext uri="{BB962C8B-B14F-4D97-AF65-F5344CB8AC3E}">
        <p14:creationId xmlns:p14="http://schemas.microsoft.com/office/powerpoint/2010/main" val="247069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D7DF-9F14-7E3D-5CCE-934E48E79ACE}"/>
              </a:ext>
            </a:extLst>
          </p:cNvPr>
          <p:cNvSpPr>
            <a:spLocks noGrp="1"/>
          </p:cNvSpPr>
          <p:nvPr>
            <p:ph type="ctrTitle"/>
          </p:nvPr>
        </p:nvSpPr>
        <p:spPr/>
        <p:txBody>
          <a:bodyPr>
            <a:normAutofit fontScale="90000"/>
          </a:bodyPr>
          <a:lstStyle/>
          <a:p>
            <a:r>
              <a:rPr lang="en-US" dirty="0"/>
              <a:t>Investigating correlation between expression and patient survival phenotypes</a:t>
            </a:r>
          </a:p>
        </p:txBody>
      </p:sp>
      <p:sp>
        <p:nvSpPr>
          <p:cNvPr id="3" name="Subtitle 2">
            <a:extLst>
              <a:ext uri="{FF2B5EF4-FFF2-40B4-BE49-F238E27FC236}">
                <a16:creationId xmlns:a16="http://schemas.microsoft.com/office/drawing/2014/main" id="{F1E70121-C403-1DD6-E993-5B52D742674A}"/>
              </a:ext>
            </a:extLst>
          </p:cNvPr>
          <p:cNvSpPr>
            <a:spLocks noGrp="1"/>
          </p:cNvSpPr>
          <p:nvPr>
            <p:ph type="subTitle" idx="1"/>
          </p:nvPr>
        </p:nvSpPr>
        <p:spPr/>
        <p:txBody>
          <a:bodyPr/>
          <a:lstStyle/>
          <a:p>
            <a:r>
              <a:rPr lang="en-US" dirty="0"/>
              <a:t>In context FUS_6, FUS_7, KCNQ_5, SORT1_17b, NEAT1_long</a:t>
            </a:r>
          </a:p>
        </p:txBody>
      </p:sp>
    </p:spTree>
    <p:extLst>
      <p:ext uri="{BB962C8B-B14F-4D97-AF65-F5344CB8AC3E}">
        <p14:creationId xmlns:p14="http://schemas.microsoft.com/office/powerpoint/2010/main" val="258868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D4B14-9C5F-04A4-0427-618E42AEF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1A743-6678-DD62-A9B6-78F50D8DDEBB}"/>
              </a:ext>
            </a:extLst>
          </p:cNvPr>
          <p:cNvSpPr>
            <a:spLocks noGrp="1"/>
          </p:cNvSpPr>
          <p:nvPr>
            <p:ph type="title"/>
          </p:nvPr>
        </p:nvSpPr>
        <p:spPr/>
        <p:txBody>
          <a:bodyPr/>
          <a:lstStyle/>
          <a:p>
            <a:r>
              <a:rPr lang="en-US" dirty="0"/>
              <a:t>Event to gene ratio KCNQ2_5</a:t>
            </a:r>
          </a:p>
        </p:txBody>
      </p:sp>
      <p:pic>
        <p:nvPicPr>
          <p:cNvPr id="7" name="Picture 6">
            <a:extLst>
              <a:ext uri="{FF2B5EF4-FFF2-40B4-BE49-F238E27FC236}">
                <a16:creationId xmlns:a16="http://schemas.microsoft.com/office/drawing/2014/main" id="{5B6A30BB-E2A5-E6CD-3B75-36C4AD367B50}"/>
              </a:ext>
            </a:extLst>
          </p:cNvPr>
          <p:cNvPicPr>
            <a:picLocks noChangeAspect="1"/>
          </p:cNvPicPr>
          <p:nvPr/>
        </p:nvPicPr>
        <p:blipFill>
          <a:blip r:embed="rId2"/>
          <a:stretch>
            <a:fillRect/>
          </a:stretch>
        </p:blipFill>
        <p:spPr>
          <a:xfrm>
            <a:off x="0" y="1690688"/>
            <a:ext cx="12119922" cy="4039974"/>
          </a:xfrm>
          <a:prstGeom prst="rect">
            <a:avLst/>
          </a:prstGeom>
        </p:spPr>
      </p:pic>
    </p:spTree>
    <p:extLst>
      <p:ext uri="{BB962C8B-B14F-4D97-AF65-F5344CB8AC3E}">
        <p14:creationId xmlns:p14="http://schemas.microsoft.com/office/powerpoint/2010/main" val="39962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12671-FBB2-AB5F-0A05-3CBAD45D8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32EEB-BA15-3DFA-DD49-7DB42BE23A79}"/>
              </a:ext>
            </a:extLst>
          </p:cNvPr>
          <p:cNvSpPr>
            <a:spLocks noGrp="1"/>
          </p:cNvSpPr>
          <p:nvPr>
            <p:ph type="title"/>
          </p:nvPr>
        </p:nvSpPr>
        <p:spPr/>
        <p:txBody>
          <a:bodyPr/>
          <a:lstStyle/>
          <a:p>
            <a:r>
              <a:rPr lang="en-US" dirty="0"/>
              <a:t>Effect on disease progression</a:t>
            </a:r>
          </a:p>
        </p:txBody>
      </p:sp>
      <p:sp>
        <p:nvSpPr>
          <p:cNvPr id="3" name="Content Placeholder 2">
            <a:extLst>
              <a:ext uri="{FF2B5EF4-FFF2-40B4-BE49-F238E27FC236}">
                <a16:creationId xmlns:a16="http://schemas.microsoft.com/office/drawing/2014/main" id="{575F7587-5B6A-8C77-E6BB-AC87491F3F30}"/>
              </a:ext>
            </a:extLst>
          </p:cNvPr>
          <p:cNvSpPr>
            <a:spLocks noGrp="1"/>
          </p:cNvSpPr>
          <p:nvPr>
            <p:ph idx="1"/>
          </p:nvPr>
        </p:nvSpPr>
        <p:spPr/>
        <p:txBody>
          <a:bodyPr>
            <a:normAutofit/>
          </a:bodyPr>
          <a:lstStyle/>
          <a:p>
            <a:pPr algn="just"/>
            <a:r>
              <a:rPr lang="en-US" dirty="0"/>
              <a:t>We investigated the effect of event to gene ratios and patient response in each of the different sub-anatomical regions. We investigated disease progression at 3 landmarks: 12, 24 and 36 month patient survival after ALS symptom onset. We performed this analysis separately for each event. We constructed separate cox-</a:t>
            </a:r>
            <a:r>
              <a:rPr lang="en-US" dirty="0" err="1"/>
              <a:t>ph</a:t>
            </a:r>
            <a:r>
              <a:rPr lang="en-US" dirty="0"/>
              <a:t> model for each sub-anatomical region, accounted for known covariates; age at symptom onset, genotypic sex of patients and incorporated the event to gene ratio. We used the formula: </a:t>
            </a:r>
            <a:r>
              <a:rPr lang="en-US" dirty="0" err="1"/>
              <a:t>Surv</a:t>
            </a:r>
            <a:r>
              <a:rPr lang="en-US" dirty="0"/>
              <a:t>(</a:t>
            </a:r>
            <a:r>
              <a:rPr lang="en-US" dirty="0" err="1"/>
              <a:t>disease_duration</a:t>
            </a:r>
            <a:r>
              <a:rPr lang="en-US" dirty="0"/>
              <a:t>, status) ~ </a:t>
            </a:r>
            <a:r>
              <a:rPr lang="en-US" dirty="0" err="1"/>
              <a:t>age_at_onset</a:t>
            </a:r>
            <a:r>
              <a:rPr lang="en-US" dirty="0"/>
              <a:t> + </a:t>
            </a:r>
            <a:r>
              <a:rPr lang="en-US" dirty="0" err="1"/>
              <a:t>sex_genotype</a:t>
            </a:r>
            <a:r>
              <a:rPr lang="en-US" dirty="0"/>
              <a:t> + event to gene ratio. </a:t>
            </a:r>
          </a:p>
        </p:txBody>
      </p:sp>
    </p:spTree>
    <p:extLst>
      <p:ext uri="{BB962C8B-B14F-4D97-AF65-F5344CB8AC3E}">
        <p14:creationId xmlns:p14="http://schemas.microsoft.com/office/powerpoint/2010/main" val="257745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AA016-4295-1950-365A-AB6B31EF3E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7F8DE-043B-1E68-AFD9-7281F9B51A32}"/>
              </a:ext>
            </a:extLst>
          </p:cNvPr>
          <p:cNvSpPr>
            <a:spLocks noGrp="1"/>
          </p:cNvSpPr>
          <p:nvPr>
            <p:ph type="title"/>
          </p:nvPr>
        </p:nvSpPr>
        <p:spPr/>
        <p:txBody>
          <a:bodyPr/>
          <a:lstStyle/>
          <a:p>
            <a:r>
              <a:rPr lang="en-US" dirty="0"/>
              <a:t>Effect of FUS_6 and FUS_7 event to gene ratio on disease progression</a:t>
            </a:r>
          </a:p>
        </p:txBody>
      </p:sp>
      <p:sp>
        <p:nvSpPr>
          <p:cNvPr id="3" name="Content Placeholder 2">
            <a:extLst>
              <a:ext uri="{FF2B5EF4-FFF2-40B4-BE49-F238E27FC236}">
                <a16:creationId xmlns:a16="http://schemas.microsoft.com/office/drawing/2014/main" id="{6EEE5087-6FBF-EBFF-5DA4-0085220BB12D}"/>
              </a:ext>
            </a:extLst>
          </p:cNvPr>
          <p:cNvSpPr>
            <a:spLocks noGrp="1"/>
          </p:cNvSpPr>
          <p:nvPr>
            <p:ph idx="1"/>
          </p:nvPr>
        </p:nvSpPr>
        <p:spPr/>
        <p:txBody>
          <a:bodyPr>
            <a:normAutofit/>
          </a:bodyPr>
          <a:lstStyle/>
          <a:p>
            <a:pPr algn="just"/>
            <a:r>
              <a:rPr lang="en-US" dirty="0"/>
              <a:t>We observe that increased </a:t>
            </a:r>
            <a:r>
              <a:rPr lang="en-US" dirty="0" err="1"/>
              <a:t>event_to_gene_ratio</a:t>
            </a:r>
            <a:r>
              <a:rPr lang="en-US" dirty="0"/>
              <a:t> for FUS_6, FUS_7, are significantly associated to faster progression of patients in the thoracic spinal cord (FUS_6_ratio </a:t>
            </a:r>
            <a:r>
              <a:rPr lang="en-US" dirty="0" err="1"/>
              <a:t>pvalue</a:t>
            </a:r>
            <a:r>
              <a:rPr lang="en-US" dirty="0"/>
              <a:t> = 0.0149244742; FUS_7_ratio </a:t>
            </a:r>
            <a:r>
              <a:rPr lang="en-US" dirty="0" err="1"/>
              <a:t>pvalue</a:t>
            </a:r>
            <a:r>
              <a:rPr lang="en-US" dirty="0"/>
              <a:t> = 0.0231822842). We identified this effect in the 24 month and 36 month landmarks. Reported </a:t>
            </a:r>
            <a:r>
              <a:rPr lang="en-US" dirty="0" err="1"/>
              <a:t>pvalues</a:t>
            </a:r>
            <a:r>
              <a:rPr lang="en-US" dirty="0"/>
              <a:t> are from the 36 month landmark. </a:t>
            </a:r>
          </a:p>
        </p:txBody>
      </p:sp>
    </p:spTree>
    <p:extLst>
      <p:ext uri="{BB962C8B-B14F-4D97-AF65-F5344CB8AC3E}">
        <p14:creationId xmlns:p14="http://schemas.microsoft.com/office/powerpoint/2010/main" val="64448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36BF5-D6EF-A447-1B85-188E32B8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66076-75B6-753C-8C56-467A5AD3A8AC}"/>
              </a:ext>
            </a:extLst>
          </p:cNvPr>
          <p:cNvSpPr>
            <a:spLocks noGrp="1"/>
          </p:cNvSpPr>
          <p:nvPr>
            <p:ph type="title"/>
          </p:nvPr>
        </p:nvSpPr>
        <p:spPr/>
        <p:txBody>
          <a:bodyPr>
            <a:normAutofit fontScale="90000"/>
          </a:bodyPr>
          <a:lstStyle/>
          <a:p>
            <a:r>
              <a:rPr lang="en-US" dirty="0"/>
              <a:t>Increased FUS_6 and FUS_7 event to gene ratio in thoracic is associated to faster progression of patients in the 36 month landmark</a:t>
            </a:r>
          </a:p>
        </p:txBody>
      </p:sp>
      <p:pic>
        <p:nvPicPr>
          <p:cNvPr id="5" name="Picture 4">
            <a:extLst>
              <a:ext uri="{FF2B5EF4-FFF2-40B4-BE49-F238E27FC236}">
                <a16:creationId xmlns:a16="http://schemas.microsoft.com/office/drawing/2014/main" id="{4FED56E5-FFA3-1219-BBD0-2975BAF92530}"/>
              </a:ext>
            </a:extLst>
          </p:cNvPr>
          <p:cNvPicPr>
            <a:picLocks noChangeAspect="1"/>
          </p:cNvPicPr>
          <p:nvPr/>
        </p:nvPicPr>
        <p:blipFill>
          <a:blip r:embed="rId2"/>
          <a:stretch>
            <a:fillRect/>
          </a:stretch>
        </p:blipFill>
        <p:spPr>
          <a:xfrm>
            <a:off x="1288396" y="2075934"/>
            <a:ext cx="3325821" cy="4751173"/>
          </a:xfrm>
          <a:prstGeom prst="rect">
            <a:avLst/>
          </a:prstGeom>
        </p:spPr>
      </p:pic>
      <p:pic>
        <p:nvPicPr>
          <p:cNvPr id="7" name="Picture 6">
            <a:extLst>
              <a:ext uri="{FF2B5EF4-FFF2-40B4-BE49-F238E27FC236}">
                <a16:creationId xmlns:a16="http://schemas.microsoft.com/office/drawing/2014/main" id="{EB4170FF-4766-B355-8CE7-6B8F0322C9D4}"/>
              </a:ext>
            </a:extLst>
          </p:cNvPr>
          <p:cNvPicPr>
            <a:picLocks noChangeAspect="1"/>
          </p:cNvPicPr>
          <p:nvPr/>
        </p:nvPicPr>
        <p:blipFill>
          <a:blip r:embed="rId3"/>
          <a:stretch>
            <a:fillRect/>
          </a:stretch>
        </p:blipFill>
        <p:spPr>
          <a:xfrm>
            <a:off x="5862455" y="2106826"/>
            <a:ext cx="3325822" cy="4751174"/>
          </a:xfrm>
          <a:prstGeom prst="rect">
            <a:avLst/>
          </a:prstGeom>
        </p:spPr>
      </p:pic>
    </p:spTree>
    <p:extLst>
      <p:ext uri="{BB962C8B-B14F-4D97-AF65-F5344CB8AC3E}">
        <p14:creationId xmlns:p14="http://schemas.microsoft.com/office/powerpoint/2010/main" val="40371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D9C71-AA38-1FC3-FC80-40ED87990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2C3403-F84C-70AE-2332-8F6B1CA69752}"/>
              </a:ext>
            </a:extLst>
          </p:cNvPr>
          <p:cNvSpPr>
            <a:spLocks noGrp="1"/>
          </p:cNvSpPr>
          <p:nvPr>
            <p:ph type="title"/>
          </p:nvPr>
        </p:nvSpPr>
        <p:spPr/>
        <p:txBody>
          <a:bodyPr/>
          <a:lstStyle/>
          <a:p>
            <a:r>
              <a:rPr lang="en-US" dirty="0"/>
              <a:t>Effect of KCNQ2_5 event to gene ratio on disease progression</a:t>
            </a:r>
          </a:p>
        </p:txBody>
      </p:sp>
      <p:sp>
        <p:nvSpPr>
          <p:cNvPr id="3" name="Content Placeholder 2">
            <a:extLst>
              <a:ext uri="{FF2B5EF4-FFF2-40B4-BE49-F238E27FC236}">
                <a16:creationId xmlns:a16="http://schemas.microsoft.com/office/drawing/2014/main" id="{49019657-0429-9F89-1D18-7B840A5E828B}"/>
              </a:ext>
            </a:extLst>
          </p:cNvPr>
          <p:cNvSpPr>
            <a:spLocks noGrp="1"/>
          </p:cNvSpPr>
          <p:nvPr>
            <p:ph idx="1"/>
          </p:nvPr>
        </p:nvSpPr>
        <p:spPr/>
        <p:txBody>
          <a:bodyPr>
            <a:normAutofit/>
          </a:bodyPr>
          <a:lstStyle/>
          <a:p>
            <a:pPr algn="just"/>
            <a:r>
              <a:rPr lang="en-US" dirty="0"/>
              <a:t>We observe that increased </a:t>
            </a:r>
            <a:r>
              <a:rPr lang="en-US" dirty="0" err="1"/>
              <a:t>event_to_gene_ratio</a:t>
            </a:r>
            <a:r>
              <a:rPr lang="en-US" dirty="0"/>
              <a:t> for KCNQ2_5, are significantly associated to faster progression of patients in the cervical spinal cord (</a:t>
            </a:r>
            <a:r>
              <a:rPr lang="en-US" dirty="0" err="1"/>
              <a:t>pvalue</a:t>
            </a:r>
            <a:r>
              <a:rPr lang="en-US" dirty="0"/>
              <a:t> = 0.0002823202). We identified this effect in the 12, 24 and 36 month landmarks. Reported </a:t>
            </a:r>
            <a:r>
              <a:rPr lang="en-US" dirty="0" err="1"/>
              <a:t>pvalues</a:t>
            </a:r>
            <a:r>
              <a:rPr lang="en-US" dirty="0"/>
              <a:t> are from the 36 month landmark.</a:t>
            </a:r>
          </a:p>
        </p:txBody>
      </p:sp>
    </p:spTree>
    <p:extLst>
      <p:ext uri="{BB962C8B-B14F-4D97-AF65-F5344CB8AC3E}">
        <p14:creationId xmlns:p14="http://schemas.microsoft.com/office/powerpoint/2010/main" val="153146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D61AD-9813-DE66-EBC7-2ED328589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9B297-A0C3-AE9A-0D16-0602CB3477E2}"/>
              </a:ext>
            </a:extLst>
          </p:cNvPr>
          <p:cNvSpPr>
            <a:spLocks noGrp="1"/>
          </p:cNvSpPr>
          <p:nvPr>
            <p:ph type="title"/>
          </p:nvPr>
        </p:nvSpPr>
        <p:spPr/>
        <p:txBody>
          <a:bodyPr>
            <a:normAutofit fontScale="90000"/>
          </a:bodyPr>
          <a:lstStyle/>
          <a:p>
            <a:r>
              <a:rPr lang="en-US" dirty="0"/>
              <a:t>Increased KCNQ2_5 event to gene ratio in cervical  is associated to faster progression of patients in the 36 month landmark</a:t>
            </a:r>
          </a:p>
        </p:txBody>
      </p:sp>
      <p:pic>
        <p:nvPicPr>
          <p:cNvPr id="4" name="Picture 3">
            <a:extLst>
              <a:ext uri="{FF2B5EF4-FFF2-40B4-BE49-F238E27FC236}">
                <a16:creationId xmlns:a16="http://schemas.microsoft.com/office/drawing/2014/main" id="{0E633DA1-4ABF-48FB-4BC7-E013A2BCB581}"/>
              </a:ext>
            </a:extLst>
          </p:cNvPr>
          <p:cNvPicPr>
            <a:picLocks noChangeAspect="1"/>
          </p:cNvPicPr>
          <p:nvPr/>
        </p:nvPicPr>
        <p:blipFill>
          <a:blip r:embed="rId2"/>
          <a:stretch>
            <a:fillRect/>
          </a:stretch>
        </p:blipFill>
        <p:spPr>
          <a:xfrm>
            <a:off x="3863497" y="1828800"/>
            <a:ext cx="3520440" cy="5029200"/>
          </a:xfrm>
          <a:prstGeom prst="rect">
            <a:avLst/>
          </a:prstGeom>
        </p:spPr>
      </p:pic>
    </p:spTree>
    <p:extLst>
      <p:ext uri="{BB962C8B-B14F-4D97-AF65-F5344CB8AC3E}">
        <p14:creationId xmlns:p14="http://schemas.microsoft.com/office/powerpoint/2010/main" val="110163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007B-14B0-5115-80C9-BBE6EFB5BCAA}"/>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FUS intron 6 and 7</a:t>
            </a:r>
          </a:p>
        </p:txBody>
      </p:sp>
      <p:sp>
        <p:nvSpPr>
          <p:cNvPr id="6" name="Content Placeholder 2">
            <a:extLst>
              <a:ext uri="{FF2B5EF4-FFF2-40B4-BE49-F238E27FC236}">
                <a16:creationId xmlns:a16="http://schemas.microsoft.com/office/drawing/2014/main" id="{3667917C-324A-5C13-3CE8-E5C98CC1AE86}"/>
              </a:ext>
            </a:extLst>
          </p:cNvPr>
          <p:cNvSpPr>
            <a:spLocks noGrp="1"/>
          </p:cNvSpPr>
          <p:nvPr>
            <p:ph idx="1"/>
          </p:nvPr>
        </p:nvSpPr>
        <p:spPr>
          <a:xfrm>
            <a:off x="838200" y="1825625"/>
            <a:ext cx="10515600" cy="4351338"/>
          </a:xfrm>
        </p:spPr>
        <p:txBody>
          <a:bodyPr/>
          <a:lstStyle/>
          <a:p>
            <a:pPr algn="just"/>
            <a:r>
              <a:rPr lang="en-US" dirty="0"/>
              <a:t>FUS intron 6: </a:t>
            </a:r>
            <a:r>
              <a:rPr lang="en-GB" b="0" i="0" dirty="0">
                <a:effectLst/>
                <a:latin typeface="Slack-Lato"/>
              </a:rPr>
              <a:t>chr16: 31,185,180 - 31,186,801:+</a:t>
            </a:r>
            <a:endParaRPr lang="en-US" dirty="0"/>
          </a:p>
          <a:p>
            <a:pPr algn="just"/>
            <a:r>
              <a:rPr lang="en-US" dirty="0"/>
              <a:t>FUS intron 7: </a:t>
            </a:r>
            <a:r>
              <a:rPr lang="en-GB" b="0" i="0" dirty="0">
                <a:effectLst/>
                <a:latin typeface="Slack-Lato"/>
              </a:rPr>
              <a:t>chr16: 31,186,837 - 31,188,324:+</a:t>
            </a:r>
          </a:p>
          <a:p>
            <a:pPr algn="just"/>
            <a:r>
              <a:rPr lang="en-GB" dirty="0">
                <a:latin typeface="Slack-Lato"/>
              </a:rPr>
              <a:t>KCNQ2 exon 5 skipping: </a:t>
            </a:r>
            <a:r>
              <a:rPr lang="en-GB" b="0" i="0" dirty="0">
                <a:effectLst/>
                <a:latin typeface="Slack-Lato"/>
              </a:rPr>
              <a:t>chr20: 63,442,531 - 63,442,406:-</a:t>
            </a:r>
          </a:p>
          <a:p>
            <a:pPr algn="just"/>
            <a:r>
              <a:rPr lang="en-GB" dirty="0">
                <a:latin typeface="Slack-Lato"/>
              </a:rPr>
              <a:t>SORT1 17b: </a:t>
            </a:r>
            <a:r>
              <a:rPr lang="en-GB" b="0" i="0" dirty="0">
                <a:effectLst/>
                <a:latin typeface="Slack-Lato"/>
              </a:rPr>
              <a:t>chr1: 109,315,397 - 109,315,299</a:t>
            </a:r>
            <a:r>
              <a:rPr lang="en-GB" dirty="0">
                <a:latin typeface="Slack-Lato"/>
              </a:rPr>
              <a:t>:-</a:t>
            </a:r>
          </a:p>
          <a:p>
            <a:pPr algn="just"/>
            <a:r>
              <a:rPr lang="en-GB" b="0" i="0" dirty="0">
                <a:effectLst/>
                <a:latin typeface="Slack-Lato"/>
              </a:rPr>
              <a:t>NEAT1 Long: chr11: 65,426,533 - 65,445,540</a:t>
            </a:r>
          </a:p>
          <a:p>
            <a:pPr marL="0" indent="0" algn="just">
              <a:buNone/>
            </a:pPr>
            <a:endParaRPr lang="en-US" dirty="0"/>
          </a:p>
        </p:txBody>
      </p:sp>
    </p:spTree>
    <p:extLst>
      <p:ext uri="{BB962C8B-B14F-4D97-AF65-F5344CB8AC3E}">
        <p14:creationId xmlns:p14="http://schemas.microsoft.com/office/powerpoint/2010/main" val="368313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AA42-248B-5AF4-BC56-409DF3D51E7F}"/>
              </a:ext>
            </a:extLst>
          </p:cNvPr>
          <p:cNvSpPr>
            <a:spLocks noGrp="1"/>
          </p:cNvSpPr>
          <p:nvPr>
            <p:ph type="title"/>
          </p:nvPr>
        </p:nvSpPr>
        <p:spPr/>
        <p:txBody>
          <a:bodyPr/>
          <a:lstStyle/>
          <a:p>
            <a:r>
              <a:rPr lang="en-US" dirty="0"/>
              <a:t>Event over gene count ratio</a:t>
            </a:r>
          </a:p>
        </p:txBody>
      </p:sp>
      <p:sp>
        <p:nvSpPr>
          <p:cNvPr id="3" name="Content Placeholder 2">
            <a:extLst>
              <a:ext uri="{FF2B5EF4-FFF2-40B4-BE49-F238E27FC236}">
                <a16:creationId xmlns:a16="http://schemas.microsoft.com/office/drawing/2014/main" id="{F414EF7A-2823-474A-DB10-858F7570C40E}"/>
              </a:ext>
            </a:extLst>
          </p:cNvPr>
          <p:cNvSpPr>
            <a:spLocks noGrp="1"/>
          </p:cNvSpPr>
          <p:nvPr>
            <p:ph idx="1"/>
          </p:nvPr>
        </p:nvSpPr>
        <p:spPr/>
        <p:txBody>
          <a:bodyPr/>
          <a:lstStyle/>
          <a:p>
            <a:pPr lvl="1"/>
            <a:r>
              <a:rPr lang="en-US" dirty="0"/>
              <a:t>We computed the total number of counts allocated to the feature or features corresponding to each event and computed the ratio of this value over the total number of counts assigned to the entire gene. </a:t>
            </a:r>
          </a:p>
          <a:p>
            <a:pPr lvl="1"/>
            <a:r>
              <a:rPr lang="en-US" dirty="0"/>
              <a:t>For FUS_6 this means</a:t>
            </a:r>
          </a:p>
          <a:p>
            <a:pPr lvl="2"/>
            <a:r>
              <a:rPr lang="en-US" dirty="0"/>
              <a:t>6 different annotated features were found within the provided FUS 6 intronic region.</a:t>
            </a:r>
          </a:p>
          <a:p>
            <a:pPr lvl="2"/>
            <a:r>
              <a:rPr lang="en-US" dirty="0"/>
              <a:t>We considered the sum total count of all of these features and divided this by the total number of genic counts (both exons and introns included). </a:t>
            </a:r>
          </a:p>
          <a:p>
            <a:pPr lvl="1"/>
            <a:r>
              <a:rPr lang="en-US" dirty="0"/>
              <a:t>This provides the event-to-gene ratio.</a:t>
            </a:r>
          </a:p>
          <a:p>
            <a:pPr lvl="1"/>
            <a:r>
              <a:rPr lang="en-US" dirty="0"/>
              <a:t>If a particular event is not reported, this event was not found to </a:t>
            </a:r>
            <a:r>
              <a:rPr lang="en-US"/>
              <a:t>be significant.  </a:t>
            </a:r>
            <a:endParaRPr lang="en-US" dirty="0"/>
          </a:p>
        </p:txBody>
      </p:sp>
    </p:spTree>
    <p:extLst>
      <p:ext uri="{BB962C8B-B14F-4D97-AF65-F5344CB8AC3E}">
        <p14:creationId xmlns:p14="http://schemas.microsoft.com/office/powerpoint/2010/main" val="374606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CC65E-BAAE-6698-AAE1-670E19CB2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116F3-ACB1-CB29-D5A1-85C29B6B3D8E}"/>
              </a:ext>
            </a:extLst>
          </p:cNvPr>
          <p:cNvSpPr>
            <a:spLocks noGrp="1"/>
          </p:cNvSpPr>
          <p:nvPr>
            <p:ph type="title"/>
          </p:nvPr>
        </p:nvSpPr>
        <p:spPr>
          <a:xfrm>
            <a:off x="765772" y="2230139"/>
            <a:ext cx="10515600" cy="1325563"/>
          </a:xfrm>
        </p:spPr>
        <p:txBody>
          <a:bodyPr/>
          <a:lstStyle/>
          <a:p>
            <a:pPr algn="ctr"/>
            <a:r>
              <a:rPr lang="en-US" dirty="0">
                <a:latin typeface="Courier New" panose="02070309020205020404" pitchFamily="49" charset="0"/>
                <a:cs typeface="Courier New" panose="02070309020205020404" pitchFamily="49" charset="0"/>
              </a:rPr>
              <a:t>Survival analysis</a:t>
            </a:r>
          </a:p>
        </p:txBody>
      </p:sp>
    </p:spTree>
    <p:extLst>
      <p:ext uri="{BB962C8B-B14F-4D97-AF65-F5344CB8AC3E}">
        <p14:creationId xmlns:p14="http://schemas.microsoft.com/office/powerpoint/2010/main" val="36359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16D4A-B05C-E82C-A4C0-3521EC2CA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68100-5E6D-E514-5071-D9A0EAEA325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Cox regression – ALS incidence</a:t>
            </a:r>
          </a:p>
        </p:txBody>
      </p:sp>
      <p:sp>
        <p:nvSpPr>
          <p:cNvPr id="3" name="Content Placeholder 2">
            <a:extLst>
              <a:ext uri="{FF2B5EF4-FFF2-40B4-BE49-F238E27FC236}">
                <a16:creationId xmlns:a16="http://schemas.microsoft.com/office/drawing/2014/main" id="{7168DF8D-AA1A-16FC-8D0B-3524965A2A13}"/>
              </a:ext>
            </a:extLst>
          </p:cNvPr>
          <p:cNvSpPr>
            <a:spLocks noGrp="1"/>
          </p:cNvSpPr>
          <p:nvPr>
            <p:ph idx="1"/>
          </p:nvPr>
        </p:nvSpPr>
        <p:spPr/>
        <p:txBody>
          <a:bodyPr/>
          <a:lstStyle/>
          <a:p>
            <a:pPr algn="just"/>
            <a:r>
              <a:rPr lang="en-US" dirty="0"/>
              <a:t>We performed cox regression analysis to investigate the association between event to gene ratio and the cumulative incidence of ALS. Since age of death and age of symptom onset are correlated, we investigated the association between event to gene rations and age of death of ALS and control patient groups after accounting for known covariate, genotypic sex of patients. We constructed separate cox-</a:t>
            </a:r>
            <a:r>
              <a:rPr lang="en-US" dirty="0" err="1"/>
              <a:t>ph</a:t>
            </a:r>
            <a:r>
              <a:rPr lang="en-US" dirty="0"/>
              <a:t> models for each of the six profiled anatomical regions. In this model, patients are classified as having an event if they had received an ALS diagnosis prior to death (status = 1). </a:t>
            </a:r>
          </a:p>
        </p:txBody>
      </p:sp>
    </p:spTree>
    <p:extLst>
      <p:ext uri="{BB962C8B-B14F-4D97-AF65-F5344CB8AC3E}">
        <p14:creationId xmlns:p14="http://schemas.microsoft.com/office/powerpoint/2010/main" val="3091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EEC3-7053-648D-489A-6D022526F463}"/>
              </a:ext>
            </a:extLst>
          </p:cNvPr>
          <p:cNvSpPr>
            <a:spLocks noGrp="1"/>
          </p:cNvSpPr>
          <p:nvPr>
            <p:ph type="title"/>
          </p:nvPr>
        </p:nvSpPr>
        <p:spPr/>
        <p:txBody>
          <a:bodyPr/>
          <a:lstStyle/>
          <a:p>
            <a:r>
              <a:rPr lang="en-US" dirty="0"/>
              <a:t>Effect of FUS_6 and FUS_7 on ALS incidence</a:t>
            </a:r>
          </a:p>
        </p:txBody>
      </p:sp>
      <p:sp>
        <p:nvSpPr>
          <p:cNvPr id="3" name="Content Placeholder 2">
            <a:extLst>
              <a:ext uri="{FF2B5EF4-FFF2-40B4-BE49-F238E27FC236}">
                <a16:creationId xmlns:a16="http://schemas.microsoft.com/office/drawing/2014/main" id="{78DAF579-A5E3-4CE1-CE83-11CDCB9E2853}"/>
              </a:ext>
            </a:extLst>
          </p:cNvPr>
          <p:cNvSpPr>
            <a:spLocks noGrp="1"/>
          </p:cNvSpPr>
          <p:nvPr>
            <p:ph idx="1"/>
          </p:nvPr>
        </p:nvSpPr>
        <p:spPr/>
        <p:txBody>
          <a:bodyPr>
            <a:normAutofit/>
          </a:bodyPr>
          <a:lstStyle/>
          <a:p>
            <a:pPr algn="just"/>
            <a:r>
              <a:rPr lang="en-US" dirty="0"/>
              <a:t>We observe that increased </a:t>
            </a:r>
            <a:r>
              <a:rPr lang="en-US" dirty="0" err="1"/>
              <a:t>event_to_gene_ratio</a:t>
            </a:r>
            <a:r>
              <a:rPr lang="en-US" dirty="0"/>
              <a:t> for FUS_6, FUS_7, are significantly associated to later ALS incidence in the Cortex (</a:t>
            </a:r>
            <a:r>
              <a:rPr lang="en-US" dirty="0" err="1"/>
              <a:t>pvalue</a:t>
            </a:r>
            <a:r>
              <a:rPr lang="en-US" dirty="0"/>
              <a:t> = 0.0308077936), cerebellum (</a:t>
            </a:r>
            <a:r>
              <a:rPr lang="en-US" dirty="0" err="1"/>
              <a:t>pvalue</a:t>
            </a:r>
            <a:r>
              <a:rPr lang="en-US" dirty="0"/>
              <a:t> = 0.0024223111;, FUS_7 </a:t>
            </a:r>
            <a:r>
              <a:rPr lang="en-US" dirty="0" err="1"/>
              <a:t>pvalue</a:t>
            </a:r>
            <a:r>
              <a:rPr lang="en-US" dirty="0"/>
              <a:t>= 0.0107743452). However, this effect is very small in both regions as can be observed from the incidence plots. </a:t>
            </a:r>
          </a:p>
          <a:p>
            <a:pPr algn="just"/>
            <a:r>
              <a:rPr lang="en-US" dirty="0"/>
              <a:t>These small effect sizes suggests that dysregulation of factors affecting an increase in event to gene ratios may be likely culprits for future studies in ALS. </a:t>
            </a:r>
          </a:p>
          <a:p>
            <a:pPr algn="just"/>
            <a:endParaRPr lang="en-US" dirty="0"/>
          </a:p>
        </p:txBody>
      </p:sp>
    </p:spTree>
    <p:extLst>
      <p:ext uri="{BB962C8B-B14F-4D97-AF65-F5344CB8AC3E}">
        <p14:creationId xmlns:p14="http://schemas.microsoft.com/office/powerpoint/2010/main" val="302696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56495-43D6-0D61-3FAD-3D28D8410540}"/>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96F35729-7F47-18A6-A7FA-FFE9F1B42F8F}"/>
              </a:ext>
            </a:extLst>
          </p:cNvPr>
          <p:cNvSpPr>
            <a:spLocks noGrp="1"/>
          </p:cNvSpPr>
          <p:nvPr>
            <p:ph type="title"/>
          </p:nvPr>
        </p:nvSpPr>
        <p:spPr/>
        <p:txBody>
          <a:bodyPr/>
          <a:lstStyle/>
          <a:p>
            <a:r>
              <a:rPr lang="en-US" dirty="0"/>
              <a:t>Event to gene ratio FUS_6</a:t>
            </a:r>
          </a:p>
        </p:txBody>
      </p:sp>
      <p:pic>
        <p:nvPicPr>
          <p:cNvPr id="12" name="Picture 11">
            <a:extLst>
              <a:ext uri="{FF2B5EF4-FFF2-40B4-BE49-F238E27FC236}">
                <a16:creationId xmlns:a16="http://schemas.microsoft.com/office/drawing/2014/main" id="{8971CB37-603A-BA94-BB9A-41D221367713}"/>
              </a:ext>
            </a:extLst>
          </p:cNvPr>
          <p:cNvPicPr>
            <a:picLocks noChangeAspect="1"/>
          </p:cNvPicPr>
          <p:nvPr/>
        </p:nvPicPr>
        <p:blipFill>
          <a:blip r:embed="rId2"/>
          <a:stretch>
            <a:fillRect/>
          </a:stretch>
        </p:blipFill>
        <p:spPr>
          <a:xfrm>
            <a:off x="54576" y="1690688"/>
            <a:ext cx="12082848" cy="4027616"/>
          </a:xfrm>
          <a:prstGeom prst="rect">
            <a:avLst/>
          </a:prstGeom>
        </p:spPr>
      </p:pic>
    </p:spTree>
    <p:extLst>
      <p:ext uri="{BB962C8B-B14F-4D97-AF65-F5344CB8AC3E}">
        <p14:creationId xmlns:p14="http://schemas.microsoft.com/office/powerpoint/2010/main" val="11843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B7EFD-D128-111E-803E-688AD0D3183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133D5AB-BD52-BEF1-5F4E-D398B56993B6}"/>
              </a:ext>
            </a:extLst>
          </p:cNvPr>
          <p:cNvPicPr>
            <a:picLocks noChangeAspect="1"/>
          </p:cNvPicPr>
          <p:nvPr/>
        </p:nvPicPr>
        <p:blipFill>
          <a:blip r:embed="rId2"/>
          <a:stretch>
            <a:fillRect/>
          </a:stretch>
        </p:blipFill>
        <p:spPr>
          <a:xfrm>
            <a:off x="0" y="1718275"/>
            <a:ext cx="12119919" cy="4039973"/>
          </a:xfrm>
          <a:prstGeom prst="rect">
            <a:avLst/>
          </a:prstGeom>
        </p:spPr>
      </p:pic>
      <p:sp>
        <p:nvSpPr>
          <p:cNvPr id="4" name="Title 9">
            <a:extLst>
              <a:ext uri="{FF2B5EF4-FFF2-40B4-BE49-F238E27FC236}">
                <a16:creationId xmlns:a16="http://schemas.microsoft.com/office/drawing/2014/main" id="{15947471-207C-E7EE-F1FA-F16DDD4AAF31}"/>
              </a:ext>
            </a:extLst>
          </p:cNvPr>
          <p:cNvSpPr>
            <a:spLocks noGrp="1"/>
          </p:cNvSpPr>
          <p:nvPr>
            <p:ph type="title"/>
          </p:nvPr>
        </p:nvSpPr>
        <p:spPr>
          <a:xfrm>
            <a:off x="838200" y="365125"/>
            <a:ext cx="10515600" cy="1325563"/>
          </a:xfrm>
        </p:spPr>
        <p:txBody>
          <a:bodyPr/>
          <a:lstStyle/>
          <a:p>
            <a:r>
              <a:rPr lang="en-US" dirty="0"/>
              <a:t>Event to gene ratio FUS_7</a:t>
            </a:r>
          </a:p>
        </p:txBody>
      </p:sp>
    </p:spTree>
    <p:extLst>
      <p:ext uri="{BB962C8B-B14F-4D97-AF65-F5344CB8AC3E}">
        <p14:creationId xmlns:p14="http://schemas.microsoft.com/office/powerpoint/2010/main" val="262510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CFCB7-4EEE-287F-0279-F4B3A24FF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A8CB3-300A-4086-6FA7-11A671547B31}"/>
              </a:ext>
            </a:extLst>
          </p:cNvPr>
          <p:cNvSpPr>
            <a:spLocks noGrp="1"/>
          </p:cNvSpPr>
          <p:nvPr>
            <p:ph type="title"/>
          </p:nvPr>
        </p:nvSpPr>
        <p:spPr/>
        <p:txBody>
          <a:bodyPr/>
          <a:lstStyle/>
          <a:p>
            <a:r>
              <a:rPr lang="en-US" dirty="0"/>
              <a:t>Effect of KCNQ2_5 on ALS incidence</a:t>
            </a:r>
          </a:p>
        </p:txBody>
      </p:sp>
      <p:sp>
        <p:nvSpPr>
          <p:cNvPr id="3" name="Content Placeholder 2">
            <a:extLst>
              <a:ext uri="{FF2B5EF4-FFF2-40B4-BE49-F238E27FC236}">
                <a16:creationId xmlns:a16="http://schemas.microsoft.com/office/drawing/2014/main" id="{C1009FBD-4BB5-55C3-4441-658C160E3E01}"/>
              </a:ext>
            </a:extLst>
          </p:cNvPr>
          <p:cNvSpPr>
            <a:spLocks noGrp="1"/>
          </p:cNvSpPr>
          <p:nvPr>
            <p:ph idx="1"/>
          </p:nvPr>
        </p:nvSpPr>
        <p:spPr/>
        <p:txBody>
          <a:bodyPr>
            <a:normAutofit/>
          </a:bodyPr>
          <a:lstStyle/>
          <a:p>
            <a:pPr algn="just"/>
            <a:r>
              <a:rPr lang="en-US" dirty="0"/>
              <a:t>We observe that increased </a:t>
            </a:r>
            <a:r>
              <a:rPr lang="en-US" dirty="0" err="1"/>
              <a:t>event_to_gene_ratio</a:t>
            </a:r>
            <a:r>
              <a:rPr lang="en-US" dirty="0"/>
              <a:t> for KCNQ2_5, is significantly associated to earlier ALS incidence in the Cortex (</a:t>
            </a:r>
            <a:r>
              <a:rPr lang="en-US" dirty="0" err="1"/>
              <a:t>pvalue</a:t>
            </a:r>
            <a:r>
              <a:rPr lang="en-US" dirty="0"/>
              <a:t> = 0.0008566947), cerebellum (</a:t>
            </a:r>
            <a:r>
              <a:rPr lang="en-US" dirty="0" err="1"/>
              <a:t>pvalue</a:t>
            </a:r>
            <a:r>
              <a:rPr lang="en-US" dirty="0"/>
              <a:t> = 0.0077168495;), Cervical (</a:t>
            </a:r>
            <a:r>
              <a:rPr lang="en-US" dirty="0" err="1"/>
              <a:t>pvalue</a:t>
            </a:r>
            <a:r>
              <a:rPr lang="en-US" dirty="0"/>
              <a:t> = 0.0002164684), Lumbar (</a:t>
            </a:r>
            <a:r>
              <a:rPr lang="en-US" dirty="0" err="1"/>
              <a:t>pvalue</a:t>
            </a:r>
            <a:r>
              <a:rPr lang="en-US" dirty="0"/>
              <a:t> = 0.0028063290) and thoracic (</a:t>
            </a:r>
            <a:r>
              <a:rPr lang="en-US" dirty="0" err="1"/>
              <a:t>pvalue</a:t>
            </a:r>
            <a:r>
              <a:rPr lang="en-US" dirty="0"/>
              <a:t> = 0.0028063290).</a:t>
            </a:r>
          </a:p>
          <a:p>
            <a:pPr algn="just"/>
            <a:r>
              <a:rPr lang="en-US" dirty="0"/>
              <a:t>The reported effect sizes for KCNQ2_5 is very large. I am refrain from reporting these effects. </a:t>
            </a:r>
          </a:p>
          <a:p>
            <a:pPr algn="just"/>
            <a:r>
              <a:rPr lang="en-US" dirty="0"/>
              <a:t>Of note, for other similar analysis we have never found a significant association in the thoracic regions and we have never observed a negative effect in the cerebellum. </a:t>
            </a:r>
          </a:p>
          <a:p>
            <a:pPr algn="just"/>
            <a:endParaRPr lang="en-US" dirty="0"/>
          </a:p>
        </p:txBody>
      </p:sp>
    </p:spTree>
    <p:extLst>
      <p:ext uri="{BB962C8B-B14F-4D97-AF65-F5344CB8AC3E}">
        <p14:creationId xmlns:p14="http://schemas.microsoft.com/office/powerpoint/2010/main" val="2100752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TotalTime>
  <Words>857</Words>
  <Application>Microsoft Macintosh PowerPoint</Application>
  <PresentationFormat>Widescreen</PresentationFormat>
  <Paragraphs>42</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Courier New</vt:lpstr>
      <vt:lpstr>Slack-Lato</vt:lpstr>
      <vt:lpstr>Office Theme</vt:lpstr>
      <vt:lpstr>Investigating correlation between expression and patient survival phenotypes</vt:lpstr>
      <vt:lpstr>FUS intron 6 and 7</vt:lpstr>
      <vt:lpstr>Event over gene count ratio</vt:lpstr>
      <vt:lpstr>Survival analysis</vt:lpstr>
      <vt:lpstr>Cox regression – ALS incidence</vt:lpstr>
      <vt:lpstr>Effect of FUS_6 and FUS_7 on ALS incidence</vt:lpstr>
      <vt:lpstr>Event to gene ratio FUS_6</vt:lpstr>
      <vt:lpstr>Event to gene ratio FUS_7</vt:lpstr>
      <vt:lpstr>Effect of KCNQ2_5 on ALS incidence</vt:lpstr>
      <vt:lpstr>Event to gene ratio KCNQ2_5</vt:lpstr>
      <vt:lpstr>Effect on disease progression</vt:lpstr>
      <vt:lpstr>Effect of FUS_6 and FUS_7 event to gene ratio on disease progression</vt:lpstr>
      <vt:lpstr>Increased FUS_6 and FUS_7 event to gene ratio in thoracic is associated to faster progression of patients in the 36 month landmark</vt:lpstr>
      <vt:lpstr>Effect of KCNQ2_5 event to gene ratio on disease progression</vt:lpstr>
      <vt:lpstr>Increased KCNQ2_5 event to gene ratio in cervical  is associated to faster progression of patients in the 36 month landmark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Koustav Pal</dc:creator>
  <cp:lastModifiedBy>Koustav Pal</cp:lastModifiedBy>
  <cp:revision>1</cp:revision>
  <dcterms:created xsi:type="dcterms:W3CDTF">2025-02-04T10:34:02Z</dcterms:created>
  <dcterms:modified xsi:type="dcterms:W3CDTF">2025-02-04T13:40:18Z</dcterms:modified>
</cp:coreProperties>
</file>