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4" r:id="rId3"/>
    <p:sldId id="257" r:id="rId4"/>
    <p:sldId id="258" r:id="rId5"/>
    <p:sldId id="259" r:id="rId6"/>
    <p:sldId id="260" r:id="rId7"/>
    <p:sldId id="261" r:id="rId8"/>
    <p:sldId id="262" r:id="rId9"/>
    <p:sldId id="263" r:id="rId10"/>
    <p:sldId id="267" r:id="rId11"/>
    <p:sldId id="268" r:id="rId12"/>
    <p:sldId id="269" r:id="rId13"/>
    <p:sldId id="270" r:id="rId14"/>
    <p:sldId id="271" r:id="rId15"/>
    <p:sldId id="272" r:id="rId16"/>
    <p:sldId id="264" r:id="rId17"/>
    <p:sldId id="273" r:id="rId18"/>
    <p:sldId id="265" r:id="rId19"/>
    <p:sldId id="26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DF9A6F-D8A3-47CA-9FF0-B5D8183ED35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54E66805-61AC-44C0-B280-4C2FD19890F5}">
      <dgm:prSet phldrT="[Text]"/>
      <dgm:spPr/>
      <dgm:t>
        <a:bodyPr/>
        <a:lstStyle/>
        <a:p>
          <a:r>
            <a:rPr lang="en-US" dirty="0" smtClean="0"/>
            <a:t>Lisa Mwikali</a:t>
          </a:r>
        </a:p>
        <a:p>
          <a:r>
            <a:rPr lang="en-US" dirty="0" smtClean="0"/>
            <a:t>Nicole Bosibori</a:t>
          </a:r>
          <a:endParaRPr lang="en-US" dirty="0"/>
        </a:p>
      </dgm:t>
    </dgm:pt>
    <dgm:pt modelId="{5F8E19A9-34E2-451F-B2B8-4843E2F2AFB4}" type="parTrans" cxnId="{A725435B-AB75-45DB-B421-C68A8E8BCB1F}">
      <dgm:prSet/>
      <dgm:spPr/>
      <dgm:t>
        <a:bodyPr/>
        <a:lstStyle/>
        <a:p>
          <a:endParaRPr lang="en-US"/>
        </a:p>
      </dgm:t>
    </dgm:pt>
    <dgm:pt modelId="{0E422DC3-D7E2-417E-9FD1-7B99A34B6CFD}" type="sibTrans" cxnId="{A725435B-AB75-45DB-B421-C68A8E8BCB1F}">
      <dgm:prSet/>
      <dgm:spPr/>
      <dgm:t>
        <a:bodyPr/>
        <a:lstStyle/>
        <a:p>
          <a:endParaRPr lang="en-US"/>
        </a:p>
      </dgm:t>
    </dgm:pt>
    <dgm:pt modelId="{167DD0CC-BB6E-423C-8FAE-5B77992F46D0}">
      <dgm:prSet phldrT="[Text]"/>
      <dgm:spPr/>
      <dgm:t>
        <a:bodyPr/>
        <a:lstStyle/>
        <a:p>
          <a:r>
            <a:rPr lang="en-US" dirty="0" smtClean="0"/>
            <a:t>Ivan Wawire</a:t>
          </a:r>
        </a:p>
        <a:p>
          <a:r>
            <a:rPr lang="en-US" dirty="0" smtClean="0"/>
            <a:t>Anne Njoroge</a:t>
          </a:r>
          <a:endParaRPr lang="en-US" dirty="0"/>
        </a:p>
      </dgm:t>
    </dgm:pt>
    <dgm:pt modelId="{B35323D7-59BF-4DA4-A8F7-2FF7DF3C761C}" type="parTrans" cxnId="{E3282A46-067E-43FA-9024-1ADE4014E81D}">
      <dgm:prSet/>
      <dgm:spPr/>
      <dgm:t>
        <a:bodyPr/>
        <a:lstStyle/>
        <a:p>
          <a:endParaRPr lang="en-US"/>
        </a:p>
      </dgm:t>
    </dgm:pt>
    <dgm:pt modelId="{8344BEC4-C1B4-414E-9511-42379CF1F6D1}" type="sibTrans" cxnId="{E3282A46-067E-43FA-9024-1ADE4014E81D}">
      <dgm:prSet/>
      <dgm:spPr/>
      <dgm:t>
        <a:bodyPr/>
        <a:lstStyle/>
        <a:p>
          <a:endParaRPr lang="en-US"/>
        </a:p>
      </dgm:t>
    </dgm:pt>
    <dgm:pt modelId="{6C8B00A9-FB02-4104-8FDF-B623BF61BE84}">
      <dgm:prSet phldrT="[Text]"/>
      <dgm:spPr/>
      <dgm:t>
        <a:bodyPr/>
        <a:lstStyle/>
        <a:p>
          <a:r>
            <a:rPr lang="en-US" dirty="0" smtClean="0"/>
            <a:t>Maureen Muriithi</a:t>
          </a:r>
        </a:p>
        <a:p>
          <a:r>
            <a:rPr lang="en-US" dirty="0" smtClean="0"/>
            <a:t>Charles Egambi</a:t>
          </a:r>
          <a:endParaRPr lang="en-US" dirty="0"/>
        </a:p>
      </dgm:t>
    </dgm:pt>
    <dgm:pt modelId="{E917312B-3985-40D9-A068-8C7DE95750E4}" type="parTrans" cxnId="{380B507F-76A7-40F7-9E74-EE78F07CFE3A}">
      <dgm:prSet/>
      <dgm:spPr/>
      <dgm:t>
        <a:bodyPr/>
        <a:lstStyle/>
        <a:p>
          <a:endParaRPr lang="en-US"/>
        </a:p>
      </dgm:t>
    </dgm:pt>
    <dgm:pt modelId="{5591B20B-DB1F-447A-92F4-EF9850AB41F2}" type="sibTrans" cxnId="{380B507F-76A7-40F7-9E74-EE78F07CFE3A}">
      <dgm:prSet/>
      <dgm:spPr/>
      <dgm:t>
        <a:bodyPr/>
        <a:lstStyle/>
        <a:p>
          <a:endParaRPr lang="en-US"/>
        </a:p>
      </dgm:t>
    </dgm:pt>
    <dgm:pt modelId="{ED6AC645-4140-4B50-B2B0-58F063BE59AE}" type="pres">
      <dgm:prSet presAssocID="{4CDF9A6F-D8A3-47CA-9FF0-B5D8183ED353}" presName="diagram" presStyleCnt="0">
        <dgm:presLayoutVars>
          <dgm:dir/>
          <dgm:resizeHandles val="exact"/>
        </dgm:presLayoutVars>
      </dgm:prSet>
      <dgm:spPr/>
    </dgm:pt>
    <dgm:pt modelId="{D726A96B-B68E-4DF2-B863-EF6610B215A6}" type="pres">
      <dgm:prSet presAssocID="{54E66805-61AC-44C0-B280-4C2FD19890F5}" presName="node" presStyleLbl="node1" presStyleIdx="0" presStyleCnt="3" custScaleX="38465" custScaleY="35138" custLinFactNeighborX="-326" custLinFactNeighborY="-40232">
        <dgm:presLayoutVars>
          <dgm:bulletEnabled val="1"/>
        </dgm:presLayoutVars>
      </dgm:prSet>
      <dgm:spPr/>
    </dgm:pt>
    <dgm:pt modelId="{7392720D-09FF-4A4E-A84D-D93A12D7C13C}" type="pres">
      <dgm:prSet presAssocID="{0E422DC3-D7E2-417E-9FD1-7B99A34B6CFD}" presName="sibTrans" presStyleCnt="0"/>
      <dgm:spPr/>
    </dgm:pt>
    <dgm:pt modelId="{34B36197-35D3-48CC-B814-C3E89FEC541F}" type="pres">
      <dgm:prSet presAssocID="{167DD0CC-BB6E-423C-8FAE-5B77992F46D0}" presName="node" presStyleLbl="node1" presStyleIdx="1" presStyleCnt="3" custScaleX="29514" custScaleY="36416" custLinFactNeighborX="-10926" custLinFactNeighborY="16360">
        <dgm:presLayoutVars>
          <dgm:bulletEnabled val="1"/>
        </dgm:presLayoutVars>
      </dgm:prSet>
      <dgm:spPr/>
      <dgm:t>
        <a:bodyPr/>
        <a:lstStyle/>
        <a:p>
          <a:endParaRPr lang="en-US"/>
        </a:p>
      </dgm:t>
    </dgm:pt>
    <dgm:pt modelId="{63AB3669-A12C-4DA1-962F-BFB798424225}" type="pres">
      <dgm:prSet presAssocID="{8344BEC4-C1B4-414E-9511-42379CF1F6D1}" presName="sibTrans" presStyleCnt="0"/>
      <dgm:spPr/>
    </dgm:pt>
    <dgm:pt modelId="{28A26AEA-099F-47C3-BA26-126D4CF1B80C}" type="pres">
      <dgm:prSet presAssocID="{6C8B00A9-FB02-4104-8FDF-B623BF61BE84}" presName="node" presStyleLbl="node1" presStyleIdx="2" presStyleCnt="3" custScaleX="39540" custScaleY="33732" custLinFactNeighborX="-21127" custLinFactNeighborY="-18715">
        <dgm:presLayoutVars>
          <dgm:bulletEnabled val="1"/>
        </dgm:presLayoutVars>
      </dgm:prSet>
      <dgm:spPr/>
      <dgm:t>
        <a:bodyPr/>
        <a:lstStyle/>
        <a:p>
          <a:endParaRPr lang="en-US"/>
        </a:p>
      </dgm:t>
    </dgm:pt>
  </dgm:ptLst>
  <dgm:cxnLst>
    <dgm:cxn modelId="{380B507F-76A7-40F7-9E74-EE78F07CFE3A}" srcId="{4CDF9A6F-D8A3-47CA-9FF0-B5D8183ED353}" destId="{6C8B00A9-FB02-4104-8FDF-B623BF61BE84}" srcOrd="2" destOrd="0" parTransId="{E917312B-3985-40D9-A068-8C7DE95750E4}" sibTransId="{5591B20B-DB1F-447A-92F4-EF9850AB41F2}"/>
    <dgm:cxn modelId="{A725435B-AB75-45DB-B421-C68A8E8BCB1F}" srcId="{4CDF9A6F-D8A3-47CA-9FF0-B5D8183ED353}" destId="{54E66805-61AC-44C0-B280-4C2FD19890F5}" srcOrd="0" destOrd="0" parTransId="{5F8E19A9-34E2-451F-B2B8-4843E2F2AFB4}" sibTransId="{0E422DC3-D7E2-417E-9FD1-7B99A34B6CFD}"/>
    <dgm:cxn modelId="{048B9205-81F3-4352-ADAB-235218102AF9}" type="presOf" srcId="{4CDF9A6F-D8A3-47CA-9FF0-B5D8183ED353}" destId="{ED6AC645-4140-4B50-B2B0-58F063BE59AE}" srcOrd="0" destOrd="0" presId="urn:microsoft.com/office/officeart/2005/8/layout/default"/>
    <dgm:cxn modelId="{58801567-28EA-4824-83FD-A756CB6C2619}" type="presOf" srcId="{6C8B00A9-FB02-4104-8FDF-B623BF61BE84}" destId="{28A26AEA-099F-47C3-BA26-126D4CF1B80C}" srcOrd="0" destOrd="0" presId="urn:microsoft.com/office/officeart/2005/8/layout/default"/>
    <dgm:cxn modelId="{E3282A46-067E-43FA-9024-1ADE4014E81D}" srcId="{4CDF9A6F-D8A3-47CA-9FF0-B5D8183ED353}" destId="{167DD0CC-BB6E-423C-8FAE-5B77992F46D0}" srcOrd="1" destOrd="0" parTransId="{B35323D7-59BF-4DA4-A8F7-2FF7DF3C761C}" sibTransId="{8344BEC4-C1B4-414E-9511-42379CF1F6D1}"/>
    <dgm:cxn modelId="{F80011C1-3E6E-4EE9-B905-FC98B44C56BA}" type="presOf" srcId="{54E66805-61AC-44C0-B280-4C2FD19890F5}" destId="{D726A96B-B68E-4DF2-B863-EF6610B215A6}" srcOrd="0" destOrd="0" presId="urn:microsoft.com/office/officeart/2005/8/layout/default"/>
    <dgm:cxn modelId="{CAC2F5FA-C886-48A2-87D1-FA7661ADF578}" type="presOf" srcId="{167DD0CC-BB6E-423C-8FAE-5B77992F46D0}" destId="{34B36197-35D3-48CC-B814-C3E89FEC541F}" srcOrd="0" destOrd="0" presId="urn:microsoft.com/office/officeart/2005/8/layout/default"/>
    <dgm:cxn modelId="{64B3B539-5B68-4439-9D41-1BF5BE20CBF5}" type="presParOf" srcId="{ED6AC645-4140-4B50-B2B0-58F063BE59AE}" destId="{D726A96B-B68E-4DF2-B863-EF6610B215A6}" srcOrd="0" destOrd="0" presId="urn:microsoft.com/office/officeart/2005/8/layout/default"/>
    <dgm:cxn modelId="{6EA2CEAA-5939-4B8C-8050-605029752850}" type="presParOf" srcId="{ED6AC645-4140-4B50-B2B0-58F063BE59AE}" destId="{7392720D-09FF-4A4E-A84D-D93A12D7C13C}" srcOrd="1" destOrd="0" presId="urn:microsoft.com/office/officeart/2005/8/layout/default"/>
    <dgm:cxn modelId="{01CEAD2B-5FF3-40AE-AFE9-1DF6ABAC0A8C}" type="presParOf" srcId="{ED6AC645-4140-4B50-B2B0-58F063BE59AE}" destId="{34B36197-35D3-48CC-B814-C3E89FEC541F}" srcOrd="2" destOrd="0" presId="urn:microsoft.com/office/officeart/2005/8/layout/default"/>
    <dgm:cxn modelId="{482092A6-0A0F-46C4-A649-DFBD8833E3A5}" type="presParOf" srcId="{ED6AC645-4140-4B50-B2B0-58F063BE59AE}" destId="{63AB3669-A12C-4DA1-962F-BFB798424225}" srcOrd="3" destOrd="0" presId="urn:microsoft.com/office/officeart/2005/8/layout/default"/>
    <dgm:cxn modelId="{3DE9087D-4066-47F0-B212-4D47F4DB9AB5}" type="presParOf" srcId="{ED6AC645-4140-4B50-B2B0-58F063BE59AE}" destId="{28A26AEA-099F-47C3-BA26-126D4CF1B80C}"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26A96B-B68E-4DF2-B863-EF6610B215A6}">
      <dsp:nvSpPr>
        <dsp:cNvPr id="0" name=""/>
        <dsp:cNvSpPr/>
      </dsp:nvSpPr>
      <dsp:spPr>
        <a:xfrm>
          <a:off x="0" y="0"/>
          <a:ext cx="2733562" cy="1498275"/>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Lisa Mwikali</a:t>
          </a:r>
        </a:p>
        <a:p>
          <a:pPr lvl="0" algn="ctr" defTabSz="1289050">
            <a:lnSpc>
              <a:spcPct val="90000"/>
            </a:lnSpc>
            <a:spcBef>
              <a:spcPct val="0"/>
            </a:spcBef>
            <a:spcAft>
              <a:spcPct val="35000"/>
            </a:spcAft>
          </a:pPr>
          <a:r>
            <a:rPr lang="en-US" sz="2900" kern="1200" dirty="0" smtClean="0"/>
            <a:t>Nicole Bosibori</a:t>
          </a:r>
          <a:endParaRPr lang="en-US" sz="2900" kern="1200" dirty="0"/>
        </a:p>
      </dsp:txBody>
      <dsp:txXfrm>
        <a:off x="0" y="0"/>
        <a:ext cx="2733562" cy="1498275"/>
      </dsp:txXfrm>
    </dsp:sp>
    <dsp:sp modelId="{34B36197-35D3-48CC-B814-C3E89FEC541F}">
      <dsp:nvSpPr>
        <dsp:cNvPr id="0" name=""/>
        <dsp:cNvSpPr/>
      </dsp:nvSpPr>
      <dsp:spPr>
        <a:xfrm>
          <a:off x="2667854" y="1501807"/>
          <a:ext cx="2097448" cy="1552768"/>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Ivan Wawire</a:t>
          </a:r>
        </a:p>
        <a:p>
          <a:pPr lvl="0" algn="ctr" defTabSz="1289050">
            <a:lnSpc>
              <a:spcPct val="90000"/>
            </a:lnSpc>
            <a:spcBef>
              <a:spcPct val="0"/>
            </a:spcBef>
            <a:spcAft>
              <a:spcPct val="35000"/>
            </a:spcAft>
          </a:pPr>
          <a:r>
            <a:rPr lang="en-US" sz="2900" kern="1200" dirty="0" smtClean="0"/>
            <a:t>Anne Njoroge</a:t>
          </a:r>
          <a:endParaRPr lang="en-US" sz="2900" kern="1200" dirty="0"/>
        </a:p>
      </dsp:txBody>
      <dsp:txXfrm>
        <a:off x="2667854" y="1501807"/>
        <a:ext cx="2097448" cy="1552768"/>
      </dsp:txXfrm>
    </dsp:sp>
    <dsp:sp modelId="{28A26AEA-099F-47C3-BA26-126D4CF1B80C}">
      <dsp:nvSpPr>
        <dsp:cNvPr id="0" name=""/>
        <dsp:cNvSpPr/>
      </dsp:nvSpPr>
      <dsp:spPr>
        <a:xfrm>
          <a:off x="4751018" y="63440"/>
          <a:ext cx="2809958" cy="143832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Maureen Muriithi</a:t>
          </a:r>
        </a:p>
        <a:p>
          <a:pPr lvl="0" algn="ctr" defTabSz="1289050">
            <a:lnSpc>
              <a:spcPct val="90000"/>
            </a:lnSpc>
            <a:spcBef>
              <a:spcPct val="0"/>
            </a:spcBef>
            <a:spcAft>
              <a:spcPct val="35000"/>
            </a:spcAft>
          </a:pPr>
          <a:r>
            <a:rPr lang="en-US" sz="2900" kern="1200" dirty="0" smtClean="0"/>
            <a:t>Charles Egambi</a:t>
          </a:r>
          <a:endParaRPr lang="en-US" sz="2900" kern="1200" dirty="0"/>
        </a:p>
      </dsp:txBody>
      <dsp:txXfrm>
        <a:off x="4751018" y="63440"/>
        <a:ext cx="2809958" cy="143832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6/30/2024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6/30/2024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6/30/2024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6/30/2024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6/30/2024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800" dirty="0" smtClean="0"/>
              <a:t>IMAGE CLASSIFICATION OF X-RAY IMAGES FOR PNEUMONIA DETECTION</a:t>
            </a:r>
            <a:endParaRPr lang="en-US" sz="4800" dirty="0"/>
          </a:p>
        </p:txBody>
      </p:sp>
      <p:pic>
        <p:nvPicPr>
          <p:cNvPr id="4" name="Google Shape;407;p29"/>
          <p:cNvPicPr preferRelativeResize="0"/>
          <p:nvPr/>
        </p:nvPicPr>
        <p:blipFill>
          <a:blip r:embed="rId2">
            <a:alphaModFix/>
          </a:blip>
          <a:stretch>
            <a:fillRect/>
          </a:stretch>
        </p:blipFill>
        <p:spPr>
          <a:xfrm>
            <a:off x="4138602" y="3304309"/>
            <a:ext cx="2947998" cy="2722418"/>
          </a:xfrm>
          <a:prstGeom prst="rect">
            <a:avLst/>
          </a:prstGeom>
          <a:noFill/>
          <a:ln>
            <a:noFill/>
          </a:ln>
        </p:spPr>
      </p:pic>
    </p:spTree>
    <p:extLst>
      <p:ext uri="{BB962C8B-B14F-4D97-AF65-F5344CB8AC3E}">
        <p14:creationId xmlns:p14="http://schemas.microsoft.com/office/powerpoint/2010/main" val="870809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IMAGES TO DISTINGUISH BETWEEN NORMAL &amp; PNEUMONIA CASES</a:t>
            </a:r>
            <a:endParaRPr lang="en-US" dirty="0"/>
          </a:p>
        </p:txBody>
      </p:sp>
      <p:pic>
        <p:nvPicPr>
          <p:cNvPr id="4" name="Content Placeholder 3"/>
          <p:cNvPicPr>
            <a:picLocks noGrp="1" noChangeAspect="1"/>
          </p:cNvPicPr>
          <p:nvPr>
            <p:ph idx="1"/>
          </p:nvPr>
        </p:nvPicPr>
        <p:blipFill>
          <a:blip r:embed="rId2"/>
          <a:stretch>
            <a:fillRect/>
          </a:stretch>
        </p:blipFill>
        <p:spPr>
          <a:xfrm>
            <a:off x="1691534" y="1906904"/>
            <a:ext cx="8693437" cy="4811527"/>
          </a:xfrm>
          <a:prstGeom prst="rect">
            <a:avLst/>
          </a:prstGeom>
        </p:spPr>
      </p:pic>
    </p:spTree>
    <p:extLst>
      <p:ext uri="{BB962C8B-B14F-4D97-AF65-F5344CB8AC3E}">
        <p14:creationId xmlns:p14="http://schemas.microsoft.com/office/powerpoint/2010/main" val="1259290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SCATTER PLOT DISPLAYING Image </a:t>
            </a:r>
            <a:r>
              <a:rPr lang="en-US" b="1" dirty="0"/>
              <a:t>Size Distribution</a:t>
            </a:r>
            <a:endParaRPr lang="en-US" dirty="0"/>
          </a:p>
        </p:txBody>
      </p:sp>
      <p:pic>
        <p:nvPicPr>
          <p:cNvPr id="4" name="Content Placeholder 3"/>
          <p:cNvPicPr>
            <a:picLocks noGrp="1" noChangeAspect="1"/>
          </p:cNvPicPr>
          <p:nvPr>
            <p:ph idx="1"/>
          </p:nvPr>
        </p:nvPicPr>
        <p:blipFill>
          <a:blip r:embed="rId2"/>
          <a:stretch>
            <a:fillRect/>
          </a:stretch>
        </p:blipFill>
        <p:spPr>
          <a:xfrm>
            <a:off x="1267097" y="1945051"/>
            <a:ext cx="8673737" cy="4741891"/>
          </a:xfrm>
          <a:prstGeom prst="rect">
            <a:avLst/>
          </a:prstGeom>
        </p:spPr>
      </p:pic>
    </p:spTree>
    <p:extLst>
      <p:ext uri="{BB962C8B-B14F-4D97-AF65-F5344CB8AC3E}">
        <p14:creationId xmlns:p14="http://schemas.microsoft.com/office/powerpoint/2010/main" val="2585218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INTENSITY DISTRIBUTION</a:t>
            </a:r>
            <a:endParaRPr lang="en-US" dirty="0"/>
          </a:p>
        </p:txBody>
      </p:sp>
      <p:pic>
        <p:nvPicPr>
          <p:cNvPr id="4" name="Content Placeholder 3"/>
          <p:cNvPicPr>
            <a:picLocks noGrp="1" noChangeAspect="1"/>
          </p:cNvPicPr>
          <p:nvPr>
            <p:ph idx="1"/>
          </p:nvPr>
        </p:nvPicPr>
        <p:blipFill>
          <a:blip r:embed="rId2"/>
          <a:stretch>
            <a:fillRect/>
          </a:stretch>
        </p:blipFill>
        <p:spPr>
          <a:xfrm>
            <a:off x="1421875" y="2142035"/>
            <a:ext cx="7068981" cy="4180387"/>
          </a:xfrm>
          <a:prstGeom prst="rect">
            <a:avLst/>
          </a:prstGeom>
        </p:spPr>
      </p:pic>
    </p:spTree>
    <p:extLst>
      <p:ext uri="{BB962C8B-B14F-4D97-AF65-F5344CB8AC3E}">
        <p14:creationId xmlns:p14="http://schemas.microsoft.com/office/powerpoint/2010/main" val="20714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HISTOGRAM SHOWING IMAGE ASPECT RATIO DISTRIBUTION</a:t>
            </a:r>
            <a:endParaRPr lang="en-US" dirty="0"/>
          </a:p>
        </p:txBody>
      </p:sp>
      <p:pic>
        <p:nvPicPr>
          <p:cNvPr id="4" name="Content Placeholder 3"/>
          <p:cNvPicPr>
            <a:picLocks noGrp="1" noChangeAspect="1"/>
          </p:cNvPicPr>
          <p:nvPr>
            <p:ph idx="1"/>
          </p:nvPr>
        </p:nvPicPr>
        <p:blipFill>
          <a:blip r:embed="rId2"/>
          <a:stretch>
            <a:fillRect/>
          </a:stretch>
        </p:blipFill>
        <p:spPr>
          <a:xfrm>
            <a:off x="1815738" y="2207349"/>
            <a:ext cx="8334102" cy="4646763"/>
          </a:xfrm>
          <a:prstGeom prst="rect">
            <a:avLst/>
          </a:prstGeom>
        </p:spPr>
      </p:pic>
    </p:spTree>
    <p:extLst>
      <p:ext uri="{BB962C8B-B14F-4D97-AF65-F5344CB8AC3E}">
        <p14:creationId xmlns:p14="http://schemas.microsoft.com/office/powerpoint/2010/main" val="3687379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BRIGHTNESS DISTRIBUTION</a:t>
            </a:r>
            <a:endParaRPr lang="en-US" dirty="0"/>
          </a:p>
        </p:txBody>
      </p:sp>
      <p:pic>
        <p:nvPicPr>
          <p:cNvPr id="4" name="Content Placeholder 3"/>
          <p:cNvPicPr>
            <a:picLocks noGrp="1" noChangeAspect="1"/>
          </p:cNvPicPr>
          <p:nvPr>
            <p:ph idx="1"/>
          </p:nvPr>
        </p:nvPicPr>
        <p:blipFill>
          <a:blip r:embed="rId2"/>
          <a:stretch>
            <a:fillRect/>
          </a:stretch>
        </p:blipFill>
        <p:spPr>
          <a:xfrm>
            <a:off x="1110342" y="2142035"/>
            <a:ext cx="7929155" cy="4128135"/>
          </a:xfrm>
          <a:prstGeom prst="rect">
            <a:avLst/>
          </a:prstGeom>
        </p:spPr>
      </p:pic>
    </p:spTree>
    <p:extLst>
      <p:ext uri="{BB962C8B-B14F-4D97-AF65-F5344CB8AC3E}">
        <p14:creationId xmlns:p14="http://schemas.microsoft.com/office/powerpoint/2010/main" val="3520972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 GRAPH DISPLAYING TRAINING DATA CLASS DISTRIBUTION</a:t>
            </a:r>
            <a:endParaRPr lang="en-US" dirty="0"/>
          </a:p>
        </p:txBody>
      </p:sp>
      <p:pic>
        <p:nvPicPr>
          <p:cNvPr id="4" name="Content Placeholder 3"/>
          <p:cNvPicPr>
            <a:picLocks noGrp="1" noChangeAspect="1"/>
          </p:cNvPicPr>
          <p:nvPr>
            <p:ph idx="1"/>
          </p:nvPr>
        </p:nvPicPr>
        <p:blipFill>
          <a:blip r:embed="rId2"/>
          <a:stretch>
            <a:fillRect/>
          </a:stretch>
        </p:blipFill>
        <p:spPr>
          <a:xfrm>
            <a:off x="966651" y="2142036"/>
            <a:ext cx="7707086" cy="4402455"/>
          </a:xfrm>
          <a:prstGeom prst="rect">
            <a:avLst/>
          </a:prstGeom>
        </p:spPr>
      </p:pic>
    </p:spTree>
    <p:extLst>
      <p:ext uri="{BB962C8B-B14F-4D97-AF65-F5344CB8AC3E}">
        <p14:creationId xmlns:p14="http://schemas.microsoft.com/office/powerpoint/2010/main" val="1750429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INSIGHTS FROM DATA EXPLORATION</a:t>
            </a:r>
            <a:endParaRPr lang="en-US" dirty="0"/>
          </a:p>
        </p:txBody>
      </p:sp>
      <p:sp>
        <p:nvSpPr>
          <p:cNvPr id="3" name="Content Placeholder 2"/>
          <p:cNvSpPr>
            <a:spLocks noGrp="1"/>
          </p:cNvSpPr>
          <p:nvPr>
            <p:ph idx="1"/>
          </p:nvPr>
        </p:nvSpPr>
        <p:spPr/>
        <p:txBody>
          <a:bodyPr/>
          <a:lstStyle/>
          <a:p>
            <a:r>
              <a:rPr lang="en-US" sz="2400" b="1" dirty="0"/>
              <a:t>Image Size:</a:t>
            </a:r>
            <a:r>
              <a:rPr lang="en-US" sz="2400" dirty="0"/>
              <a:t> Data points for normal and pneumonia cases are closely clustered</a:t>
            </a:r>
            <a:r>
              <a:rPr lang="en-US" sz="2400" dirty="0" smtClean="0"/>
              <a:t>.</a:t>
            </a:r>
          </a:p>
          <a:p>
            <a:r>
              <a:rPr lang="en-US" sz="2400" b="1" dirty="0"/>
              <a:t>Pixel Intensity:</a:t>
            </a:r>
            <a:r>
              <a:rPr lang="en-US" sz="2400" dirty="0"/>
              <a:t> Significant overlap with slightly broader distribution for pneumonia images</a:t>
            </a:r>
            <a:r>
              <a:rPr lang="en-US" sz="2400" dirty="0" smtClean="0"/>
              <a:t>.</a:t>
            </a:r>
          </a:p>
          <a:p>
            <a:r>
              <a:rPr lang="en-US" sz="2400" b="1" dirty="0"/>
              <a:t>Aspect Ratio:</a:t>
            </a:r>
            <a:r>
              <a:rPr lang="en-US" sz="2400" dirty="0"/>
              <a:t> Most images have an aspect ratio between 1.0 and 1.5</a:t>
            </a:r>
            <a:r>
              <a:rPr lang="en-US" sz="2400" dirty="0" smtClean="0"/>
              <a:t>.</a:t>
            </a:r>
          </a:p>
          <a:p>
            <a:r>
              <a:rPr lang="en-US" sz="2400" b="1" dirty="0"/>
              <a:t>Brightness:</a:t>
            </a:r>
            <a:r>
              <a:rPr lang="en-US" sz="2400" dirty="0"/>
              <a:t> Normal images are generally brighter on average</a:t>
            </a:r>
            <a:r>
              <a:rPr lang="en-US" sz="2400" dirty="0" smtClean="0"/>
              <a:t>.</a:t>
            </a:r>
          </a:p>
          <a:p>
            <a:r>
              <a:rPr lang="en-US" sz="2400" b="1" dirty="0"/>
              <a:t>Class Distribution:</a:t>
            </a:r>
            <a:r>
              <a:rPr lang="en-US" sz="2400" dirty="0"/>
              <a:t> Balanced class distribution in training data.</a:t>
            </a:r>
            <a:endParaRPr lang="en-US" sz="2400" dirty="0" smtClean="0"/>
          </a:p>
          <a:p>
            <a:endParaRPr lang="en-US" dirty="0"/>
          </a:p>
        </p:txBody>
      </p:sp>
    </p:spTree>
    <p:extLst>
      <p:ext uri="{BB962C8B-B14F-4D97-AF65-F5344CB8AC3E}">
        <p14:creationId xmlns:p14="http://schemas.microsoft.com/office/powerpoint/2010/main" val="2415530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evaluation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689190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705034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 &amp; NEXT STEPS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61851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PHASE 4 GROUP 5 MEMBERS</a:t>
            </a:r>
            <a:endParaRPr lang="en-US" sz="40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051604020"/>
              </p:ext>
            </p:extLst>
          </p:nvPr>
        </p:nvGraphicFramePr>
        <p:xfrm>
          <a:off x="581192" y="2220685"/>
          <a:ext cx="9062493" cy="31612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1583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INTRODUCTION</a:t>
            </a:r>
            <a:endParaRPr lang="en-US" sz="5400" dirty="0"/>
          </a:p>
        </p:txBody>
      </p:sp>
      <p:sp>
        <p:nvSpPr>
          <p:cNvPr id="3" name="Content Placeholder 2"/>
          <p:cNvSpPr>
            <a:spLocks noGrp="1"/>
          </p:cNvSpPr>
          <p:nvPr>
            <p:ph idx="1"/>
          </p:nvPr>
        </p:nvSpPr>
        <p:spPr>
          <a:xfrm>
            <a:off x="581192" y="2180496"/>
            <a:ext cx="10652865" cy="4089675"/>
          </a:xfrm>
        </p:spPr>
        <p:txBody>
          <a:bodyPr/>
          <a:lstStyle/>
          <a:p>
            <a:pPr marL="0" indent="0">
              <a:buNone/>
            </a:pPr>
            <a:r>
              <a:rPr lang="en-US" sz="3200" dirty="0"/>
              <a:t>Pneumonia is a common and potentially fatal lung infection. Accurate diagnosis is essential for effective treatment and patient </a:t>
            </a:r>
            <a:r>
              <a:rPr lang="en-US" sz="3200" dirty="0" smtClean="0"/>
              <a:t>management. </a:t>
            </a:r>
            <a:r>
              <a:rPr lang="en-US" sz="3200" dirty="0"/>
              <a:t>The "Large Dataset of Labeled Optical Coherence Tomography (OCT) and Chest X-Ray Images" is a comprehensive collection of medical images, aiming to support advancements in medical diagnosis through deep learning.</a:t>
            </a:r>
          </a:p>
          <a:p>
            <a:endParaRPr lang="en-US" dirty="0"/>
          </a:p>
        </p:txBody>
      </p:sp>
    </p:spTree>
    <p:extLst>
      <p:ext uri="{BB962C8B-B14F-4D97-AF65-F5344CB8AC3E}">
        <p14:creationId xmlns:p14="http://schemas.microsoft.com/office/powerpoint/2010/main" val="3220185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Business problem</a:t>
            </a:r>
            <a:endParaRPr lang="en-US" sz="5400" dirty="0"/>
          </a:p>
        </p:txBody>
      </p:sp>
      <p:sp>
        <p:nvSpPr>
          <p:cNvPr id="3" name="Content Placeholder 2"/>
          <p:cNvSpPr>
            <a:spLocks noGrp="1"/>
          </p:cNvSpPr>
          <p:nvPr>
            <p:ph idx="1"/>
          </p:nvPr>
        </p:nvSpPr>
        <p:spPr>
          <a:xfrm>
            <a:off x="581192" y="2180496"/>
            <a:ext cx="11610808" cy="4285618"/>
          </a:xfrm>
        </p:spPr>
        <p:txBody>
          <a:bodyPr>
            <a:normAutofit/>
          </a:bodyPr>
          <a:lstStyle/>
          <a:p>
            <a:pPr marL="0" indent="0">
              <a:buNone/>
            </a:pPr>
            <a:r>
              <a:rPr lang="en-US" sz="3200" dirty="0" smtClean="0"/>
              <a:t>In </a:t>
            </a:r>
            <a:r>
              <a:rPr lang="en-US" sz="3200" dirty="0"/>
              <a:t>healthcare, accurate and efficient disease diagnosis is vital. Traditional methods of diagnosing pneumonia involve lengthy exams and lab tests, often requiring multiple doctor visits. This project aims to streamline this process using a deep learning model to detect pneumonia from chest x-ray images, providing faster and more precise diagnoses.</a:t>
            </a:r>
          </a:p>
          <a:p>
            <a:endParaRPr lang="en-US" dirty="0"/>
          </a:p>
        </p:txBody>
      </p:sp>
    </p:spTree>
    <p:extLst>
      <p:ext uri="{BB962C8B-B14F-4D97-AF65-F5344CB8AC3E}">
        <p14:creationId xmlns:p14="http://schemas.microsoft.com/office/powerpoint/2010/main" val="4274198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PROJECT GOALS</a:t>
            </a:r>
            <a:endParaRPr lang="en-US" sz="5400" dirty="0"/>
          </a:p>
        </p:txBody>
      </p:sp>
      <p:sp>
        <p:nvSpPr>
          <p:cNvPr id="3" name="Content Placeholder 2"/>
          <p:cNvSpPr>
            <a:spLocks noGrp="1"/>
          </p:cNvSpPr>
          <p:nvPr>
            <p:ph idx="1"/>
          </p:nvPr>
        </p:nvSpPr>
        <p:spPr>
          <a:xfrm>
            <a:off x="431074" y="2312126"/>
            <a:ext cx="11560629" cy="4153988"/>
          </a:xfrm>
        </p:spPr>
        <p:txBody>
          <a:bodyPr>
            <a:normAutofit fontScale="92500" lnSpcReduction="20000"/>
          </a:bodyPr>
          <a:lstStyle/>
          <a:p>
            <a:pPr marL="0" indent="0">
              <a:buNone/>
            </a:pPr>
            <a:endParaRPr lang="en-US" sz="2000" b="1" dirty="0" smtClean="0"/>
          </a:p>
          <a:p>
            <a:pPr marL="0" indent="0">
              <a:buNone/>
            </a:pPr>
            <a:r>
              <a:rPr lang="en-US" sz="2400" b="1" dirty="0" smtClean="0"/>
              <a:t>Main Objective</a:t>
            </a:r>
          </a:p>
          <a:p>
            <a:pPr marL="0" indent="0">
              <a:buNone/>
            </a:pPr>
            <a:r>
              <a:rPr lang="en-US" sz="2400" dirty="0" smtClean="0"/>
              <a:t>To develop </a:t>
            </a:r>
            <a:r>
              <a:rPr lang="en-US" sz="2400" dirty="0"/>
              <a:t>a deep learning model to classify chest x-ray images for pneumonia detection</a:t>
            </a:r>
            <a:r>
              <a:rPr lang="en-US" sz="2400" dirty="0" smtClean="0"/>
              <a:t>.</a:t>
            </a:r>
          </a:p>
          <a:p>
            <a:pPr marL="0" indent="0">
              <a:buNone/>
            </a:pPr>
            <a:endParaRPr lang="en-US" sz="2400" dirty="0" smtClean="0"/>
          </a:p>
          <a:p>
            <a:pPr marL="0" indent="0">
              <a:buNone/>
            </a:pPr>
            <a:r>
              <a:rPr lang="en-US" sz="2400" b="1" dirty="0" smtClean="0"/>
              <a:t>Specific Objectives</a:t>
            </a:r>
          </a:p>
          <a:p>
            <a:r>
              <a:rPr lang="en-US" sz="2400" dirty="0" smtClean="0"/>
              <a:t>Investigate </a:t>
            </a:r>
            <a:r>
              <a:rPr lang="en-US" sz="2400" dirty="0"/>
              <a:t>and apply various deep learning models to determine the most effective architecture for pneumonia detection.</a:t>
            </a:r>
          </a:p>
          <a:p>
            <a:r>
              <a:rPr lang="en-US" sz="2400" dirty="0" smtClean="0"/>
              <a:t>Use the </a:t>
            </a:r>
            <a:r>
              <a:rPr lang="en-US" sz="2400" dirty="0"/>
              <a:t>prepared dataset to train the deep learning </a:t>
            </a:r>
            <a:r>
              <a:rPr lang="en-US" sz="2400" dirty="0" smtClean="0"/>
              <a:t>model.</a:t>
            </a:r>
            <a:endParaRPr lang="en-US" sz="2400" dirty="0"/>
          </a:p>
          <a:p>
            <a:r>
              <a:rPr lang="en-US" sz="2400" dirty="0" smtClean="0"/>
              <a:t>Assess </a:t>
            </a:r>
            <a:r>
              <a:rPr lang="en-US" sz="2400" dirty="0"/>
              <a:t>the trained </a:t>
            </a:r>
            <a:r>
              <a:rPr lang="en-US" sz="2400" dirty="0" smtClean="0"/>
              <a:t>model’s performance </a:t>
            </a:r>
            <a:r>
              <a:rPr lang="en-US" sz="2400" dirty="0"/>
              <a:t>using metrics such as accuracy, sensitivity, specificity, and area under the receiver operating characteristic (ROC) curve to validate its effectiveness in detecting pneumonia.</a:t>
            </a:r>
          </a:p>
          <a:p>
            <a:endParaRPr lang="en-US" sz="3200" b="1" dirty="0"/>
          </a:p>
          <a:p>
            <a:endParaRPr lang="en-US" dirty="0"/>
          </a:p>
        </p:txBody>
      </p:sp>
    </p:spTree>
    <p:extLst>
      <p:ext uri="{BB962C8B-B14F-4D97-AF65-F5344CB8AC3E}">
        <p14:creationId xmlns:p14="http://schemas.microsoft.com/office/powerpoint/2010/main" val="705677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STAKEHOLDERS</a:t>
            </a:r>
            <a:endParaRPr lang="en-US" sz="4000" dirty="0"/>
          </a:p>
        </p:txBody>
      </p:sp>
      <p:sp>
        <p:nvSpPr>
          <p:cNvPr id="5" name="Content Placeholder 4"/>
          <p:cNvSpPr>
            <a:spLocks noGrp="1"/>
          </p:cNvSpPr>
          <p:nvPr>
            <p:ph idx="1"/>
          </p:nvPr>
        </p:nvSpPr>
        <p:spPr/>
        <p:txBody>
          <a:bodyPr>
            <a:normAutofit/>
          </a:bodyPr>
          <a:lstStyle/>
          <a:p>
            <a:r>
              <a:rPr lang="en-US" sz="3200" dirty="0" smtClean="0"/>
              <a:t>Health Professionals</a:t>
            </a:r>
          </a:p>
          <a:p>
            <a:r>
              <a:rPr lang="en-US" sz="3200" dirty="0" smtClean="0"/>
              <a:t>Patients</a:t>
            </a:r>
          </a:p>
          <a:p>
            <a:r>
              <a:rPr lang="en-US" sz="3200" dirty="0" smtClean="0"/>
              <a:t>Radiologists</a:t>
            </a:r>
          </a:p>
          <a:p>
            <a:r>
              <a:rPr lang="en-US" sz="3200" dirty="0" smtClean="0"/>
              <a:t>Medical Researchers</a:t>
            </a:r>
            <a:endParaRPr lang="en-US" sz="3200" dirty="0"/>
          </a:p>
        </p:txBody>
      </p:sp>
      <p:pic>
        <p:nvPicPr>
          <p:cNvPr id="6" name="Google Shape;674;p45"/>
          <p:cNvPicPr preferRelativeResize="0">
            <a:picLocks/>
          </p:cNvPicPr>
          <p:nvPr/>
        </p:nvPicPr>
        <p:blipFill rotWithShape="1">
          <a:blip r:embed="rId2">
            <a:alphaModFix/>
          </a:blip>
          <a:srcRect l="23155" r="6654"/>
          <a:stretch/>
        </p:blipFill>
        <p:spPr>
          <a:xfrm>
            <a:off x="7008119" y="2328006"/>
            <a:ext cx="4739744" cy="3383281"/>
          </a:xfrm>
          <a:prstGeom prst="rect">
            <a:avLst/>
          </a:prstGeom>
          <a:noFill/>
          <a:ln>
            <a:noFill/>
          </a:ln>
        </p:spPr>
      </p:pic>
    </p:spTree>
    <p:extLst>
      <p:ext uri="{BB962C8B-B14F-4D97-AF65-F5344CB8AC3E}">
        <p14:creationId xmlns:p14="http://schemas.microsoft.com/office/powerpoint/2010/main" val="3203444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DATA OVERVIEW</a:t>
            </a:r>
            <a:endParaRPr lang="en-US" sz="4000" dirty="0"/>
          </a:p>
        </p:txBody>
      </p:sp>
      <p:sp>
        <p:nvSpPr>
          <p:cNvPr id="3" name="Content Placeholder 2"/>
          <p:cNvSpPr>
            <a:spLocks noGrp="1"/>
          </p:cNvSpPr>
          <p:nvPr>
            <p:ph idx="1"/>
          </p:nvPr>
        </p:nvSpPr>
        <p:spPr/>
        <p:txBody>
          <a:bodyPr/>
          <a:lstStyle/>
          <a:p>
            <a:pPr marL="0" indent="0">
              <a:buNone/>
            </a:pPr>
            <a:r>
              <a:rPr lang="en-US" sz="2400" b="1" dirty="0" smtClean="0"/>
              <a:t>Source: </a:t>
            </a:r>
            <a:r>
              <a:rPr lang="en-US" sz="2400" dirty="0" smtClean="0"/>
              <a:t>Mendley Data</a:t>
            </a:r>
          </a:p>
          <a:p>
            <a:pPr marL="0" indent="0">
              <a:buNone/>
            </a:pPr>
            <a:r>
              <a:rPr lang="en-US" sz="2400" b="1" dirty="0" smtClean="0"/>
              <a:t>Data Organization:  </a:t>
            </a:r>
            <a:r>
              <a:rPr lang="en-US" sz="2400" dirty="0" smtClean="0"/>
              <a:t>The images are categorized into “train”, “test” and “val” folders</a:t>
            </a:r>
            <a:endParaRPr lang="en-US" sz="2400" dirty="0"/>
          </a:p>
          <a:p>
            <a:pPr marL="0" indent="0">
              <a:buNone/>
            </a:pPr>
            <a:r>
              <a:rPr lang="en-US" sz="2400" b="1" dirty="0" smtClean="0"/>
              <a:t>Categories: </a:t>
            </a:r>
            <a:r>
              <a:rPr lang="en-US" sz="2400" dirty="0" smtClean="0"/>
              <a:t>The images can be classified into two ; “Pneumonia” and  “Normal”</a:t>
            </a:r>
          </a:p>
          <a:p>
            <a:pPr marL="0" indent="0">
              <a:buNone/>
            </a:pPr>
            <a:r>
              <a:rPr lang="en-US" sz="2400" b="1" dirty="0" smtClean="0"/>
              <a:t>Patient Demographics: </a:t>
            </a:r>
            <a:r>
              <a:rPr lang="en-US" sz="2400" dirty="0" smtClean="0"/>
              <a:t>Ages</a:t>
            </a:r>
            <a:r>
              <a:rPr lang="en-US" sz="2400" b="1" dirty="0" smtClean="0"/>
              <a:t> </a:t>
            </a:r>
            <a:r>
              <a:rPr lang="en-US" sz="2400" dirty="0" smtClean="0"/>
              <a:t>1-5years, Guangzhou Women and Children’s Medical Center</a:t>
            </a:r>
          </a:p>
          <a:p>
            <a:pPr marL="0" indent="0">
              <a:buNone/>
            </a:pPr>
            <a:r>
              <a:rPr lang="en-US" sz="2400" b="1" dirty="0"/>
              <a:t>Image Details: </a:t>
            </a:r>
            <a:r>
              <a:rPr lang="en-US" sz="2400" dirty="0"/>
              <a:t>Anterior – posterior chest </a:t>
            </a:r>
            <a:r>
              <a:rPr lang="en-US" sz="2400" dirty="0" smtClean="0"/>
              <a:t>X-rays, part of routine care</a:t>
            </a:r>
            <a:endParaRPr lang="en-US" sz="2400" dirty="0"/>
          </a:p>
          <a:p>
            <a:pPr marL="0" indent="0">
              <a:buNone/>
            </a:pPr>
            <a:endParaRPr lang="en-US" sz="2400" dirty="0" smtClean="0"/>
          </a:p>
          <a:p>
            <a:pPr marL="0" indent="0">
              <a:buNone/>
            </a:pPr>
            <a:endParaRPr lang="en-US" dirty="0"/>
          </a:p>
        </p:txBody>
      </p:sp>
    </p:spTree>
    <p:extLst>
      <p:ext uri="{BB962C8B-B14F-4D97-AF65-F5344CB8AC3E}">
        <p14:creationId xmlns:p14="http://schemas.microsoft.com/office/powerpoint/2010/main" val="2047944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a:xfrm>
            <a:off x="444136" y="1959429"/>
            <a:ext cx="11377749" cy="4689565"/>
          </a:xfrm>
        </p:spPr>
        <p:txBody>
          <a:bodyPr>
            <a:normAutofit fontScale="92500" lnSpcReduction="20000"/>
          </a:bodyPr>
          <a:lstStyle/>
          <a:p>
            <a:pPr marL="0" indent="0">
              <a:buNone/>
            </a:pPr>
            <a:r>
              <a:rPr lang="en-US" sz="2400" b="1" dirty="0"/>
              <a:t>Steps:</a:t>
            </a:r>
            <a:endParaRPr lang="en-US" sz="2400" dirty="0"/>
          </a:p>
          <a:p>
            <a:r>
              <a:rPr lang="en-US" sz="2400" b="1" dirty="0"/>
              <a:t>Data </a:t>
            </a:r>
            <a:r>
              <a:rPr lang="en-US" sz="2400" b="1" dirty="0" smtClean="0"/>
              <a:t>Preparation </a:t>
            </a:r>
            <a:r>
              <a:rPr lang="en-US" sz="2400" b="1" dirty="0"/>
              <a:t>and </a:t>
            </a:r>
            <a:r>
              <a:rPr lang="en-US" sz="2400" b="1" dirty="0" smtClean="0"/>
              <a:t>Cleaning</a:t>
            </a:r>
            <a:r>
              <a:rPr lang="en-US" sz="2400" dirty="0" smtClean="0"/>
              <a:t>: </a:t>
            </a:r>
          </a:p>
          <a:p>
            <a:pPr>
              <a:buFont typeface="Wingdings" panose="05000000000000000000" pitchFamily="2" charset="2"/>
              <a:buChar char="v"/>
            </a:pPr>
            <a:r>
              <a:rPr lang="en-US" sz="2400" dirty="0" smtClean="0"/>
              <a:t>Importing necessary libraries</a:t>
            </a:r>
          </a:p>
          <a:p>
            <a:pPr>
              <a:buFont typeface="Wingdings" panose="05000000000000000000" pitchFamily="2" charset="2"/>
              <a:buChar char="v"/>
            </a:pPr>
            <a:r>
              <a:rPr lang="en-US" sz="2400" dirty="0" smtClean="0"/>
              <a:t>Uploading and organizing data</a:t>
            </a:r>
          </a:p>
          <a:p>
            <a:pPr>
              <a:buFont typeface="Wingdings" panose="05000000000000000000" pitchFamily="2" charset="2"/>
              <a:buChar char="v"/>
            </a:pPr>
            <a:r>
              <a:rPr lang="en-US" sz="2400" dirty="0" smtClean="0"/>
              <a:t>Rescaling the images and verifying directory structure</a:t>
            </a:r>
            <a:endParaRPr lang="en-US" sz="2400" dirty="0"/>
          </a:p>
          <a:p>
            <a:r>
              <a:rPr lang="en-US" sz="2400" b="1" dirty="0" smtClean="0"/>
              <a:t>Exploratory Data Analysis</a:t>
            </a:r>
            <a:r>
              <a:rPr lang="en-US" sz="2400" dirty="0" smtClean="0"/>
              <a:t>: </a:t>
            </a:r>
          </a:p>
          <a:p>
            <a:pPr>
              <a:buFont typeface="Wingdings" panose="05000000000000000000" pitchFamily="2" charset="2"/>
              <a:buChar char="v"/>
            </a:pPr>
            <a:r>
              <a:rPr lang="en-US" sz="2400" dirty="0" smtClean="0"/>
              <a:t>Displaying sample images</a:t>
            </a:r>
          </a:p>
          <a:p>
            <a:pPr>
              <a:buFont typeface="Wingdings" panose="05000000000000000000" pitchFamily="2" charset="2"/>
              <a:buChar char="v"/>
            </a:pPr>
            <a:r>
              <a:rPr lang="en-US" sz="2400" dirty="0" smtClean="0"/>
              <a:t>Analyzing image size, intensity, aspect ration and brightness distributions</a:t>
            </a:r>
          </a:p>
          <a:p>
            <a:pPr>
              <a:buFont typeface="Wingdings" panose="05000000000000000000" pitchFamily="2" charset="2"/>
              <a:buChar char="v"/>
            </a:pPr>
            <a:r>
              <a:rPr lang="en-US" sz="2400" dirty="0" smtClean="0"/>
              <a:t>Checking class distribution</a:t>
            </a:r>
          </a:p>
          <a:p>
            <a:r>
              <a:rPr lang="en-US" sz="2400" b="1" dirty="0" smtClean="0"/>
              <a:t>Model </a:t>
            </a:r>
            <a:r>
              <a:rPr lang="en-US" sz="2400" b="1" dirty="0"/>
              <a:t>Training</a:t>
            </a:r>
            <a:r>
              <a:rPr lang="en-US" sz="2400" dirty="0"/>
              <a:t>: Using various classification models to predict vaccination status</a:t>
            </a:r>
            <a:r>
              <a:rPr lang="en-US" sz="2400" dirty="0" smtClean="0"/>
              <a:t>.///////</a:t>
            </a:r>
            <a:endParaRPr lang="en-US" sz="2400" dirty="0"/>
          </a:p>
          <a:p>
            <a:r>
              <a:rPr lang="en-US" sz="2400" b="1" dirty="0"/>
              <a:t>Evaluation</a:t>
            </a:r>
            <a:r>
              <a:rPr lang="en-US" sz="2400" dirty="0"/>
              <a:t>: Comparing model performance using metrics like accuracy, </a:t>
            </a:r>
            <a:r>
              <a:rPr lang="en-US" sz="2400" dirty="0" smtClean="0"/>
              <a:t>loss and precision.</a:t>
            </a:r>
            <a:endParaRPr lang="en-US" sz="2400" dirty="0"/>
          </a:p>
          <a:p>
            <a:endParaRPr lang="en-US" dirty="0"/>
          </a:p>
        </p:txBody>
      </p:sp>
      <p:pic>
        <p:nvPicPr>
          <p:cNvPr id="5" name="Google Shape;676;p45"/>
          <p:cNvPicPr preferRelativeResize="0">
            <a:picLocks/>
          </p:cNvPicPr>
          <p:nvPr/>
        </p:nvPicPr>
        <p:blipFill rotWithShape="1">
          <a:blip r:embed="rId2">
            <a:alphaModFix/>
          </a:blip>
          <a:srcRect l="14908" r="14901"/>
          <a:stretch/>
        </p:blipFill>
        <p:spPr>
          <a:xfrm>
            <a:off x="10162904" y="645733"/>
            <a:ext cx="1541415" cy="1126645"/>
          </a:xfrm>
          <a:prstGeom prst="rect">
            <a:avLst/>
          </a:prstGeom>
          <a:noFill/>
          <a:ln>
            <a:noFill/>
          </a:ln>
        </p:spPr>
      </p:pic>
    </p:spTree>
    <p:extLst>
      <p:ext uri="{BB962C8B-B14F-4D97-AF65-F5344CB8AC3E}">
        <p14:creationId xmlns:p14="http://schemas.microsoft.com/office/powerpoint/2010/main" val="2621128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DATA VISUALIZATIONS FROM EXPLORATORY DATA ANALYSIS</a:t>
            </a:r>
            <a:endParaRPr lang="en-US" dirty="0"/>
          </a:p>
        </p:txBody>
      </p:sp>
      <p:sp>
        <p:nvSpPr>
          <p:cNvPr id="3" name="Content Placeholder 2"/>
          <p:cNvSpPr>
            <a:spLocks noGrp="1"/>
          </p:cNvSpPr>
          <p:nvPr>
            <p:ph idx="1"/>
          </p:nvPr>
        </p:nvSpPr>
        <p:spPr>
          <a:xfrm>
            <a:off x="483326" y="1946366"/>
            <a:ext cx="11260183" cy="4911634"/>
          </a:xfrm>
        </p:spPr>
        <p:txBody>
          <a:bodyPr>
            <a:normAutofit/>
          </a:bodyPr>
          <a:lstStyle/>
          <a:p>
            <a:r>
              <a:rPr lang="en-US" sz="1900" b="1" dirty="0" smtClean="0"/>
              <a:t>Sample images from </a:t>
            </a:r>
            <a:r>
              <a:rPr lang="en-US" sz="1900" b="1" dirty="0"/>
              <a:t>each class</a:t>
            </a:r>
            <a:r>
              <a:rPr lang="en-US" sz="1900" b="1" dirty="0" smtClean="0"/>
              <a:t>: </a:t>
            </a:r>
            <a:r>
              <a:rPr lang="en-US" sz="1900" dirty="0" smtClean="0"/>
              <a:t>provides </a:t>
            </a:r>
            <a:r>
              <a:rPr lang="en-US" sz="1900" dirty="0"/>
              <a:t>a visual understanding of the types of images in the dataset, distinguishing between normal and pneumonia cases</a:t>
            </a:r>
            <a:r>
              <a:rPr lang="en-US" sz="1900" dirty="0" smtClean="0"/>
              <a:t>.</a:t>
            </a:r>
          </a:p>
          <a:p>
            <a:r>
              <a:rPr lang="en-US" sz="1900" b="1" dirty="0" smtClean="0"/>
              <a:t>Image Size Distribution: </a:t>
            </a:r>
            <a:r>
              <a:rPr lang="en-US" sz="1900" dirty="0" smtClean="0"/>
              <a:t>shows </a:t>
            </a:r>
            <a:r>
              <a:rPr lang="en-US" sz="1900" dirty="0"/>
              <a:t>the variation in dimensions of the x-ray images, which </a:t>
            </a:r>
            <a:r>
              <a:rPr lang="en-US" sz="1900" dirty="0" smtClean="0"/>
              <a:t>was important </a:t>
            </a:r>
            <a:r>
              <a:rPr lang="en-US" sz="1900" dirty="0"/>
              <a:t>for preprocessing </a:t>
            </a:r>
            <a:r>
              <a:rPr lang="en-US" sz="1900" dirty="0" smtClean="0"/>
              <a:t>steps</a:t>
            </a:r>
          </a:p>
          <a:p>
            <a:r>
              <a:rPr lang="en-US" sz="1900" b="1" dirty="0" smtClean="0"/>
              <a:t>Image Intensity </a:t>
            </a:r>
            <a:r>
              <a:rPr lang="en-US" sz="1900" b="1" dirty="0"/>
              <a:t>Distribution Plot</a:t>
            </a:r>
            <a:r>
              <a:rPr lang="en-US" sz="1900" b="1" dirty="0" smtClean="0"/>
              <a:t>: </a:t>
            </a:r>
            <a:r>
              <a:rPr lang="en-US" sz="1900" dirty="0" smtClean="0"/>
              <a:t>gives </a:t>
            </a:r>
            <a:r>
              <a:rPr lang="en-US" sz="1900" dirty="0"/>
              <a:t>insight into the brightness and contrast of the images, which affects image quality and feature extraction </a:t>
            </a:r>
            <a:r>
              <a:rPr lang="en-US" sz="1900" dirty="0" smtClean="0"/>
              <a:t>in the </a:t>
            </a:r>
            <a:r>
              <a:rPr lang="en-US" sz="1900" dirty="0"/>
              <a:t>deep learning </a:t>
            </a:r>
            <a:r>
              <a:rPr lang="en-US" sz="1900" dirty="0" smtClean="0"/>
              <a:t>models</a:t>
            </a:r>
          </a:p>
          <a:p>
            <a:r>
              <a:rPr lang="en-US" sz="1900" b="1" dirty="0" smtClean="0"/>
              <a:t>Image Aspect Ratio </a:t>
            </a:r>
            <a:r>
              <a:rPr lang="en-US" sz="1900" b="1" dirty="0"/>
              <a:t>Distribution Histogram:  </a:t>
            </a:r>
            <a:r>
              <a:rPr lang="en-US" sz="1900" dirty="0" smtClean="0"/>
              <a:t>for understanding </a:t>
            </a:r>
            <a:r>
              <a:rPr lang="en-US" sz="1900" dirty="0"/>
              <a:t>the shape and proportion of the images, which </a:t>
            </a:r>
            <a:r>
              <a:rPr lang="en-US" sz="1900" dirty="0" smtClean="0"/>
              <a:t> influences </a:t>
            </a:r>
            <a:r>
              <a:rPr lang="en-US" sz="1900" dirty="0"/>
              <a:t>how images are resized and fed into neural networks</a:t>
            </a:r>
            <a:r>
              <a:rPr lang="en-US" sz="1900" dirty="0" smtClean="0"/>
              <a:t>.</a:t>
            </a:r>
          </a:p>
          <a:p>
            <a:r>
              <a:rPr lang="en-US" sz="1900" b="1" dirty="0"/>
              <a:t>Image Brightness Distribution </a:t>
            </a:r>
            <a:r>
              <a:rPr lang="en-US" sz="1900" b="1" dirty="0" smtClean="0"/>
              <a:t>Plot: </a:t>
            </a:r>
            <a:r>
              <a:rPr lang="en-US" sz="1900" dirty="0" smtClean="0"/>
              <a:t>highlights </a:t>
            </a:r>
            <a:r>
              <a:rPr lang="en-US" sz="1900" dirty="0"/>
              <a:t>the range and mean brightness levels, which can impact image normalization and model performance</a:t>
            </a:r>
            <a:r>
              <a:rPr lang="en-US" sz="1900" dirty="0" smtClean="0"/>
              <a:t>.</a:t>
            </a:r>
          </a:p>
          <a:p>
            <a:r>
              <a:rPr lang="en-US" sz="1900" b="1" dirty="0"/>
              <a:t>Training Data Class Distribution Bar </a:t>
            </a:r>
            <a:r>
              <a:rPr lang="en-US" sz="1900" b="1" dirty="0" smtClean="0"/>
              <a:t>Chart</a:t>
            </a:r>
            <a:r>
              <a:rPr lang="en-US" sz="1900" dirty="0" smtClean="0"/>
              <a:t>: show the number of images in the dataset for normal vs pneumonia, </a:t>
            </a:r>
            <a:r>
              <a:rPr lang="en-US" sz="1900" dirty="0"/>
              <a:t>which is crucial for understanding if there is class imbalance that might affect model training and evaluation</a:t>
            </a:r>
            <a:r>
              <a:rPr lang="en-US" dirty="0"/>
              <a:t>.</a:t>
            </a:r>
            <a:endParaRPr lang="en-US" dirty="0" smtClean="0"/>
          </a:p>
          <a:p>
            <a:endParaRPr lang="en-US" dirty="0"/>
          </a:p>
        </p:txBody>
      </p:sp>
    </p:spTree>
    <p:extLst>
      <p:ext uri="{BB962C8B-B14F-4D97-AF65-F5344CB8AC3E}">
        <p14:creationId xmlns:p14="http://schemas.microsoft.com/office/powerpoint/2010/main" val="3811382421"/>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432</TotalTime>
  <Words>643</Words>
  <Application>Microsoft Office PowerPoint</Application>
  <PresentationFormat>Widescreen</PresentationFormat>
  <Paragraphs>66</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Gill Sans MT</vt:lpstr>
      <vt:lpstr>Wingdings</vt:lpstr>
      <vt:lpstr>Wingdings 2</vt:lpstr>
      <vt:lpstr>Dividend</vt:lpstr>
      <vt:lpstr>IMAGE CLASSIFICATION OF X-RAY IMAGES FOR PNEUMONIA DETECTION</vt:lpstr>
      <vt:lpstr>PHASE 4 GROUP 5 MEMBERS</vt:lpstr>
      <vt:lpstr>INTRODUCTION</vt:lpstr>
      <vt:lpstr>Business problem</vt:lpstr>
      <vt:lpstr>PROJECT GOALS</vt:lpstr>
      <vt:lpstr>STAKEHOLDERS</vt:lpstr>
      <vt:lpstr>DATA OVERVIEW</vt:lpstr>
      <vt:lpstr>METHODOLOGY</vt:lpstr>
      <vt:lpstr>SAMPLE DATA VISUALIZATIONS FROM EXPLORATORY DATA ANALYSIS</vt:lpstr>
      <vt:lpstr>SAMPLE IMAGES TO DISTINGUISH BETWEEN NORMAL &amp; PNEUMONIA CASES</vt:lpstr>
      <vt:lpstr>SCATTER PLOT DISPLAYING Image Size Distribution</vt:lpstr>
      <vt:lpstr>IMAGE INTENSITY DISTRIBUTION</vt:lpstr>
      <vt:lpstr>HISTOGRAM SHOWING IMAGE ASPECT RATIO DISTRIBUTION</vt:lpstr>
      <vt:lpstr>IMAGE BRIGHTNESS DISTRIBUTION</vt:lpstr>
      <vt:lpstr>BAR GRAPH DISPLAYING TRAINING DATA CLASS DISTRIBUTION</vt:lpstr>
      <vt:lpstr>KEY INSIGHTS FROM DATA EXPLORATION</vt:lpstr>
      <vt:lpstr>Model evaluation</vt:lpstr>
      <vt:lpstr>CONCLUSION</vt:lpstr>
      <vt:lpstr>RECOMMENDATIONS &amp; 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CLASSIFICATION OF X-RAY IMAGES FOR PNEUMONIA DETECTION</dc:title>
  <dc:creator>Lisa</dc:creator>
  <cp:lastModifiedBy>Lisa</cp:lastModifiedBy>
  <cp:revision>22</cp:revision>
  <dcterms:created xsi:type="dcterms:W3CDTF">2024-06-29T19:23:00Z</dcterms:created>
  <dcterms:modified xsi:type="dcterms:W3CDTF">2024-06-30T13:03:44Z</dcterms:modified>
</cp:coreProperties>
</file>