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75" r:id="rId9"/>
    <p:sldId id="267" r:id="rId10"/>
    <p:sldId id="268" r:id="rId11"/>
    <p:sldId id="269" r:id="rId12"/>
    <p:sldId id="270" r:id="rId13"/>
    <p:sldId id="271" r:id="rId14"/>
    <p:sldId id="272" r:id="rId15"/>
    <p:sldId id="277" r:id="rId16"/>
    <p:sldId id="276" r:id="rId17"/>
    <p:sldId id="273" r:id="rId18"/>
    <p:sldId id="265" r:id="rId19"/>
    <p:sldId id="266"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DF9A6F-D8A3-47CA-9FF0-B5D8183ED3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E66805-61AC-44C0-B280-4C2FD19890F5}">
      <dgm:prSet phldrT="[Text]"/>
      <dgm:spPr/>
      <dgm:t>
        <a:bodyPr/>
        <a:lstStyle/>
        <a:p>
          <a:r>
            <a:rPr lang="en-US" dirty="0"/>
            <a:t>Lisa Mwikali</a:t>
          </a:r>
        </a:p>
        <a:p>
          <a:r>
            <a:rPr lang="en-US" dirty="0"/>
            <a:t>Nicole Bosibori</a:t>
          </a:r>
        </a:p>
      </dgm:t>
    </dgm:pt>
    <dgm:pt modelId="{5F8E19A9-34E2-451F-B2B8-4843E2F2AFB4}" type="parTrans" cxnId="{A725435B-AB75-45DB-B421-C68A8E8BCB1F}">
      <dgm:prSet/>
      <dgm:spPr/>
      <dgm:t>
        <a:bodyPr/>
        <a:lstStyle/>
        <a:p>
          <a:endParaRPr lang="en-US"/>
        </a:p>
      </dgm:t>
    </dgm:pt>
    <dgm:pt modelId="{0E422DC3-D7E2-417E-9FD1-7B99A34B6CFD}" type="sibTrans" cxnId="{A725435B-AB75-45DB-B421-C68A8E8BCB1F}">
      <dgm:prSet/>
      <dgm:spPr/>
      <dgm:t>
        <a:bodyPr/>
        <a:lstStyle/>
        <a:p>
          <a:endParaRPr lang="en-US"/>
        </a:p>
      </dgm:t>
    </dgm:pt>
    <dgm:pt modelId="{167DD0CC-BB6E-423C-8FAE-5B77992F46D0}">
      <dgm:prSet phldrT="[Text]"/>
      <dgm:spPr/>
      <dgm:t>
        <a:bodyPr/>
        <a:lstStyle/>
        <a:p>
          <a:r>
            <a:rPr lang="en-US" dirty="0"/>
            <a:t>Ivan Wawire</a:t>
          </a:r>
        </a:p>
        <a:p>
          <a:r>
            <a:rPr lang="en-US" dirty="0"/>
            <a:t>Anne Njoroge</a:t>
          </a:r>
        </a:p>
      </dgm:t>
    </dgm:pt>
    <dgm:pt modelId="{B35323D7-59BF-4DA4-A8F7-2FF7DF3C761C}" type="parTrans" cxnId="{E3282A46-067E-43FA-9024-1ADE4014E81D}">
      <dgm:prSet/>
      <dgm:spPr/>
      <dgm:t>
        <a:bodyPr/>
        <a:lstStyle/>
        <a:p>
          <a:endParaRPr lang="en-US"/>
        </a:p>
      </dgm:t>
    </dgm:pt>
    <dgm:pt modelId="{8344BEC4-C1B4-414E-9511-42379CF1F6D1}" type="sibTrans" cxnId="{E3282A46-067E-43FA-9024-1ADE4014E81D}">
      <dgm:prSet/>
      <dgm:spPr/>
      <dgm:t>
        <a:bodyPr/>
        <a:lstStyle/>
        <a:p>
          <a:endParaRPr lang="en-US"/>
        </a:p>
      </dgm:t>
    </dgm:pt>
    <dgm:pt modelId="{6C8B00A9-FB02-4104-8FDF-B623BF61BE84}">
      <dgm:prSet phldrT="[Text]"/>
      <dgm:spPr/>
      <dgm:t>
        <a:bodyPr/>
        <a:lstStyle/>
        <a:p>
          <a:r>
            <a:rPr lang="en-US" dirty="0"/>
            <a:t>Maureen Muriithi</a:t>
          </a:r>
        </a:p>
        <a:p>
          <a:r>
            <a:rPr lang="en-US" dirty="0"/>
            <a:t>Charles Egambi</a:t>
          </a:r>
        </a:p>
      </dgm:t>
    </dgm:pt>
    <dgm:pt modelId="{E917312B-3985-40D9-A068-8C7DE95750E4}" type="parTrans" cxnId="{380B507F-76A7-40F7-9E74-EE78F07CFE3A}">
      <dgm:prSet/>
      <dgm:spPr/>
      <dgm:t>
        <a:bodyPr/>
        <a:lstStyle/>
        <a:p>
          <a:endParaRPr lang="en-US"/>
        </a:p>
      </dgm:t>
    </dgm:pt>
    <dgm:pt modelId="{5591B20B-DB1F-447A-92F4-EF9850AB41F2}" type="sibTrans" cxnId="{380B507F-76A7-40F7-9E74-EE78F07CFE3A}">
      <dgm:prSet/>
      <dgm:spPr/>
      <dgm:t>
        <a:bodyPr/>
        <a:lstStyle/>
        <a:p>
          <a:endParaRPr lang="en-US"/>
        </a:p>
      </dgm:t>
    </dgm:pt>
    <dgm:pt modelId="{ED6AC645-4140-4B50-B2B0-58F063BE59AE}" type="pres">
      <dgm:prSet presAssocID="{4CDF9A6F-D8A3-47CA-9FF0-B5D8183ED353}" presName="diagram" presStyleCnt="0">
        <dgm:presLayoutVars>
          <dgm:dir/>
          <dgm:resizeHandles val="exact"/>
        </dgm:presLayoutVars>
      </dgm:prSet>
      <dgm:spPr/>
    </dgm:pt>
    <dgm:pt modelId="{D726A96B-B68E-4DF2-B863-EF6610B215A6}" type="pres">
      <dgm:prSet presAssocID="{54E66805-61AC-44C0-B280-4C2FD19890F5}" presName="node" presStyleLbl="node1" presStyleIdx="0" presStyleCnt="3" custScaleX="38465" custScaleY="35138" custLinFactNeighborX="-326" custLinFactNeighborY="-40232">
        <dgm:presLayoutVars>
          <dgm:bulletEnabled val="1"/>
        </dgm:presLayoutVars>
      </dgm:prSet>
      <dgm:spPr/>
    </dgm:pt>
    <dgm:pt modelId="{7392720D-09FF-4A4E-A84D-D93A12D7C13C}" type="pres">
      <dgm:prSet presAssocID="{0E422DC3-D7E2-417E-9FD1-7B99A34B6CFD}" presName="sibTrans" presStyleCnt="0"/>
      <dgm:spPr/>
    </dgm:pt>
    <dgm:pt modelId="{34B36197-35D3-48CC-B814-C3E89FEC541F}" type="pres">
      <dgm:prSet presAssocID="{167DD0CC-BB6E-423C-8FAE-5B77992F46D0}" presName="node" presStyleLbl="node1" presStyleIdx="1" presStyleCnt="3" custScaleX="29514" custScaleY="36416" custLinFactNeighborX="-10926" custLinFactNeighborY="16360">
        <dgm:presLayoutVars>
          <dgm:bulletEnabled val="1"/>
        </dgm:presLayoutVars>
      </dgm:prSet>
      <dgm:spPr/>
    </dgm:pt>
    <dgm:pt modelId="{63AB3669-A12C-4DA1-962F-BFB798424225}" type="pres">
      <dgm:prSet presAssocID="{8344BEC4-C1B4-414E-9511-42379CF1F6D1}" presName="sibTrans" presStyleCnt="0"/>
      <dgm:spPr/>
    </dgm:pt>
    <dgm:pt modelId="{28A26AEA-099F-47C3-BA26-126D4CF1B80C}" type="pres">
      <dgm:prSet presAssocID="{6C8B00A9-FB02-4104-8FDF-B623BF61BE84}" presName="node" presStyleLbl="node1" presStyleIdx="2" presStyleCnt="3" custScaleX="39540" custScaleY="33732" custLinFactNeighborX="-21127" custLinFactNeighborY="-18715">
        <dgm:presLayoutVars>
          <dgm:bulletEnabled val="1"/>
        </dgm:presLayoutVars>
      </dgm:prSet>
      <dgm:spPr/>
    </dgm:pt>
  </dgm:ptLst>
  <dgm:cxnLst>
    <dgm:cxn modelId="{048B9205-81F3-4352-ADAB-235218102AF9}" type="presOf" srcId="{4CDF9A6F-D8A3-47CA-9FF0-B5D8183ED353}" destId="{ED6AC645-4140-4B50-B2B0-58F063BE59AE}" srcOrd="0" destOrd="0" presId="urn:microsoft.com/office/officeart/2005/8/layout/default"/>
    <dgm:cxn modelId="{A725435B-AB75-45DB-B421-C68A8E8BCB1F}" srcId="{4CDF9A6F-D8A3-47CA-9FF0-B5D8183ED353}" destId="{54E66805-61AC-44C0-B280-4C2FD19890F5}" srcOrd="0" destOrd="0" parTransId="{5F8E19A9-34E2-451F-B2B8-4843E2F2AFB4}" sibTransId="{0E422DC3-D7E2-417E-9FD1-7B99A34B6CFD}"/>
    <dgm:cxn modelId="{E3282A46-067E-43FA-9024-1ADE4014E81D}" srcId="{4CDF9A6F-D8A3-47CA-9FF0-B5D8183ED353}" destId="{167DD0CC-BB6E-423C-8FAE-5B77992F46D0}" srcOrd="1" destOrd="0" parTransId="{B35323D7-59BF-4DA4-A8F7-2FF7DF3C761C}" sibTransId="{8344BEC4-C1B4-414E-9511-42379CF1F6D1}"/>
    <dgm:cxn modelId="{58801567-28EA-4824-83FD-A756CB6C2619}" type="presOf" srcId="{6C8B00A9-FB02-4104-8FDF-B623BF61BE84}" destId="{28A26AEA-099F-47C3-BA26-126D4CF1B80C}" srcOrd="0" destOrd="0" presId="urn:microsoft.com/office/officeart/2005/8/layout/default"/>
    <dgm:cxn modelId="{380B507F-76A7-40F7-9E74-EE78F07CFE3A}" srcId="{4CDF9A6F-D8A3-47CA-9FF0-B5D8183ED353}" destId="{6C8B00A9-FB02-4104-8FDF-B623BF61BE84}" srcOrd="2" destOrd="0" parTransId="{E917312B-3985-40D9-A068-8C7DE95750E4}" sibTransId="{5591B20B-DB1F-447A-92F4-EF9850AB41F2}"/>
    <dgm:cxn modelId="{F80011C1-3E6E-4EE9-B905-FC98B44C56BA}" type="presOf" srcId="{54E66805-61AC-44C0-B280-4C2FD19890F5}" destId="{D726A96B-B68E-4DF2-B863-EF6610B215A6}" srcOrd="0" destOrd="0" presId="urn:microsoft.com/office/officeart/2005/8/layout/default"/>
    <dgm:cxn modelId="{CAC2F5FA-C886-48A2-87D1-FA7661ADF578}" type="presOf" srcId="{167DD0CC-BB6E-423C-8FAE-5B77992F46D0}" destId="{34B36197-35D3-48CC-B814-C3E89FEC541F}" srcOrd="0" destOrd="0" presId="urn:microsoft.com/office/officeart/2005/8/layout/default"/>
    <dgm:cxn modelId="{64B3B539-5B68-4439-9D41-1BF5BE20CBF5}" type="presParOf" srcId="{ED6AC645-4140-4B50-B2B0-58F063BE59AE}" destId="{D726A96B-B68E-4DF2-B863-EF6610B215A6}" srcOrd="0" destOrd="0" presId="urn:microsoft.com/office/officeart/2005/8/layout/default"/>
    <dgm:cxn modelId="{6EA2CEAA-5939-4B8C-8050-605029752850}" type="presParOf" srcId="{ED6AC645-4140-4B50-B2B0-58F063BE59AE}" destId="{7392720D-09FF-4A4E-A84D-D93A12D7C13C}" srcOrd="1" destOrd="0" presId="urn:microsoft.com/office/officeart/2005/8/layout/default"/>
    <dgm:cxn modelId="{01CEAD2B-5FF3-40AE-AFE9-1DF6ABAC0A8C}" type="presParOf" srcId="{ED6AC645-4140-4B50-B2B0-58F063BE59AE}" destId="{34B36197-35D3-48CC-B814-C3E89FEC541F}" srcOrd="2" destOrd="0" presId="urn:microsoft.com/office/officeart/2005/8/layout/default"/>
    <dgm:cxn modelId="{482092A6-0A0F-46C4-A649-DFBD8833E3A5}" type="presParOf" srcId="{ED6AC645-4140-4B50-B2B0-58F063BE59AE}" destId="{63AB3669-A12C-4DA1-962F-BFB798424225}" srcOrd="3" destOrd="0" presId="urn:microsoft.com/office/officeart/2005/8/layout/default"/>
    <dgm:cxn modelId="{3DE9087D-4066-47F0-B212-4D47F4DB9AB5}" type="presParOf" srcId="{ED6AC645-4140-4B50-B2B0-58F063BE59AE}" destId="{28A26AEA-099F-47C3-BA26-126D4CF1B80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6A96B-B68E-4DF2-B863-EF6610B215A6}">
      <dsp:nvSpPr>
        <dsp:cNvPr id="0" name=""/>
        <dsp:cNvSpPr/>
      </dsp:nvSpPr>
      <dsp:spPr>
        <a:xfrm>
          <a:off x="0" y="0"/>
          <a:ext cx="2733562" cy="149827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Lisa Mwikali</a:t>
          </a:r>
        </a:p>
        <a:p>
          <a:pPr marL="0" lvl="0" indent="0" algn="ctr" defTabSz="1289050">
            <a:lnSpc>
              <a:spcPct val="90000"/>
            </a:lnSpc>
            <a:spcBef>
              <a:spcPct val="0"/>
            </a:spcBef>
            <a:spcAft>
              <a:spcPct val="35000"/>
            </a:spcAft>
            <a:buNone/>
          </a:pPr>
          <a:r>
            <a:rPr lang="en-US" sz="2900" kern="1200" dirty="0"/>
            <a:t>Nicole Bosibori</a:t>
          </a:r>
        </a:p>
      </dsp:txBody>
      <dsp:txXfrm>
        <a:off x="0" y="0"/>
        <a:ext cx="2733562" cy="1498275"/>
      </dsp:txXfrm>
    </dsp:sp>
    <dsp:sp modelId="{34B36197-35D3-48CC-B814-C3E89FEC541F}">
      <dsp:nvSpPr>
        <dsp:cNvPr id="0" name=""/>
        <dsp:cNvSpPr/>
      </dsp:nvSpPr>
      <dsp:spPr>
        <a:xfrm>
          <a:off x="2667854" y="1501807"/>
          <a:ext cx="2097448" cy="155276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Ivan Wawire</a:t>
          </a:r>
        </a:p>
        <a:p>
          <a:pPr marL="0" lvl="0" indent="0" algn="ctr" defTabSz="1289050">
            <a:lnSpc>
              <a:spcPct val="90000"/>
            </a:lnSpc>
            <a:spcBef>
              <a:spcPct val="0"/>
            </a:spcBef>
            <a:spcAft>
              <a:spcPct val="35000"/>
            </a:spcAft>
            <a:buNone/>
          </a:pPr>
          <a:r>
            <a:rPr lang="en-US" sz="2900" kern="1200" dirty="0"/>
            <a:t>Anne Njoroge</a:t>
          </a:r>
        </a:p>
      </dsp:txBody>
      <dsp:txXfrm>
        <a:off x="2667854" y="1501807"/>
        <a:ext cx="2097448" cy="1552768"/>
      </dsp:txXfrm>
    </dsp:sp>
    <dsp:sp modelId="{28A26AEA-099F-47C3-BA26-126D4CF1B80C}">
      <dsp:nvSpPr>
        <dsp:cNvPr id="0" name=""/>
        <dsp:cNvSpPr/>
      </dsp:nvSpPr>
      <dsp:spPr>
        <a:xfrm>
          <a:off x="4751018" y="63440"/>
          <a:ext cx="2809958" cy="143832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Maureen Muriithi</a:t>
          </a:r>
        </a:p>
        <a:p>
          <a:pPr marL="0" lvl="0" indent="0" algn="ctr" defTabSz="1289050">
            <a:lnSpc>
              <a:spcPct val="90000"/>
            </a:lnSpc>
            <a:spcBef>
              <a:spcPct val="0"/>
            </a:spcBef>
            <a:spcAft>
              <a:spcPct val="35000"/>
            </a:spcAft>
            <a:buNone/>
          </a:pPr>
          <a:r>
            <a:rPr lang="en-US" sz="2900" kern="1200" dirty="0"/>
            <a:t>Charles Egambi</a:t>
          </a:r>
        </a:p>
      </dsp:txBody>
      <dsp:txXfrm>
        <a:off x="4751018" y="63440"/>
        <a:ext cx="2809958" cy="14383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IMAGE CLASSIFICATION OF X-RAY IMAGES FOR PNEUMONIA DETECTION</a:t>
            </a:r>
          </a:p>
        </p:txBody>
      </p:sp>
      <p:pic>
        <p:nvPicPr>
          <p:cNvPr id="4" name="Google Shape;407;p29"/>
          <p:cNvPicPr preferRelativeResize="0"/>
          <p:nvPr/>
        </p:nvPicPr>
        <p:blipFill>
          <a:blip r:embed="rId2">
            <a:alphaModFix/>
          </a:blip>
          <a:stretch>
            <a:fillRect/>
          </a:stretch>
        </p:blipFill>
        <p:spPr>
          <a:xfrm>
            <a:off x="4138602" y="3304309"/>
            <a:ext cx="2947998" cy="2722418"/>
          </a:xfrm>
          <a:prstGeom prst="rect">
            <a:avLst/>
          </a:prstGeom>
          <a:noFill/>
          <a:ln>
            <a:noFill/>
          </a:ln>
        </p:spPr>
      </p:pic>
    </p:spTree>
    <p:extLst>
      <p:ext uri="{BB962C8B-B14F-4D97-AF65-F5344CB8AC3E}">
        <p14:creationId xmlns:p14="http://schemas.microsoft.com/office/powerpoint/2010/main" val="87080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SCATTER PLOT DISPLAYING Image Size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261257" y="1951089"/>
            <a:ext cx="9177427" cy="4806164"/>
          </a:xfrm>
          <a:prstGeom prst="rect">
            <a:avLst/>
          </a:prstGeom>
        </p:spPr>
      </p:pic>
      <p:sp>
        <p:nvSpPr>
          <p:cNvPr id="3" name="TextBox 2"/>
          <p:cNvSpPr txBox="1"/>
          <p:nvPr/>
        </p:nvSpPr>
        <p:spPr>
          <a:xfrm>
            <a:off x="9595438" y="3056708"/>
            <a:ext cx="2263564" cy="1754326"/>
          </a:xfrm>
          <a:prstGeom prst="rect">
            <a:avLst/>
          </a:prstGeom>
          <a:noFill/>
        </p:spPr>
        <p:txBody>
          <a:bodyPr wrap="square" rtlCol="0">
            <a:spAutoFit/>
          </a:bodyPr>
          <a:lstStyle/>
          <a:p>
            <a:r>
              <a:rPr lang="en-US" dirty="0"/>
              <a:t>Shows the variation in dimensions of the x-ray images, which was important for preprocessing steps</a:t>
            </a:r>
          </a:p>
          <a:p>
            <a:endParaRPr lang="en-US" dirty="0"/>
          </a:p>
        </p:txBody>
      </p:sp>
    </p:spTree>
    <p:extLst>
      <p:ext uri="{BB962C8B-B14F-4D97-AF65-F5344CB8AC3E}">
        <p14:creationId xmlns:p14="http://schemas.microsoft.com/office/powerpoint/2010/main" val="258521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INTENSITY DISTRIBUTION</a:t>
            </a:r>
          </a:p>
        </p:txBody>
      </p:sp>
      <p:pic>
        <p:nvPicPr>
          <p:cNvPr id="4" name="Content Placeholder 3"/>
          <p:cNvPicPr>
            <a:picLocks noGrp="1" noChangeAspect="1"/>
          </p:cNvPicPr>
          <p:nvPr>
            <p:ph idx="1"/>
          </p:nvPr>
        </p:nvPicPr>
        <p:blipFill>
          <a:blip r:embed="rId2"/>
          <a:stretch>
            <a:fillRect/>
          </a:stretch>
        </p:blipFill>
        <p:spPr>
          <a:xfrm>
            <a:off x="319935" y="1994347"/>
            <a:ext cx="8497494" cy="5025167"/>
          </a:xfrm>
          <a:prstGeom prst="rect">
            <a:avLst/>
          </a:prstGeom>
        </p:spPr>
      </p:pic>
      <p:sp>
        <p:nvSpPr>
          <p:cNvPr id="3" name="TextBox 2"/>
          <p:cNvSpPr txBox="1"/>
          <p:nvPr/>
        </p:nvSpPr>
        <p:spPr>
          <a:xfrm>
            <a:off x="8908870" y="2599508"/>
            <a:ext cx="3069770" cy="2862322"/>
          </a:xfrm>
          <a:prstGeom prst="rect">
            <a:avLst/>
          </a:prstGeom>
          <a:noFill/>
        </p:spPr>
        <p:txBody>
          <a:bodyPr wrap="square" rtlCol="0">
            <a:spAutoFit/>
          </a:bodyPr>
          <a:lstStyle/>
          <a:p>
            <a:r>
              <a:rPr lang="en-US" dirty="0"/>
              <a:t>Normal and pneumonia images have similar peak pixel intensities with significant overlap, but pneumonia images exhibit a broader distribution, indicating greater variability in pixel values possibly due to varying degrees of infection or different visual characteristics of the disease.</a:t>
            </a:r>
          </a:p>
        </p:txBody>
      </p:sp>
    </p:spTree>
    <p:extLst>
      <p:ext uri="{BB962C8B-B14F-4D97-AF65-F5344CB8AC3E}">
        <p14:creationId xmlns:p14="http://schemas.microsoft.com/office/powerpoint/2010/main" val="2071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SHOWING IMAGE ASPECT RATIO DISTRIBUTION</a:t>
            </a:r>
          </a:p>
        </p:txBody>
      </p:sp>
      <p:pic>
        <p:nvPicPr>
          <p:cNvPr id="4" name="Content Placeholder 3"/>
          <p:cNvPicPr>
            <a:picLocks noGrp="1" noChangeAspect="1"/>
          </p:cNvPicPr>
          <p:nvPr>
            <p:ph idx="1"/>
          </p:nvPr>
        </p:nvPicPr>
        <p:blipFill>
          <a:blip r:embed="rId2"/>
          <a:stretch>
            <a:fillRect/>
          </a:stretch>
        </p:blipFill>
        <p:spPr>
          <a:xfrm>
            <a:off x="130628" y="2069153"/>
            <a:ext cx="9078686" cy="4788847"/>
          </a:xfrm>
          <a:prstGeom prst="rect">
            <a:avLst/>
          </a:prstGeom>
        </p:spPr>
      </p:pic>
      <p:sp>
        <p:nvSpPr>
          <p:cNvPr id="3" name="TextBox 2"/>
          <p:cNvSpPr txBox="1"/>
          <p:nvPr/>
        </p:nvSpPr>
        <p:spPr>
          <a:xfrm>
            <a:off x="9313818" y="2860766"/>
            <a:ext cx="2599508" cy="2862322"/>
          </a:xfrm>
          <a:prstGeom prst="rect">
            <a:avLst/>
          </a:prstGeom>
          <a:noFill/>
        </p:spPr>
        <p:txBody>
          <a:bodyPr wrap="square" rtlCol="0">
            <a:spAutoFit/>
          </a:bodyPr>
          <a:lstStyle/>
          <a:p>
            <a:r>
              <a:rPr lang="en-US" dirty="0"/>
              <a:t>Shows the shape and proportion of the images. </a:t>
            </a:r>
          </a:p>
          <a:p>
            <a:endParaRPr lang="en-US" dirty="0"/>
          </a:p>
          <a:p>
            <a:r>
              <a:rPr lang="en-US" dirty="0"/>
              <a:t>The aspect ratio distribution indicates that most images have an aspect ratio between 1.0 and 1.5, with a peak around 1.3.</a:t>
            </a:r>
          </a:p>
          <a:p>
            <a:endParaRPr lang="en-US" dirty="0"/>
          </a:p>
        </p:txBody>
      </p:sp>
    </p:spTree>
    <p:extLst>
      <p:ext uri="{BB962C8B-B14F-4D97-AF65-F5344CB8AC3E}">
        <p14:creationId xmlns:p14="http://schemas.microsoft.com/office/powerpoint/2010/main" val="368737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BRIGHTNESS DISTRIBUTION</a:t>
            </a:r>
          </a:p>
        </p:txBody>
      </p:sp>
      <p:pic>
        <p:nvPicPr>
          <p:cNvPr id="4" name="Content Placeholder 3"/>
          <p:cNvPicPr>
            <a:picLocks noGrp="1" noChangeAspect="1"/>
          </p:cNvPicPr>
          <p:nvPr>
            <p:ph idx="1"/>
          </p:nvPr>
        </p:nvPicPr>
        <p:blipFill>
          <a:blip r:embed="rId2"/>
          <a:stretch>
            <a:fillRect/>
          </a:stretch>
        </p:blipFill>
        <p:spPr>
          <a:xfrm>
            <a:off x="182879" y="2024469"/>
            <a:ext cx="8948058" cy="4658604"/>
          </a:xfrm>
          <a:prstGeom prst="rect">
            <a:avLst/>
          </a:prstGeom>
        </p:spPr>
      </p:pic>
      <p:sp>
        <p:nvSpPr>
          <p:cNvPr id="3" name="TextBox 2"/>
          <p:cNvSpPr txBox="1"/>
          <p:nvPr/>
        </p:nvSpPr>
        <p:spPr>
          <a:xfrm>
            <a:off x="9326879" y="2722891"/>
            <a:ext cx="2612572" cy="2862322"/>
          </a:xfrm>
          <a:prstGeom prst="rect">
            <a:avLst/>
          </a:prstGeom>
          <a:noFill/>
        </p:spPr>
        <p:txBody>
          <a:bodyPr wrap="square" rtlCol="0">
            <a:spAutoFit/>
          </a:bodyPr>
          <a:lstStyle/>
          <a:p>
            <a:r>
              <a:rPr lang="en-US" dirty="0"/>
              <a:t>Normal and pneumonia images have overlapping brightness distributions, with pneumonia images showing a wider spread and a lower peak brightness, indicating that normal images are generally brighter on average.</a:t>
            </a:r>
          </a:p>
        </p:txBody>
      </p:sp>
    </p:spTree>
    <p:extLst>
      <p:ext uri="{BB962C8B-B14F-4D97-AF65-F5344CB8AC3E}">
        <p14:creationId xmlns:p14="http://schemas.microsoft.com/office/powerpoint/2010/main" val="352097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TRAINING DATA CLASS DISTRIBUTION</a:t>
            </a:r>
          </a:p>
        </p:txBody>
      </p:sp>
      <p:pic>
        <p:nvPicPr>
          <p:cNvPr id="4" name="Content Placeholder 3"/>
          <p:cNvPicPr>
            <a:picLocks noGrp="1" noChangeAspect="1"/>
          </p:cNvPicPr>
          <p:nvPr>
            <p:ph idx="1"/>
          </p:nvPr>
        </p:nvPicPr>
        <p:blipFill>
          <a:blip r:embed="rId2"/>
          <a:stretch>
            <a:fillRect/>
          </a:stretch>
        </p:blipFill>
        <p:spPr>
          <a:xfrm>
            <a:off x="581192" y="2152397"/>
            <a:ext cx="8366865" cy="4633771"/>
          </a:xfrm>
          <a:prstGeom prst="rect">
            <a:avLst/>
          </a:prstGeom>
        </p:spPr>
      </p:pic>
      <p:sp>
        <p:nvSpPr>
          <p:cNvPr id="3" name="TextBox 2"/>
          <p:cNvSpPr txBox="1"/>
          <p:nvPr/>
        </p:nvSpPr>
        <p:spPr>
          <a:xfrm>
            <a:off x="9274629" y="4284617"/>
            <a:ext cx="1110342" cy="369332"/>
          </a:xfrm>
          <a:prstGeom prst="rect">
            <a:avLst/>
          </a:prstGeom>
          <a:noFill/>
        </p:spPr>
        <p:txBody>
          <a:bodyPr wrap="square" rtlCol="0">
            <a:spAutoFit/>
          </a:bodyPr>
          <a:lstStyle/>
          <a:p>
            <a:endParaRPr lang="en-US" dirty="0"/>
          </a:p>
        </p:txBody>
      </p:sp>
      <p:sp>
        <p:nvSpPr>
          <p:cNvPr id="5" name="TextBox 4"/>
          <p:cNvSpPr txBox="1"/>
          <p:nvPr/>
        </p:nvSpPr>
        <p:spPr>
          <a:xfrm>
            <a:off x="9183188" y="3265713"/>
            <a:ext cx="2151145" cy="1754326"/>
          </a:xfrm>
          <a:prstGeom prst="rect">
            <a:avLst/>
          </a:prstGeom>
          <a:noFill/>
        </p:spPr>
        <p:txBody>
          <a:bodyPr wrap="square" rtlCol="0">
            <a:spAutoFit/>
          </a:bodyPr>
          <a:lstStyle/>
          <a:p>
            <a:r>
              <a:rPr lang="en-US" dirty="0"/>
              <a:t>Show the number of images in the dataset for normal(0) vs pneumonia(1), with pneumonia being the highest</a:t>
            </a:r>
          </a:p>
        </p:txBody>
      </p:sp>
    </p:spTree>
    <p:extLst>
      <p:ext uri="{BB962C8B-B14F-4D97-AF65-F5344CB8AC3E}">
        <p14:creationId xmlns:p14="http://schemas.microsoft.com/office/powerpoint/2010/main" val="175042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TEST DATA CLASS DISTRIBUTION</a:t>
            </a:r>
          </a:p>
        </p:txBody>
      </p:sp>
      <p:pic>
        <p:nvPicPr>
          <p:cNvPr id="4" name="Content Placeholder 3"/>
          <p:cNvPicPr>
            <a:picLocks noGrp="1" noChangeAspect="1"/>
          </p:cNvPicPr>
          <p:nvPr>
            <p:ph idx="1"/>
          </p:nvPr>
        </p:nvPicPr>
        <p:blipFill>
          <a:blip r:embed="rId2"/>
          <a:stretch>
            <a:fillRect/>
          </a:stretch>
        </p:blipFill>
        <p:spPr>
          <a:xfrm>
            <a:off x="767670" y="2011679"/>
            <a:ext cx="8154261" cy="4807811"/>
          </a:xfrm>
          <a:prstGeom prst="rect">
            <a:avLst/>
          </a:prstGeom>
        </p:spPr>
      </p:pic>
      <p:sp>
        <p:nvSpPr>
          <p:cNvPr id="5" name="TextBox 4"/>
          <p:cNvSpPr txBox="1"/>
          <p:nvPr/>
        </p:nvSpPr>
        <p:spPr>
          <a:xfrm>
            <a:off x="9535886" y="3082834"/>
            <a:ext cx="2416628" cy="1754326"/>
          </a:xfrm>
          <a:prstGeom prst="rect">
            <a:avLst/>
          </a:prstGeom>
          <a:noFill/>
        </p:spPr>
        <p:txBody>
          <a:bodyPr wrap="square" rtlCol="0">
            <a:spAutoFit/>
          </a:bodyPr>
          <a:lstStyle/>
          <a:p>
            <a:r>
              <a:rPr lang="en-US" dirty="0"/>
              <a:t>Show the number of images in the dataset for normal(0) vs pneumonia(1), with pneumonia being the highest</a:t>
            </a:r>
          </a:p>
        </p:txBody>
      </p:sp>
    </p:spTree>
    <p:extLst>
      <p:ext uri="{BB962C8B-B14F-4D97-AF65-F5344CB8AC3E}">
        <p14:creationId xmlns:p14="http://schemas.microsoft.com/office/powerpoint/2010/main" val="424321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VALIDATION DATA CLASS DISTRIBUTION</a:t>
            </a:r>
          </a:p>
        </p:txBody>
      </p:sp>
      <p:pic>
        <p:nvPicPr>
          <p:cNvPr id="4" name="Content Placeholder 3"/>
          <p:cNvPicPr>
            <a:picLocks noGrp="1" noChangeAspect="1"/>
          </p:cNvPicPr>
          <p:nvPr>
            <p:ph idx="1"/>
          </p:nvPr>
        </p:nvPicPr>
        <p:blipFill>
          <a:blip r:embed="rId2"/>
          <a:stretch>
            <a:fillRect/>
          </a:stretch>
        </p:blipFill>
        <p:spPr>
          <a:xfrm>
            <a:off x="476689" y="2037533"/>
            <a:ext cx="8379928" cy="4515265"/>
          </a:xfrm>
          <a:prstGeom prst="rect">
            <a:avLst/>
          </a:prstGeom>
        </p:spPr>
      </p:pic>
      <p:sp>
        <p:nvSpPr>
          <p:cNvPr id="5" name="TextBox 4"/>
          <p:cNvSpPr txBox="1"/>
          <p:nvPr/>
        </p:nvSpPr>
        <p:spPr>
          <a:xfrm>
            <a:off x="9248502" y="3185217"/>
            <a:ext cx="2508069" cy="1754326"/>
          </a:xfrm>
          <a:prstGeom prst="rect">
            <a:avLst/>
          </a:prstGeom>
          <a:noFill/>
        </p:spPr>
        <p:txBody>
          <a:bodyPr wrap="square" rtlCol="0">
            <a:spAutoFit/>
          </a:bodyPr>
          <a:lstStyle/>
          <a:p>
            <a:r>
              <a:rPr lang="en-US" dirty="0"/>
              <a:t>Show the number of images in the dataset for normal(0) vs pneumonia(1), with pneumonia and normal being equal</a:t>
            </a:r>
          </a:p>
        </p:txBody>
      </p:sp>
    </p:spTree>
    <p:extLst>
      <p:ext uri="{BB962C8B-B14F-4D97-AF65-F5344CB8AC3E}">
        <p14:creationId xmlns:p14="http://schemas.microsoft.com/office/powerpoint/2010/main" val="251561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Model evaluation</a:t>
            </a:r>
          </a:p>
        </p:txBody>
      </p:sp>
      <p:pic>
        <p:nvPicPr>
          <p:cNvPr id="4" name="Content Placeholder 3">
            <a:extLst>
              <a:ext uri="{FF2B5EF4-FFF2-40B4-BE49-F238E27FC236}">
                <a16:creationId xmlns:a16="http://schemas.microsoft.com/office/drawing/2014/main" id="{47615688-D0AD-CBDA-E31F-8AAE1114942F}"/>
              </a:ext>
            </a:extLst>
          </p:cNvPr>
          <p:cNvPicPr>
            <a:picLocks noGrp="1" noChangeAspect="1"/>
          </p:cNvPicPr>
          <p:nvPr>
            <p:ph idx="1"/>
          </p:nvPr>
        </p:nvPicPr>
        <p:blipFill>
          <a:blip r:embed="rId2"/>
          <a:stretch>
            <a:fillRect/>
          </a:stretch>
        </p:blipFill>
        <p:spPr>
          <a:xfrm>
            <a:off x="225287" y="1974574"/>
            <a:ext cx="8083825" cy="4537123"/>
          </a:xfrm>
          <a:prstGeom prst="rect">
            <a:avLst/>
          </a:prstGeom>
        </p:spPr>
      </p:pic>
      <p:sp>
        <p:nvSpPr>
          <p:cNvPr id="5" name="TextBox 4">
            <a:extLst>
              <a:ext uri="{FF2B5EF4-FFF2-40B4-BE49-F238E27FC236}">
                <a16:creationId xmlns:a16="http://schemas.microsoft.com/office/drawing/2014/main" id="{C515DD7E-8540-873C-4A4F-B57C4F45C49A}"/>
              </a:ext>
            </a:extLst>
          </p:cNvPr>
          <p:cNvSpPr txBox="1"/>
          <p:nvPr/>
        </p:nvSpPr>
        <p:spPr>
          <a:xfrm>
            <a:off x="9197009" y="3087756"/>
            <a:ext cx="2451652" cy="2308324"/>
          </a:xfrm>
          <a:prstGeom prst="rect">
            <a:avLst/>
          </a:prstGeom>
          <a:noFill/>
        </p:spPr>
        <p:txBody>
          <a:bodyPr wrap="square" rtlCol="0">
            <a:spAutoFit/>
          </a:bodyPr>
          <a:lstStyle/>
          <a:p>
            <a:r>
              <a:rPr lang="en-US" dirty="0"/>
              <a:t>The bar chart compares the performance of the models across training and validation metrics, showing that the Modified CNN model performed better since it had the least loss.</a:t>
            </a:r>
          </a:p>
        </p:txBody>
      </p:sp>
    </p:spTree>
    <p:extLst>
      <p:ext uri="{BB962C8B-B14F-4D97-AF65-F5344CB8AC3E}">
        <p14:creationId xmlns:p14="http://schemas.microsoft.com/office/powerpoint/2010/main" val="68919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Model evaluation</a:t>
            </a:r>
          </a:p>
        </p:txBody>
      </p:sp>
      <p:pic>
        <p:nvPicPr>
          <p:cNvPr id="4" name="Content Placeholder 3">
            <a:extLst>
              <a:ext uri="{FF2B5EF4-FFF2-40B4-BE49-F238E27FC236}">
                <a16:creationId xmlns:a16="http://schemas.microsoft.com/office/drawing/2014/main" id="{9CC3188E-F033-8E6F-1084-44032E2D71B8}"/>
              </a:ext>
            </a:extLst>
          </p:cNvPr>
          <p:cNvPicPr>
            <a:picLocks noGrp="1" noChangeAspect="1"/>
          </p:cNvPicPr>
          <p:nvPr>
            <p:ph idx="1"/>
          </p:nvPr>
        </p:nvPicPr>
        <p:blipFill>
          <a:blip r:embed="rId2"/>
          <a:stretch>
            <a:fillRect/>
          </a:stretch>
        </p:blipFill>
        <p:spPr>
          <a:xfrm>
            <a:off x="251216" y="1991801"/>
            <a:ext cx="8201657" cy="4621034"/>
          </a:xfrm>
          <a:prstGeom prst="rect">
            <a:avLst/>
          </a:prstGeom>
        </p:spPr>
      </p:pic>
      <p:sp>
        <p:nvSpPr>
          <p:cNvPr id="6" name="TextBox 5">
            <a:extLst>
              <a:ext uri="{FF2B5EF4-FFF2-40B4-BE49-F238E27FC236}">
                <a16:creationId xmlns:a16="http://schemas.microsoft.com/office/drawing/2014/main" id="{C0FD4227-EB5E-4025-CC41-C77D26EF2896}"/>
              </a:ext>
            </a:extLst>
          </p:cNvPr>
          <p:cNvSpPr txBox="1"/>
          <p:nvPr/>
        </p:nvSpPr>
        <p:spPr>
          <a:xfrm>
            <a:off x="8892208" y="2915478"/>
            <a:ext cx="2544417" cy="2862322"/>
          </a:xfrm>
          <a:prstGeom prst="rect">
            <a:avLst/>
          </a:prstGeom>
          <a:noFill/>
        </p:spPr>
        <p:txBody>
          <a:bodyPr wrap="square" rtlCol="0">
            <a:spAutoFit/>
          </a:bodyPr>
          <a:lstStyle/>
          <a:p>
            <a:r>
              <a:rPr lang="en-US" dirty="0"/>
              <a:t>The bar chart compares the performance of the models across training and validation metrics, showing that the Modified CNN model performed better since it had the best accuracy levels.</a:t>
            </a:r>
          </a:p>
          <a:p>
            <a:endParaRPr lang="en-US" dirty="0"/>
          </a:p>
        </p:txBody>
      </p:sp>
    </p:spTree>
    <p:extLst>
      <p:ext uri="{BB962C8B-B14F-4D97-AF65-F5344CB8AC3E}">
        <p14:creationId xmlns:p14="http://schemas.microsoft.com/office/powerpoint/2010/main" val="70503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RECOMMENDATIONS</a:t>
            </a:r>
          </a:p>
        </p:txBody>
      </p:sp>
      <p:sp>
        <p:nvSpPr>
          <p:cNvPr id="3" name="Content Placeholder 2"/>
          <p:cNvSpPr>
            <a:spLocks noGrp="1"/>
          </p:cNvSpPr>
          <p:nvPr>
            <p:ph idx="1"/>
          </p:nvPr>
        </p:nvSpPr>
        <p:spPr/>
        <p:txBody>
          <a:bodyPr>
            <a:normAutofit/>
          </a:bodyPr>
          <a:lstStyle/>
          <a:p>
            <a:r>
              <a:rPr lang="en-US" sz="2400" dirty="0"/>
              <a:t>Regularization: Prevent overfitting and enhance generalization.</a:t>
            </a:r>
          </a:p>
          <a:p>
            <a:r>
              <a:rPr lang="en-US" sz="2400" dirty="0"/>
              <a:t>Hyperparameter Tuning: Optimize model configurations for peak performance.</a:t>
            </a:r>
          </a:p>
          <a:p>
            <a:r>
              <a:rPr lang="en-US" sz="2400" dirty="0"/>
              <a:t>Ensemble Methods: Combine diverse models for improved accuracy and robustness.</a:t>
            </a:r>
          </a:p>
          <a:p>
            <a:r>
              <a:rPr lang="en-US" sz="2400" dirty="0"/>
              <a:t>Cross-Validation: Rigorously assess model performance across multiple data splits.</a:t>
            </a:r>
          </a:p>
          <a:p>
            <a:r>
              <a:rPr lang="en-US" sz="2400" dirty="0"/>
              <a:t>Data Augmentation: Expose models to diverse data to improve real-world capabilities.</a:t>
            </a:r>
          </a:p>
        </p:txBody>
      </p:sp>
    </p:spTree>
    <p:extLst>
      <p:ext uri="{BB962C8B-B14F-4D97-AF65-F5344CB8AC3E}">
        <p14:creationId xmlns:p14="http://schemas.microsoft.com/office/powerpoint/2010/main" val="26185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PHASE 4 GROUP 5 MEMBERS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1604020"/>
              </p:ext>
            </p:extLst>
          </p:nvPr>
        </p:nvGraphicFramePr>
        <p:xfrm>
          <a:off x="581192" y="2220685"/>
          <a:ext cx="9062493" cy="3161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583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BFA-CA22-0AB6-B75B-C6A8A8ADB198}"/>
              </a:ext>
            </a:extLst>
          </p:cNvPr>
          <p:cNvSpPr>
            <a:spLocks noGrp="1"/>
          </p:cNvSpPr>
          <p:nvPr>
            <p:ph type="title"/>
          </p:nvPr>
        </p:nvSpPr>
        <p:spPr/>
        <p:txBody>
          <a:bodyPr>
            <a:normAutofit/>
          </a:bodyPr>
          <a:lstStyle/>
          <a:p>
            <a:r>
              <a:rPr lang="en-US" sz="4800" dirty="0"/>
              <a:t>NEXT STEPS</a:t>
            </a:r>
          </a:p>
        </p:txBody>
      </p:sp>
      <p:sp>
        <p:nvSpPr>
          <p:cNvPr id="3" name="Content Placeholder 2">
            <a:extLst>
              <a:ext uri="{FF2B5EF4-FFF2-40B4-BE49-F238E27FC236}">
                <a16:creationId xmlns:a16="http://schemas.microsoft.com/office/drawing/2014/main" id="{3D200811-03DF-98AB-2C9A-FA1AFE0FFF84}"/>
              </a:ext>
            </a:extLst>
          </p:cNvPr>
          <p:cNvSpPr>
            <a:spLocks noGrp="1"/>
          </p:cNvSpPr>
          <p:nvPr>
            <p:ph idx="1"/>
          </p:nvPr>
        </p:nvSpPr>
        <p:spPr>
          <a:xfrm>
            <a:off x="318052" y="2027583"/>
            <a:ext cx="11622157" cy="4651513"/>
          </a:xfrm>
        </p:spPr>
        <p:txBody>
          <a:bodyPr>
            <a:normAutofit/>
          </a:bodyPr>
          <a:lstStyle/>
          <a:p>
            <a:r>
              <a:rPr lang="en-US" sz="2400" dirty="0"/>
              <a:t>Severity Assessment: Beyond identifying pneumonia's presence, the AI model can determine its severity (mild, moderate, severe), providing clinicians with crucial information for treatment decisions.</a:t>
            </a:r>
          </a:p>
          <a:p>
            <a:r>
              <a:rPr lang="en-US" sz="2400" dirty="0"/>
              <a:t>Pneumonia Type Identification: Differentiating between bacterial and viral pneumonia can guide appropriate treatment plans, as antibiotics are only effective for bacterial infections.</a:t>
            </a:r>
          </a:p>
          <a:p>
            <a:r>
              <a:rPr lang="en-US" sz="2400" dirty="0"/>
              <a:t>Precise Localization: The model can pinpoint the specific lung areas affected by pneumonia, aiding further investigation and targeted treatment.</a:t>
            </a:r>
          </a:p>
          <a:p>
            <a:r>
              <a:rPr lang="en-US" sz="2400" dirty="0"/>
              <a:t>Cloud Accessibility: Deploying the model on a cloud platform ensures widespread access for hospitals and clinics, facilitating broader utilization and impact.</a:t>
            </a:r>
          </a:p>
        </p:txBody>
      </p:sp>
    </p:spTree>
    <p:extLst>
      <p:ext uri="{BB962C8B-B14F-4D97-AF65-F5344CB8AC3E}">
        <p14:creationId xmlns:p14="http://schemas.microsoft.com/office/powerpoint/2010/main" val="262195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a:t>
            </a:r>
          </a:p>
        </p:txBody>
      </p:sp>
      <p:sp>
        <p:nvSpPr>
          <p:cNvPr id="3" name="Content Placeholder 2"/>
          <p:cNvSpPr>
            <a:spLocks noGrp="1"/>
          </p:cNvSpPr>
          <p:nvPr>
            <p:ph idx="1"/>
          </p:nvPr>
        </p:nvSpPr>
        <p:spPr>
          <a:xfrm>
            <a:off x="581192" y="2180496"/>
            <a:ext cx="10652865" cy="4089675"/>
          </a:xfrm>
        </p:spPr>
        <p:txBody>
          <a:bodyPr/>
          <a:lstStyle/>
          <a:p>
            <a:pPr marL="0" indent="0">
              <a:buNone/>
            </a:pPr>
            <a:r>
              <a:rPr lang="en-US" sz="3200" dirty="0"/>
              <a:t>Pneumonia is a common and potentially fatal lung infection. Accurate diagnosis is essential for effective treatment and patient management. The "Large Dataset of Labeled Optical Coherence Tomography (OCT) and Chest X-Ray Images" is a comprehensive collection of medical images, aiming to support advancements in medical diagnosis through deep learning.</a:t>
            </a:r>
          </a:p>
          <a:p>
            <a:endParaRPr lang="en-US" dirty="0"/>
          </a:p>
        </p:txBody>
      </p:sp>
    </p:spTree>
    <p:extLst>
      <p:ext uri="{BB962C8B-B14F-4D97-AF65-F5344CB8AC3E}">
        <p14:creationId xmlns:p14="http://schemas.microsoft.com/office/powerpoint/2010/main" val="32201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Business problem</a:t>
            </a:r>
          </a:p>
        </p:txBody>
      </p:sp>
      <p:sp>
        <p:nvSpPr>
          <p:cNvPr id="3" name="Content Placeholder 2"/>
          <p:cNvSpPr>
            <a:spLocks noGrp="1"/>
          </p:cNvSpPr>
          <p:nvPr>
            <p:ph idx="1"/>
          </p:nvPr>
        </p:nvSpPr>
        <p:spPr>
          <a:xfrm>
            <a:off x="581192" y="2180496"/>
            <a:ext cx="11610808" cy="4285618"/>
          </a:xfrm>
        </p:spPr>
        <p:txBody>
          <a:bodyPr>
            <a:normAutofit/>
          </a:bodyPr>
          <a:lstStyle/>
          <a:p>
            <a:pPr marL="0" indent="0">
              <a:buNone/>
            </a:pPr>
            <a:r>
              <a:rPr lang="en-US" sz="3200" dirty="0"/>
              <a:t>In healthcare, accurate and efficient disease diagnosis is vital. Traditional methods of diagnosing pneumonia involve lengthy exams and lab tests, often requiring multiple doctor visits. This project aims to streamline this process using a deep learning model to detect pneumonia from chest x-ray images, providing faster and more precise diagnoses.</a:t>
            </a:r>
          </a:p>
          <a:p>
            <a:endParaRPr lang="en-US" dirty="0"/>
          </a:p>
        </p:txBody>
      </p:sp>
    </p:spTree>
    <p:extLst>
      <p:ext uri="{BB962C8B-B14F-4D97-AF65-F5344CB8AC3E}">
        <p14:creationId xmlns:p14="http://schemas.microsoft.com/office/powerpoint/2010/main" val="427419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objectives</a:t>
            </a:r>
          </a:p>
        </p:txBody>
      </p:sp>
      <p:sp>
        <p:nvSpPr>
          <p:cNvPr id="3" name="Content Placeholder 2"/>
          <p:cNvSpPr>
            <a:spLocks noGrp="1"/>
          </p:cNvSpPr>
          <p:nvPr>
            <p:ph idx="1"/>
          </p:nvPr>
        </p:nvSpPr>
        <p:spPr>
          <a:xfrm>
            <a:off x="431074" y="2312126"/>
            <a:ext cx="11560629" cy="4153988"/>
          </a:xfrm>
        </p:spPr>
        <p:txBody>
          <a:bodyPr>
            <a:normAutofit lnSpcReduction="10000"/>
          </a:bodyPr>
          <a:lstStyle/>
          <a:p>
            <a:pPr marL="0" indent="0">
              <a:buNone/>
            </a:pPr>
            <a:endParaRPr lang="en-US" sz="2000" b="1" dirty="0"/>
          </a:p>
          <a:p>
            <a:pPr marL="0" indent="0">
              <a:buNone/>
            </a:pPr>
            <a:r>
              <a:rPr lang="en-US" sz="2400" b="1" dirty="0"/>
              <a:t>Main Objective</a:t>
            </a:r>
          </a:p>
          <a:p>
            <a:pPr marL="0" indent="0">
              <a:buNone/>
            </a:pPr>
            <a:r>
              <a:rPr lang="en-US" sz="2400" dirty="0"/>
              <a:t>To develop a deep learning model to classify chest x-ray images for pneumonia detection.</a:t>
            </a:r>
          </a:p>
          <a:p>
            <a:pPr marL="0" indent="0">
              <a:buNone/>
            </a:pPr>
            <a:endParaRPr lang="en-US" sz="2400" dirty="0"/>
          </a:p>
          <a:p>
            <a:pPr marL="0" indent="0">
              <a:buNone/>
            </a:pPr>
            <a:r>
              <a:rPr lang="en-US" sz="2400" b="1" dirty="0"/>
              <a:t>Specific Objectives</a:t>
            </a:r>
          </a:p>
          <a:p>
            <a:r>
              <a:rPr lang="en-US" sz="2400" dirty="0"/>
              <a:t>To determine the most effective architecture for pneumonia detection.</a:t>
            </a:r>
          </a:p>
          <a:p>
            <a:r>
              <a:rPr lang="en-US" sz="2400" dirty="0"/>
              <a:t>To train the deep learning model.</a:t>
            </a:r>
          </a:p>
          <a:p>
            <a:r>
              <a:rPr lang="en-US" sz="2400" dirty="0"/>
              <a:t>Assess the trained model’s performance to validate its effectiveness in detecting pneumonia.</a:t>
            </a:r>
          </a:p>
          <a:p>
            <a:endParaRPr lang="en-US" sz="3200" b="1" dirty="0"/>
          </a:p>
          <a:p>
            <a:endParaRPr lang="en-US" dirty="0"/>
          </a:p>
        </p:txBody>
      </p:sp>
    </p:spTree>
    <p:extLst>
      <p:ext uri="{BB962C8B-B14F-4D97-AF65-F5344CB8AC3E}">
        <p14:creationId xmlns:p14="http://schemas.microsoft.com/office/powerpoint/2010/main" val="70567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STAKEHOLDERS</a:t>
            </a:r>
          </a:p>
        </p:txBody>
      </p:sp>
      <p:sp>
        <p:nvSpPr>
          <p:cNvPr id="5" name="Content Placeholder 4"/>
          <p:cNvSpPr>
            <a:spLocks noGrp="1"/>
          </p:cNvSpPr>
          <p:nvPr>
            <p:ph idx="1"/>
          </p:nvPr>
        </p:nvSpPr>
        <p:spPr/>
        <p:txBody>
          <a:bodyPr>
            <a:normAutofit/>
          </a:bodyPr>
          <a:lstStyle/>
          <a:p>
            <a:r>
              <a:rPr lang="en-US" sz="3200" dirty="0"/>
              <a:t>Health Professionals</a:t>
            </a:r>
          </a:p>
          <a:p>
            <a:r>
              <a:rPr lang="en-US" sz="3200" dirty="0"/>
              <a:t>Patients</a:t>
            </a:r>
          </a:p>
          <a:p>
            <a:r>
              <a:rPr lang="en-US" sz="3200" dirty="0"/>
              <a:t>Radiologists</a:t>
            </a:r>
          </a:p>
          <a:p>
            <a:r>
              <a:rPr lang="en-US" sz="3200" dirty="0"/>
              <a:t>Medical Researchers</a:t>
            </a:r>
          </a:p>
        </p:txBody>
      </p:sp>
      <p:pic>
        <p:nvPicPr>
          <p:cNvPr id="6" name="Google Shape;674;p45"/>
          <p:cNvPicPr preferRelativeResize="0">
            <a:picLocks/>
          </p:cNvPicPr>
          <p:nvPr/>
        </p:nvPicPr>
        <p:blipFill rotWithShape="1">
          <a:blip r:embed="rId2">
            <a:alphaModFix/>
          </a:blip>
          <a:srcRect l="23155" r="6654"/>
          <a:stretch/>
        </p:blipFill>
        <p:spPr>
          <a:xfrm>
            <a:off x="7008119" y="2328006"/>
            <a:ext cx="4739744" cy="3383281"/>
          </a:xfrm>
          <a:prstGeom prst="rect">
            <a:avLst/>
          </a:prstGeom>
          <a:noFill/>
          <a:ln>
            <a:noFill/>
          </a:ln>
        </p:spPr>
      </p:pic>
    </p:spTree>
    <p:extLst>
      <p:ext uri="{BB962C8B-B14F-4D97-AF65-F5344CB8AC3E}">
        <p14:creationId xmlns:p14="http://schemas.microsoft.com/office/powerpoint/2010/main" val="320344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OVERVIEW</a:t>
            </a:r>
          </a:p>
        </p:txBody>
      </p:sp>
      <p:sp>
        <p:nvSpPr>
          <p:cNvPr id="3" name="Content Placeholder 2"/>
          <p:cNvSpPr>
            <a:spLocks noGrp="1"/>
          </p:cNvSpPr>
          <p:nvPr>
            <p:ph idx="1"/>
          </p:nvPr>
        </p:nvSpPr>
        <p:spPr/>
        <p:txBody>
          <a:bodyPr/>
          <a:lstStyle/>
          <a:p>
            <a:pPr marL="0" indent="0">
              <a:buNone/>
            </a:pPr>
            <a:r>
              <a:rPr lang="en-US" sz="2400" b="1" dirty="0"/>
              <a:t>Source: </a:t>
            </a:r>
            <a:r>
              <a:rPr lang="en-US" sz="2400" dirty="0"/>
              <a:t>Mendley Data</a:t>
            </a:r>
          </a:p>
          <a:p>
            <a:pPr marL="0" indent="0">
              <a:buNone/>
            </a:pPr>
            <a:r>
              <a:rPr lang="en-US" sz="2400" b="1" dirty="0"/>
              <a:t>Data Organization:  </a:t>
            </a:r>
            <a:r>
              <a:rPr lang="en-US" sz="2400" dirty="0"/>
              <a:t>The images are categorized into “train”, “test” and “val” folders</a:t>
            </a:r>
          </a:p>
          <a:p>
            <a:pPr marL="0" indent="0">
              <a:buNone/>
            </a:pPr>
            <a:r>
              <a:rPr lang="en-US" sz="2400" b="1" dirty="0"/>
              <a:t>Categories: </a:t>
            </a:r>
            <a:r>
              <a:rPr lang="en-US" sz="2400" dirty="0"/>
              <a:t>The images can be classified into two ; “Pneumonia” and  “Normal”</a:t>
            </a:r>
          </a:p>
          <a:p>
            <a:pPr marL="0" indent="0">
              <a:buNone/>
            </a:pPr>
            <a:r>
              <a:rPr lang="en-US" sz="2400" b="1" dirty="0"/>
              <a:t>Patient Demographics: </a:t>
            </a:r>
            <a:r>
              <a:rPr lang="en-US" sz="2400" dirty="0"/>
              <a:t>Ages</a:t>
            </a:r>
            <a:r>
              <a:rPr lang="en-US" sz="2400" b="1" dirty="0"/>
              <a:t> </a:t>
            </a:r>
            <a:r>
              <a:rPr lang="en-US" sz="2400" dirty="0"/>
              <a:t>1-5years, Guangzhou Women and Children’s Medical Center</a:t>
            </a:r>
          </a:p>
          <a:p>
            <a:pPr marL="0" indent="0">
              <a:buNone/>
            </a:pPr>
            <a:r>
              <a:rPr lang="en-US" sz="2400" b="1" dirty="0"/>
              <a:t>Image Details: </a:t>
            </a:r>
            <a:r>
              <a:rPr lang="en-US" sz="2400" dirty="0"/>
              <a:t>Anterior – posterior chest X-rays, part of routine care</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04794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Metric of success</a:t>
            </a:r>
          </a:p>
        </p:txBody>
      </p:sp>
      <p:sp>
        <p:nvSpPr>
          <p:cNvPr id="3" name="Content Placeholder 2"/>
          <p:cNvSpPr>
            <a:spLocks noGrp="1"/>
          </p:cNvSpPr>
          <p:nvPr>
            <p:ph idx="1"/>
          </p:nvPr>
        </p:nvSpPr>
        <p:spPr>
          <a:xfrm>
            <a:off x="470263" y="2037806"/>
            <a:ext cx="11273246" cy="4637313"/>
          </a:xfrm>
        </p:spPr>
        <p:txBody>
          <a:bodyPr>
            <a:normAutofit/>
          </a:bodyPr>
          <a:lstStyle/>
          <a:p>
            <a:pPr marL="0" indent="0">
              <a:buNone/>
            </a:pPr>
            <a:r>
              <a:rPr lang="en-US" sz="2200" dirty="0"/>
              <a:t>The performance of the models will be evaluated using the following metrics:</a:t>
            </a:r>
          </a:p>
          <a:p>
            <a:r>
              <a:rPr lang="en-US" sz="2200" dirty="0"/>
              <a:t>Loss: This metric measures the error between the predicted values and the actual values. Lower loss indicates a better fitting model. We will use the test loss to evaluate the model's ability to generalize to new data.</a:t>
            </a:r>
          </a:p>
          <a:p>
            <a:r>
              <a:rPr lang="en-US" sz="2200" dirty="0"/>
              <a:t>Accuracy: This metric indicates the proportion of correctly classified instances out of the total instances. Higher accuracy indicates better model performance in terms of classification </a:t>
            </a:r>
            <a:r>
              <a:rPr lang="en-US" sz="2200"/>
              <a:t>correctness.</a:t>
            </a:r>
            <a:endParaRPr lang="en-US" sz="2200" dirty="0"/>
          </a:p>
        </p:txBody>
      </p:sp>
    </p:spTree>
    <p:extLst>
      <p:ext uri="{BB962C8B-B14F-4D97-AF65-F5344CB8AC3E}">
        <p14:creationId xmlns:p14="http://schemas.microsoft.com/office/powerpoint/2010/main" val="179714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IMAGES TO DISTINGUISH BETWEEN NORMAL &amp; PNEUMONIA CASES</a:t>
            </a:r>
          </a:p>
        </p:txBody>
      </p:sp>
      <p:pic>
        <p:nvPicPr>
          <p:cNvPr id="4" name="Content Placeholder 3"/>
          <p:cNvPicPr>
            <a:picLocks noGrp="1" noChangeAspect="1"/>
          </p:cNvPicPr>
          <p:nvPr>
            <p:ph idx="1"/>
          </p:nvPr>
        </p:nvPicPr>
        <p:blipFill>
          <a:blip r:embed="rId2"/>
          <a:stretch>
            <a:fillRect/>
          </a:stretch>
        </p:blipFill>
        <p:spPr>
          <a:xfrm>
            <a:off x="1691534" y="1906904"/>
            <a:ext cx="8693437" cy="4811527"/>
          </a:xfrm>
          <a:prstGeom prst="rect">
            <a:avLst/>
          </a:prstGeom>
        </p:spPr>
      </p:pic>
    </p:spTree>
    <p:extLst>
      <p:ext uri="{BB962C8B-B14F-4D97-AF65-F5344CB8AC3E}">
        <p14:creationId xmlns:p14="http://schemas.microsoft.com/office/powerpoint/2010/main" val="12592903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495</TotalTime>
  <Words>815</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Wingdings 2</vt:lpstr>
      <vt:lpstr>Dividend</vt:lpstr>
      <vt:lpstr>IMAGE CLASSIFICATION OF X-RAY IMAGES FOR PNEUMONIA DETECTION</vt:lpstr>
      <vt:lpstr>PHASE 4 GROUP 5 MEMBERS</vt:lpstr>
      <vt:lpstr>INTRODUCTION</vt:lpstr>
      <vt:lpstr>Business problem</vt:lpstr>
      <vt:lpstr>objectives</vt:lpstr>
      <vt:lpstr>STAKEHOLDERS</vt:lpstr>
      <vt:lpstr>DATA OVERVIEW</vt:lpstr>
      <vt:lpstr>Metric of success</vt:lpstr>
      <vt:lpstr>SAMPLE IMAGES TO DISTINGUISH BETWEEN NORMAL &amp; PNEUMONIA CASES</vt:lpstr>
      <vt:lpstr>SCATTER PLOT DISPLAYING Image Size Distribution</vt:lpstr>
      <vt:lpstr>IMAGE INTENSITY DISTRIBUTION</vt:lpstr>
      <vt:lpstr>HISTOGRAM SHOWING IMAGE ASPECT RATIO DISTRIBUTION</vt:lpstr>
      <vt:lpstr>IMAGE BRIGHTNESS DISTRIBUTION</vt:lpstr>
      <vt:lpstr>BAR GRAPH DISPLAYING TRAINING DATA CLASS DISTRIBUTION</vt:lpstr>
      <vt:lpstr>BAR GRAPH DISPLAYING  TEST DATA CLASS DISTRIBUTION</vt:lpstr>
      <vt:lpstr>BAR GRAPH DISPLAYING VALIDATION DATA CLASS DISTRIBUTION</vt:lpstr>
      <vt:lpstr>Model evaluation</vt:lpstr>
      <vt:lpstr>Model evaluation</vt:lpstr>
      <vt:lpstr>RECOMMENDATIONS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OF X-RAY IMAGES FOR PNEUMONIA DETECTION</dc:title>
  <dc:creator>Lisa</dc:creator>
  <cp:lastModifiedBy>PC</cp:lastModifiedBy>
  <cp:revision>33</cp:revision>
  <dcterms:created xsi:type="dcterms:W3CDTF">2024-06-29T19:23:00Z</dcterms:created>
  <dcterms:modified xsi:type="dcterms:W3CDTF">2024-07-01T22:09:34Z</dcterms:modified>
</cp:coreProperties>
</file>