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63" r:id="rId9"/>
    <p:sldId id="267" r:id="rId10"/>
    <p:sldId id="268" r:id="rId11"/>
    <p:sldId id="269" r:id="rId12"/>
    <p:sldId id="270" r:id="rId13"/>
    <p:sldId id="271" r:id="rId14"/>
    <p:sldId id="272" r:id="rId15"/>
    <p:sldId id="264" r:id="rId16"/>
    <p:sldId id="273"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DF9A6F-D8A3-47CA-9FF0-B5D8183ED3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4E66805-61AC-44C0-B280-4C2FD19890F5}">
      <dgm:prSet phldrT="[Text]"/>
      <dgm:spPr/>
      <dgm:t>
        <a:bodyPr/>
        <a:lstStyle/>
        <a:p>
          <a:r>
            <a:rPr lang="en-US" dirty="0"/>
            <a:t>Lisa Mwikali</a:t>
          </a:r>
        </a:p>
        <a:p>
          <a:r>
            <a:rPr lang="en-US" dirty="0"/>
            <a:t>Nicole Bosibori</a:t>
          </a:r>
        </a:p>
      </dgm:t>
    </dgm:pt>
    <dgm:pt modelId="{5F8E19A9-34E2-451F-B2B8-4843E2F2AFB4}" type="parTrans" cxnId="{A725435B-AB75-45DB-B421-C68A8E8BCB1F}">
      <dgm:prSet/>
      <dgm:spPr/>
      <dgm:t>
        <a:bodyPr/>
        <a:lstStyle/>
        <a:p>
          <a:endParaRPr lang="en-US"/>
        </a:p>
      </dgm:t>
    </dgm:pt>
    <dgm:pt modelId="{0E422DC3-D7E2-417E-9FD1-7B99A34B6CFD}" type="sibTrans" cxnId="{A725435B-AB75-45DB-B421-C68A8E8BCB1F}">
      <dgm:prSet/>
      <dgm:spPr/>
      <dgm:t>
        <a:bodyPr/>
        <a:lstStyle/>
        <a:p>
          <a:endParaRPr lang="en-US"/>
        </a:p>
      </dgm:t>
    </dgm:pt>
    <dgm:pt modelId="{167DD0CC-BB6E-423C-8FAE-5B77992F46D0}">
      <dgm:prSet phldrT="[Text]"/>
      <dgm:spPr/>
      <dgm:t>
        <a:bodyPr/>
        <a:lstStyle/>
        <a:p>
          <a:r>
            <a:rPr lang="en-US" dirty="0"/>
            <a:t>Ivan Wawire</a:t>
          </a:r>
        </a:p>
        <a:p>
          <a:r>
            <a:rPr lang="en-US" dirty="0"/>
            <a:t>Anne Njoroge</a:t>
          </a:r>
        </a:p>
      </dgm:t>
    </dgm:pt>
    <dgm:pt modelId="{B35323D7-59BF-4DA4-A8F7-2FF7DF3C761C}" type="parTrans" cxnId="{E3282A46-067E-43FA-9024-1ADE4014E81D}">
      <dgm:prSet/>
      <dgm:spPr/>
      <dgm:t>
        <a:bodyPr/>
        <a:lstStyle/>
        <a:p>
          <a:endParaRPr lang="en-US"/>
        </a:p>
      </dgm:t>
    </dgm:pt>
    <dgm:pt modelId="{8344BEC4-C1B4-414E-9511-42379CF1F6D1}" type="sibTrans" cxnId="{E3282A46-067E-43FA-9024-1ADE4014E81D}">
      <dgm:prSet/>
      <dgm:spPr/>
      <dgm:t>
        <a:bodyPr/>
        <a:lstStyle/>
        <a:p>
          <a:endParaRPr lang="en-US"/>
        </a:p>
      </dgm:t>
    </dgm:pt>
    <dgm:pt modelId="{6C8B00A9-FB02-4104-8FDF-B623BF61BE84}">
      <dgm:prSet phldrT="[Text]"/>
      <dgm:spPr/>
      <dgm:t>
        <a:bodyPr/>
        <a:lstStyle/>
        <a:p>
          <a:r>
            <a:rPr lang="en-US" dirty="0"/>
            <a:t>Maureen Muriithi</a:t>
          </a:r>
        </a:p>
        <a:p>
          <a:r>
            <a:rPr lang="en-US" dirty="0"/>
            <a:t>Charles Egambi</a:t>
          </a:r>
        </a:p>
      </dgm:t>
    </dgm:pt>
    <dgm:pt modelId="{E917312B-3985-40D9-A068-8C7DE95750E4}" type="parTrans" cxnId="{380B507F-76A7-40F7-9E74-EE78F07CFE3A}">
      <dgm:prSet/>
      <dgm:spPr/>
      <dgm:t>
        <a:bodyPr/>
        <a:lstStyle/>
        <a:p>
          <a:endParaRPr lang="en-US"/>
        </a:p>
      </dgm:t>
    </dgm:pt>
    <dgm:pt modelId="{5591B20B-DB1F-447A-92F4-EF9850AB41F2}" type="sibTrans" cxnId="{380B507F-76A7-40F7-9E74-EE78F07CFE3A}">
      <dgm:prSet/>
      <dgm:spPr/>
      <dgm:t>
        <a:bodyPr/>
        <a:lstStyle/>
        <a:p>
          <a:endParaRPr lang="en-US"/>
        </a:p>
      </dgm:t>
    </dgm:pt>
    <dgm:pt modelId="{ED6AC645-4140-4B50-B2B0-58F063BE59AE}" type="pres">
      <dgm:prSet presAssocID="{4CDF9A6F-D8A3-47CA-9FF0-B5D8183ED353}" presName="diagram" presStyleCnt="0">
        <dgm:presLayoutVars>
          <dgm:dir/>
          <dgm:resizeHandles val="exact"/>
        </dgm:presLayoutVars>
      </dgm:prSet>
      <dgm:spPr/>
    </dgm:pt>
    <dgm:pt modelId="{D726A96B-B68E-4DF2-B863-EF6610B215A6}" type="pres">
      <dgm:prSet presAssocID="{54E66805-61AC-44C0-B280-4C2FD19890F5}" presName="node" presStyleLbl="node1" presStyleIdx="0" presStyleCnt="3" custScaleX="38465" custScaleY="35138" custLinFactNeighborX="-326" custLinFactNeighborY="-40232">
        <dgm:presLayoutVars>
          <dgm:bulletEnabled val="1"/>
        </dgm:presLayoutVars>
      </dgm:prSet>
      <dgm:spPr/>
    </dgm:pt>
    <dgm:pt modelId="{7392720D-09FF-4A4E-A84D-D93A12D7C13C}" type="pres">
      <dgm:prSet presAssocID="{0E422DC3-D7E2-417E-9FD1-7B99A34B6CFD}" presName="sibTrans" presStyleCnt="0"/>
      <dgm:spPr/>
    </dgm:pt>
    <dgm:pt modelId="{34B36197-35D3-48CC-B814-C3E89FEC541F}" type="pres">
      <dgm:prSet presAssocID="{167DD0CC-BB6E-423C-8FAE-5B77992F46D0}" presName="node" presStyleLbl="node1" presStyleIdx="1" presStyleCnt="3" custScaleX="29514" custScaleY="36416" custLinFactNeighborX="-10926" custLinFactNeighborY="16360">
        <dgm:presLayoutVars>
          <dgm:bulletEnabled val="1"/>
        </dgm:presLayoutVars>
      </dgm:prSet>
      <dgm:spPr/>
    </dgm:pt>
    <dgm:pt modelId="{63AB3669-A12C-4DA1-962F-BFB798424225}" type="pres">
      <dgm:prSet presAssocID="{8344BEC4-C1B4-414E-9511-42379CF1F6D1}" presName="sibTrans" presStyleCnt="0"/>
      <dgm:spPr/>
    </dgm:pt>
    <dgm:pt modelId="{28A26AEA-099F-47C3-BA26-126D4CF1B80C}" type="pres">
      <dgm:prSet presAssocID="{6C8B00A9-FB02-4104-8FDF-B623BF61BE84}" presName="node" presStyleLbl="node1" presStyleIdx="2" presStyleCnt="3" custScaleX="39540" custScaleY="33732" custLinFactNeighborX="-21127" custLinFactNeighborY="-18715">
        <dgm:presLayoutVars>
          <dgm:bulletEnabled val="1"/>
        </dgm:presLayoutVars>
      </dgm:prSet>
      <dgm:spPr/>
    </dgm:pt>
  </dgm:ptLst>
  <dgm:cxnLst>
    <dgm:cxn modelId="{048B9205-81F3-4352-ADAB-235218102AF9}" type="presOf" srcId="{4CDF9A6F-D8A3-47CA-9FF0-B5D8183ED353}" destId="{ED6AC645-4140-4B50-B2B0-58F063BE59AE}" srcOrd="0" destOrd="0" presId="urn:microsoft.com/office/officeart/2005/8/layout/default"/>
    <dgm:cxn modelId="{A725435B-AB75-45DB-B421-C68A8E8BCB1F}" srcId="{4CDF9A6F-D8A3-47CA-9FF0-B5D8183ED353}" destId="{54E66805-61AC-44C0-B280-4C2FD19890F5}" srcOrd="0" destOrd="0" parTransId="{5F8E19A9-34E2-451F-B2B8-4843E2F2AFB4}" sibTransId="{0E422DC3-D7E2-417E-9FD1-7B99A34B6CFD}"/>
    <dgm:cxn modelId="{E3282A46-067E-43FA-9024-1ADE4014E81D}" srcId="{4CDF9A6F-D8A3-47CA-9FF0-B5D8183ED353}" destId="{167DD0CC-BB6E-423C-8FAE-5B77992F46D0}" srcOrd="1" destOrd="0" parTransId="{B35323D7-59BF-4DA4-A8F7-2FF7DF3C761C}" sibTransId="{8344BEC4-C1B4-414E-9511-42379CF1F6D1}"/>
    <dgm:cxn modelId="{58801567-28EA-4824-83FD-A756CB6C2619}" type="presOf" srcId="{6C8B00A9-FB02-4104-8FDF-B623BF61BE84}" destId="{28A26AEA-099F-47C3-BA26-126D4CF1B80C}" srcOrd="0" destOrd="0" presId="urn:microsoft.com/office/officeart/2005/8/layout/default"/>
    <dgm:cxn modelId="{380B507F-76A7-40F7-9E74-EE78F07CFE3A}" srcId="{4CDF9A6F-D8A3-47CA-9FF0-B5D8183ED353}" destId="{6C8B00A9-FB02-4104-8FDF-B623BF61BE84}" srcOrd="2" destOrd="0" parTransId="{E917312B-3985-40D9-A068-8C7DE95750E4}" sibTransId="{5591B20B-DB1F-447A-92F4-EF9850AB41F2}"/>
    <dgm:cxn modelId="{F80011C1-3E6E-4EE9-B905-FC98B44C56BA}" type="presOf" srcId="{54E66805-61AC-44C0-B280-4C2FD19890F5}" destId="{D726A96B-B68E-4DF2-B863-EF6610B215A6}" srcOrd="0" destOrd="0" presId="urn:microsoft.com/office/officeart/2005/8/layout/default"/>
    <dgm:cxn modelId="{CAC2F5FA-C886-48A2-87D1-FA7661ADF578}" type="presOf" srcId="{167DD0CC-BB6E-423C-8FAE-5B77992F46D0}" destId="{34B36197-35D3-48CC-B814-C3E89FEC541F}" srcOrd="0" destOrd="0" presId="urn:microsoft.com/office/officeart/2005/8/layout/default"/>
    <dgm:cxn modelId="{64B3B539-5B68-4439-9D41-1BF5BE20CBF5}" type="presParOf" srcId="{ED6AC645-4140-4B50-B2B0-58F063BE59AE}" destId="{D726A96B-B68E-4DF2-B863-EF6610B215A6}" srcOrd="0" destOrd="0" presId="urn:microsoft.com/office/officeart/2005/8/layout/default"/>
    <dgm:cxn modelId="{6EA2CEAA-5939-4B8C-8050-605029752850}" type="presParOf" srcId="{ED6AC645-4140-4B50-B2B0-58F063BE59AE}" destId="{7392720D-09FF-4A4E-A84D-D93A12D7C13C}" srcOrd="1" destOrd="0" presId="urn:microsoft.com/office/officeart/2005/8/layout/default"/>
    <dgm:cxn modelId="{01CEAD2B-5FF3-40AE-AFE9-1DF6ABAC0A8C}" type="presParOf" srcId="{ED6AC645-4140-4B50-B2B0-58F063BE59AE}" destId="{34B36197-35D3-48CC-B814-C3E89FEC541F}" srcOrd="2" destOrd="0" presId="urn:microsoft.com/office/officeart/2005/8/layout/default"/>
    <dgm:cxn modelId="{482092A6-0A0F-46C4-A649-DFBD8833E3A5}" type="presParOf" srcId="{ED6AC645-4140-4B50-B2B0-58F063BE59AE}" destId="{63AB3669-A12C-4DA1-962F-BFB798424225}" srcOrd="3" destOrd="0" presId="urn:microsoft.com/office/officeart/2005/8/layout/default"/>
    <dgm:cxn modelId="{3DE9087D-4066-47F0-B212-4D47F4DB9AB5}" type="presParOf" srcId="{ED6AC645-4140-4B50-B2B0-58F063BE59AE}" destId="{28A26AEA-099F-47C3-BA26-126D4CF1B80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6A96B-B68E-4DF2-B863-EF6610B215A6}">
      <dsp:nvSpPr>
        <dsp:cNvPr id="0" name=""/>
        <dsp:cNvSpPr/>
      </dsp:nvSpPr>
      <dsp:spPr>
        <a:xfrm>
          <a:off x="0" y="0"/>
          <a:ext cx="2733562" cy="149827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Lisa Mwikali</a:t>
          </a:r>
        </a:p>
        <a:p>
          <a:pPr marL="0" lvl="0" indent="0" algn="ctr" defTabSz="1289050">
            <a:lnSpc>
              <a:spcPct val="90000"/>
            </a:lnSpc>
            <a:spcBef>
              <a:spcPct val="0"/>
            </a:spcBef>
            <a:spcAft>
              <a:spcPct val="35000"/>
            </a:spcAft>
            <a:buNone/>
          </a:pPr>
          <a:r>
            <a:rPr lang="en-US" sz="2900" kern="1200" dirty="0"/>
            <a:t>Nicole Bosibori</a:t>
          </a:r>
        </a:p>
      </dsp:txBody>
      <dsp:txXfrm>
        <a:off x="0" y="0"/>
        <a:ext cx="2733562" cy="1498275"/>
      </dsp:txXfrm>
    </dsp:sp>
    <dsp:sp modelId="{34B36197-35D3-48CC-B814-C3E89FEC541F}">
      <dsp:nvSpPr>
        <dsp:cNvPr id="0" name=""/>
        <dsp:cNvSpPr/>
      </dsp:nvSpPr>
      <dsp:spPr>
        <a:xfrm>
          <a:off x="2667854" y="1501807"/>
          <a:ext cx="2097448" cy="1552768"/>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Ivan Wawire</a:t>
          </a:r>
        </a:p>
        <a:p>
          <a:pPr marL="0" lvl="0" indent="0" algn="ctr" defTabSz="1289050">
            <a:lnSpc>
              <a:spcPct val="90000"/>
            </a:lnSpc>
            <a:spcBef>
              <a:spcPct val="0"/>
            </a:spcBef>
            <a:spcAft>
              <a:spcPct val="35000"/>
            </a:spcAft>
            <a:buNone/>
          </a:pPr>
          <a:r>
            <a:rPr lang="en-US" sz="2900" kern="1200" dirty="0"/>
            <a:t>Anne Njoroge</a:t>
          </a:r>
        </a:p>
      </dsp:txBody>
      <dsp:txXfrm>
        <a:off x="2667854" y="1501807"/>
        <a:ext cx="2097448" cy="1552768"/>
      </dsp:txXfrm>
    </dsp:sp>
    <dsp:sp modelId="{28A26AEA-099F-47C3-BA26-126D4CF1B80C}">
      <dsp:nvSpPr>
        <dsp:cNvPr id="0" name=""/>
        <dsp:cNvSpPr/>
      </dsp:nvSpPr>
      <dsp:spPr>
        <a:xfrm>
          <a:off x="4751018" y="63440"/>
          <a:ext cx="2809958" cy="143832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Maureen Muriithi</a:t>
          </a:r>
        </a:p>
        <a:p>
          <a:pPr marL="0" lvl="0" indent="0" algn="ctr" defTabSz="1289050">
            <a:lnSpc>
              <a:spcPct val="90000"/>
            </a:lnSpc>
            <a:spcBef>
              <a:spcPct val="0"/>
            </a:spcBef>
            <a:spcAft>
              <a:spcPct val="35000"/>
            </a:spcAft>
            <a:buNone/>
          </a:pPr>
          <a:r>
            <a:rPr lang="en-US" sz="2900" kern="1200" dirty="0"/>
            <a:t>Charles Egambi</a:t>
          </a:r>
        </a:p>
      </dsp:txBody>
      <dsp:txXfrm>
        <a:off x="4751018" y="63440"/>
        <a:ext cx="2809958" cy="14383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a:t>IMAGE CLASSIFICATION OF X-RAY IMAGES FOR PNEUMONIA DETECTION</a:t>
            </a:r>
          </a:p>
        </p:txBody>
      </p:sp>
      <p:pic>
        <p:nvPicPr>
          <p:cNvPr id="4" name="Google Shape;407;p29"/>
          <p:cNvPicPr preferRelativeResize="0"/>
          <p:nvPr/>
        </p:nvPicPr>
        <p:blipFill>
          <a:blip r:embed="rId2">
            <a:alphaModFix/>
          </a:blip>
          <a:stretch>
            <a:fillRect/>
          </a:stretch>
        </p:blipFill>
        <p:spPr>
          <a:xfrm>
            <a:off x="4138602" y="3304309"/>
            <a:ext cx="2947998" cy="2722418"/>
          </a:xfrm>
          <a:prstGeom prst="rect">
            <a:avLst/>
          </a:prstGeom>
          <a:noFill/>
          <a:ln>
            <a:noFill/>
          </a:ln>
        </p:spPr>
      </p:pic>
    </p:spTree>
    <p:extLst>
      <p:ext uri="{BB962C8B-B14F-4D97-AF65-F5344CB8AC3E}">
        <p14:creationId xmlns:p14="http://schemas.microsoft.com/office/powerpoint/2010/main" val="87080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SCATTER PLOT DISPLAYING Image Size Distribution</a:t>
            </a:r>
            <a:endParaRPr lang="en-US" dirty="0"/>
          </a:p>
        </p:txBody>
      </p:sp>
      <p:pic>
        <p:nvPicPr>
          <p:cNvPr id="4" name="Content Placeholder 3"/>
          <p:cNvPicPr>
            <a:picLocks noGrp="1" noChangeAspect="1"/>
          </p:cNvPicPr>
          <p:nvPr>
            <p:ph idx="1"/>
          </p:nvPr>
        </p:nvPicPr>
        <p:blipFill>
          <a:blip r:embed="rId2"/>
          <a:stretch>
            <a:fillRect/>
          </a:stretch>
        </p:blipFill>
        <p:spPr>
          <a:xfrm>
            <a:off x="1267097" y="1945051"/>
            <a:ext cx="8673737" cy="4741891"/>
          </a:xfrm>
          <a:prstGeom prst="rect">
            <a:avLst/>
          </a:prstGeom>
        </p:spPr>
      </p:pic>
    </p:spTree>
    <p:extLst>
      <p:ext uri="{BB962C8B-B14F-4D97-AF65-F5344CB8AC3E}">
        <p14:creationId xmlns:p14="http://schemas.microsoft.com/office/powerpoint/2010/main" val="258521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INTENSITY DISTRIBUTION</a:t>
            </a:r>
          </a:p>
        </p:txBody>
      </p:sp>
      <p:pic>
        <p:nvPicPr>
          <p:cNvPr id="4" name="Content Placeholder 3"/>
          <p:cNvPicPr>
            <a:picLocks noGrp="1" noChangeAspect="1"/>
          </p:cNvPicPr>
          <p:nvPr>
            <p:ph idx="1"/>
          </p:nvPr>
        </p:nvPicPr>
        <p:blipFill>
          <a:blip r:embed="rId2"/>
          <a:stretch>
            <a:fillRect/>
          </a:stretch>
        </p:blipFill>
        <p:spPr>
          <a:xfrm>
            <a:off x="1421875" y="2142035"/>
            <a:ext cx="7068981" cy="4180387"/>
          </a:xfrm>
          <a:prstGeom prst="rect">
            <a:avLst/>
          </a:prstGeom>
        </p:spPr>
      </p:pic>
    </p:spTree>
    <p:extLst>
      <p:ext uri="{BB962C8B-B14F-4D97-AF65-F5344CB8AC3E}">
        <p14:creationId xmlns:p14="http://schemas.microsoft.com/office/powerpoint/2010/main" val="2071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SHOWING IMAGE ASPECT RATIO DISTRIBUTION</a:t>
            </a:r>
          </a:p>
        </p:txBody>
      </p:sp>
      <p:pic>
        <p:nvPicPr>
          <p:cNvPr id="4" name="Content Placeholder 3"/>
          <p:cNvPicPr>
            <a:picLocks noGrp="1" noChangeAspect="1"/>
          </p:cNvPicPr>
          <p:nvPr>
            <p:ph idx="1"/>
          </p:nvPr>
        </p:nvPicPr>
        <p:blipFill>
          <a:blip r:embed="rId2"/>
          <a:stretch>
            <a:fillRect/>
          </a:stretch>
        </p:blipFill>
        <p:spPr>
          <a:xfrm>
            <a:off x="1815738" y="2207349"/>
            <a:ext cx="8334102" cy="4646763"/>
          </a:xfrm>
          <a:prstGeom prst="rect">
            <a:avLst/>
          </a:prstGeom>
        </p:spPr>
      </p:pic>
    </p:spTree>
    <p:extLst>
      <p:ext uri="{BB962C8B-B14F-4D97-AF65-F5344CB8AC3E}">
        <p14:creationId xmlns:p14="http://schemas.microsoft.com/office/powerpoint/2010/main" val="368737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BRIGHTNESS DISTRIBUTION</a:t>
            </a:r>
          </a:p>
        </p:txBody>
      </p:sp>
      <p:pic>
        <p:nvPicPr>
          <p:cNvPr id="4" name="Content Placeholder 3"/>
          <p:cNvPicPr>
            <a:picLocks noGrp="1" noChangeAspect="1"/>
          </p:cNvPicPr>
          <p:nvPr>
            <p:ph idx="1"/>
          </p:nvPr>
        </p:nvPicPr>
        <p:blipFill>
          <a:blip r:embed="rId2"/>
          <a:stretch>
            <a:fillRect/>
          </a:stretch>
        </p:blipFill>
        <p:spPr>
          <a:xfrm>
            <a:off x="1110342" y="2142035"/>
            <a:ext cx="7929155" cy="4128135"/>
          </a:xfrm>
          <a:prstGeom prst="rect">
            <a:avLst/>
          </a:prstGeom>
        </p:spPr>
      </p:pic>
    </p:spTree>
    <p:extLst>
      <p:ext uri="{BB962C8B-B14F-4D97-AF65-F5344CB8AC3E}">
        <p14:creationId xmlns:p14="http://schemas.microsoft.com/office/powerpoint/2010/main" val="352097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 GRAPH DISPLAYING TRAINING DATA CLASS DISTRIBUTION</a:t>
            </a:r>
          </a:p>
        </p:txBody>
      </p:sp>
      <p:pic>
        <p:nvPicPr>
          <p:cNvPr id="4" name="Content Placeholder 3"/>
          <p:cNvPicPr>
            <a:picLocks noGrp="1" noChangeAspect="1"/>
          </p:cNvPicPr>
          <p:nvPr>
            <p:ph idx="1"/>
          </p:nvPr>
        </p:nvPicPr>
        <p:blipFill>
          <a:blip r:embed="rId2"/>
          <a:stretch>
            <a:fillRect/>
          </a:stretch>
        </p:blipFill>
        <p:spPr>
          <a:xfrm>
            <a:off x="966651" y="2142036"/>
            <a:ext cx="7707086" cy="4402455"/>
          </a:xfrm>
          <a:prstGeom prst="rect">
            <a:avLst/>
          </a:prstGeom>
        </p:spPr>
      </p:pic>
    </p:spTree>
    <p:extLst>
      <p:ext uri="{BB962C8B-B14F-4D97-AF65-F5344CB8AC3E}">
        <p14:creationId xmlns:p14="http://schemas.microsoft.com/office/powerpoint/2010/main" val="1750429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INSIGHTS FROM DATA EXPLORATION</a:t>
            </a:r>
          </a:p>
        </p:txBody>
      </p:sp>
      <p:sp>
        <p:nvSpPr>
          <p:cNvPr id="3" name="Content Placeholder 2"/>
          <p:cNvSpPr>
            <a:spLocks noGrp="1"/>
          </p:cNvSpPr>
          <p:nvPr>
            <p:ph idx="1"/>
          </p:nvPr>
        </p:nvSpPr>
        <p:spPr/>
        <p:txBody>
          <a:bodyPr/>
          <a:lstStyle/>
          <a:p>
            <a:r>
              <a:rPr lang="en-US" sz="2400" b="1" dirty="0"/>
              <a:t>Image Size:</a:t>
            </a:r>
            <a:r>
              <a:rPr lang="en-US" sz="2400" dirty="0"/>
              <a:t> Data points for normal and pneumonia cases are closely clustered.</a:t>
            </a:r>
          </a:p>
          <a:p>
            <a:r>
              <a:rPr lang="en-US" sz="2400" b="1" dirty="0"/>
              <a:t>Pixel Intensity:</a:t>
            </a:r>
            <a:r>
              <a:rPr lang="en-US" sz="2400" dirty="0"/>
              <a:t> Significant overlap with slightly broader distribution for pneumonia images.</a:t>
            </a:r>
          </a:p>
          <a:p>
            <a:r>
              <a:rPr lang="en-US" sz="2400" b="1" dirty="0"/>
              <a:t>Aspect Ratio:</a:t>
            </a:r>
            <a:r>
              <a:rPr lang="en-US" sz="2400" dirty="0"/>
              <a:t> Most images have an aspect ratio between 1.0 and 1.5.</a:t>
            </a:r>
          </a:p>
          <a:p>
            <a:r>
              <a:rPr lang="en-US" sz="2400" b="1" dirty="0"/>
              <a:t>Brightness:</a:t>
            </a:r>
            <a:r>
              <a:rPr lang="en-US" sz="2400" dirty="0"/>
              <a:t> Normal images are generally brighter on average.</a:t>
            </a:r>
          </a:p>
          <a:p>
            <a:r>
              <a:rPr lang="en-US" sz="2400" b="1" dirty="0"/>
              <a:t>Class Distribution:</a:t>
            </a:r>
            <a:r>
              <a:rPr lang="en-US" sz="2400" dirty="0"/>
              <a:t> Balanced class distribution in training data.</a:t>
            </a:r>
          </a:p>
          <a:p>
            <a:endParaRPr lang="en-US" dirty="0"/>
          </a:p>
        </p:txBody>
      </p:sp>
    </p:spTree>
    <p:extLst>
      <p:ext uri="{BB962C8B-B14F-4D97-AF65-F5344CB8AC3E}">
        <p14:creationId xmlns:p14="http://schemas.microsoft.com/office/powerpoint/2010/main" val="241553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89190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0503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&amp; NEXT STEPS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61851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PHASE 4 GROUP 5 MEMBERS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1604020"/>
              </p:ext>
            </p:extLst>
          </p:nvPr>
        </p:nvGraphicFramePr>
        <p:xfrm>
          <a:off x="581192" y="2220685"/>
          <a:ext cx="9062493" cy="3161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58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INTRODUCTION</a:t>
            </a:r>
          </a:p>
        </p:txBody>
      </p:sp>
      <p:sp>
        <p:nvSpPr>
          <p:cNvPr id="3" name="Content Placeholder 2"/>
          <p:cNvSpPr>
            <a:spLocks noGrp="1"/>
          </p:cNvSpPr>
          <p:nvPr>
            <p:ph idx="1"/>
          </p:nvPr>
        </p:nvSpPr>
        <p:spPr>
          <a:xfrm>
            <a:off x="581192" y="2180496"/>
            <a:ext cx="10652865" cy="4089675"/>
          </a:xfrm>
        </p:spPr>
        <p:txBody>
          <a:bodyPr/>
          <a:lstStyle/>
          <a:p>
            <a:pPr marL="0" indent="0">
              <a:buNone/>
            </a:pPr>
            <a:r>
              <a:rPr lang="en-US" sz="3200" dirty="0"/>
              <a:t>Pneumonia is a common and potentially fatal lung infection. Accurate diagnosis is essential for effective treatment and patient management. The "Large Dataset of Labeled Optical Coherence Tomography (OCT) and Chest X-Ray Images" is a comprehensive collection of medical images, aiming to support advancements in medical diagnosis through deep learning.</a:t>
            </a:r>
          </a:p>
          <a:p>
            <a:endParaRPr lang="en-US" dirty="0"/>
          </a:p>
        </p:txBody>
      </p:sp>
    </p:spTree>
    <p:extLst>
      <p:ext uri="{BB962C8B-B14F-4D97-AF65-F5344CB8AC3E}">
        <p14:creationId xmlns:p14="http://schemas.microsoft.com/office/powerpoint/2010/main" val="322018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Business problem</a:t>
            </a:r>
          </a:p>
        </p:txBody>
      </p:sp>
      <p:sp>
        <p:nvSpPr>
          <p:cNvPr id="3" name="Content Placeholder 2"/>
          <p:cNvSpPr>
            <a:spLocks noGrp="1"/>
          </p:cNvSpPr>
          <p:nvPr>
            <p:ph idx="1"/>
          </p:nvPr>
        </p:nvSpPr>
        <p:spPr>
          <a:xfrm>
            <a:off x="581192" y="2180496"/>
            <a:ext cx="11610808" cy="4285618"/>
          </a:xfrm>
        </p:spPr>
        <p:txBody>
          <a:bodyPr>
            <a:normAutofit/>
          </a:bodyPr>
          <a:lstStyle/>
          <a:p>
            <a:pPr marL="0" indent="0">
              <a:buNone/>
            </a:pPr>
            <a:r>
              <a:rPr lang="en-US" sz="3200" dirty="0"/>
              <a:t>In healthcare, accurate and efficient disease diagnosis is vital. Traditional methods of diagnosing pneumonia involve lengthy exams and lab tests, often requiring multiple doctor visits. This project aims to streamline this process using a deep learning model to detect pneumonia from chest x-ray images, providing faster and more precise diagnoses.</a:t>
            </a:r>
          </a:p>
          <a:p>
            <a:endParaRPr lang="en-US" dirty="0"/>
          </a:p>
        </p:txBody>
      </p:sp>
    </p:spTree>
    <p:extLst>
      <p:ext uri="{BB962C8B-B14F-4D97-AF65-F5344CB8AC3E}">
        <p14:creationId xmlns:p14="http://schemas.microsoft.com/office/powerpoint/2010/main" val="427419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PROJECT GOALS</a:t>
            </a:r>
          </a:p>
        </p:txBody>
      </p:sp>
      <p:sp>
        <p:nvSpPr>
          <p:cNvPr id="3" name="Content Placeholder 2"/>
          <p:cNvSpPr>
            <a:spLocks noGrp="1"/>
          </p:cNvSpPr>
          <p:nvPr>
            <p:ph idx="1"/>
          </p:nvPr>
        </p:nvSpPr>
        <p:spPr>
          <a:xfrm>
            <a:off x="431074" y="2312126"/>
            <a:ext cx="11560629" cy="4153988"/>
          </a:xfrm>
        </p:spPr>
        <p:txBody>
          <a:bodyPr>
            <a:normAutofit lnSpcReduction="10000"/>
          </a:bodyPr>
          <a:lstStyle/>
          <a:p>
            <a:pPr marL="0" indent="0">
              <a:buNone/>
            </a:pPr>
            <a:endParaRPr lang="en-US" sz="2000" b="1" dirty="0"/>
          </a:p>
          <a:p>
            <a:pPr marL="0" indent="0">
              <a:buNone/>
            </a:pPr>
            <a:r>
              <a:rPr lang="en-US" sz="2400" b="1" dirty="0"/>
              <a:t>Main Objective</a:t>
            </a:r>
          </a:p>
          <a:p>
            <a:pPr marL="0" indent="0">
              <a:buNone/>
            </a:pPr>
            <a:r>
              <a:rPr lang="en-US" sz="2400" dirty="0"/>
              <a:t>To develop a deep learning model to classify chest x-ray images for pneumonia detection.</a:t>
            </a:r>
          </a:p>
          <a:p>
            <a:pPr marL="0" indent="0">
              <a:buNone/>
            </a:pPr>
            <a:endParaRPr lang="en-US" sz="2400" dirty="0"/>
          </a:p>
          <a:p>
            <a:pPr marL="0" indent="0">
              <a:buNone/>
            </a:pPr>
            <a:r>
              <a:rPr lang="en-US" sz="2400" b="1" dirty="0"/>
              <a:t>Specific Objectives</a:t>
            </a:r>
          </a:p>
          <a:p>
            <a:r>
              <a:rPr lang="en-US" sz="2400" dirty="0"/>
              <a:t>To determine the most effective architecture for pneumonia detection.</a:t>
            </a:r>
          </a:p>
          <a:p>
            <a:r>
              <a:rPr lang="en-US" sz="2400" dirty="0"/>
              <a:t>To train the deep learning model.</a:t>
            </a:r>
          </a:p>
          <a:p>
            <a:r>
              <a:rPr lang="en-US" sz="2400" dirty="0"/>
              <a:t>Assess the trained model’s performance to validate its effectiveness in detecting pneumonia.</a:t>
            </a:r>
          </a:p>
          <a:p>
            <a:endParaRPr lang="en-US" sz="3200" b="1" dirty="0"/>
          </a:p>
          <a:p>
            <a:endParaRPr lang="en-US" dirty="0"/>
          </a:p>
        </p:txBody>
      </p:sp>
    </p:spTree>
    <p:extLst>
      <p:ext uri="{BB962C8B-B14F-4D97-AF65-F5344CB8AC3E}">
        <p14:creationId xmlns:p14="http://schemas.microsoft.com/office/powerpoint/2010/main" val="70567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STAKEHOLDERS</a:t>
            </a:r>
          </a:p>
        </p:txBody>
      </p:sp>
      <p:sp>
        <p:nvSpPr>
          <p:cNvPr id="5" name="Content Placeholder 4"/>
          <p:cNvSpPr>
            <a:spLocks noGrp="1"/>
          </p:cNvSpPr>
          <p:nvPr>
            <p:ph idx="1"/>
          </p:nvPr>
        </p:nvSpPr>
        <p:spPr/>
        <p:txBody>
          <a:bodyPr>
            <a:normAutofit/>
          </a:bodyPr>
          <a:lstStyle/>
          <a:p>
            <a:r>
              <a:rPr lang="en-US" sz="3200" dirty="0"/>
              <a:t>Health Professionals</a:t>
            </a:r>
          </a:p>
          <a:p>
            <a:r>
              <a:rPr lang="en-US" sz="3200" dirty="0"/>
              <a:t>Patients</a:t>
            </a:r>
          </a:p>
          <a:p>
            <a:r>
              <a:rPr lang="en-US" sz="3200" dirty="0"/>
              <a:t>Radiologists</a:t>
            </a:r>
          </a:p>
          <a:p>
            <a:r>
              <a:rPr lang="en-US" sz="3200" dirty="0"/>
              <a:t>Medical Researchers</a:t>
            </a:r>
          </a:p>
        </p:txBody>
      </p:sp>
      <p:pic>
        <p:nvPicPr>
          <p:cNvPr id="6" name="Google Shape;674;p45"/>
          <p:cNvPicPr preferRelativeResize="0">
            <a:picLocks/>
          </p:cNvPicPr>
          <p:nvPr/>
        </p:nvPicPr>
        <p:blipFill rotWithShape="1">
          <a:blip r:embed="rId2">
            <a:alphaModFix/>
          </a:blip>
          <a:srcRect l="23155" r="6654"/>
          <a:stretch/>
        </p:blipFill>
        <p:spPr>
          <a:xfrm>
            <a:off x="7008119" y="2328006"/>
            <a:ext cx="4739744" cy="3383281"/>
          </a:xfrm>
          <a:prstGeom prst="rect">
            <a:avLst/>
          </a:prstGeom>
          <a:noFill/>
          <a:ln>
            <a:noFill/>
          </a:ln>
        </p:spPr>
      </p:pic>
    </p:spTree>
    <p:extLst>
      <p:ext uri="{BB962C8B-B14F-4D97-AF65-F5344CB8AC3E}">
        <p14:creationId xmlns:p14="http://schemas.microsoft.com/office/powerpoint/2010/main" val="320344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 OVERVIEW</a:t>
            </a:r>
          </a:p>
        </p:txBody>
      </p:sp>
      <p:sp>
        <p:nvSpPr>
          <p:cNvPr id="3" name="Content Placeholder 2"/>
          <p:cNvSpPr>
            <a:spLocks noGrp="1"/>
          </p:cNvSpPr>
          <p:nvPr>
            <p:ph idx="1"/>
          </p:nvPr>
        </p:nvSpPr>
        <p:spPr/>
        <p:txBody>
          <a:bodyPr/>
          <a:lstStyle/>
          <a:p>
            <a:pPr marL="0" indent="0">
              <a:buNone/>
            </a:pPr>
            <a:r>
              <a:rPr lang="en-US" sz="2400" b="1" dirty="0"/>
              <a:t>Source: </a:t>
            </a:r>
            <a:r>
              <a:rPr lang="en-US" sz="2400" dirty="0"/>
              <a:t>Mendley Data</a:t>
            </a:r>
          </a:p>
          <a:p>
            <a:pPr marL="0" indent="0">
              <a:buNone/>
            </a:pPr>
            <a:r>
              <a:rPr lang="en-US" sz="2400" b="1" dirty="0"/>
              <a:t>Data Organization:  </a:t>
            </a:r>
            <a:r>
              <a:rPr lang="en-US" sz="2400" dirty="0"/>
              <a:t>The images are categorized into “train”, “test” and “val” folders</a:t>
            </a:r>
          </a:p>
          <a:p>
            <a:pPr marL="0" indent="0">
              <a:buNone/>
            </a:pPr>
            <a:r>
              <a:rPr lang="en-US" sz="2400" b="1" dirty="0"/>
              <a:t>Categories: </a:t>
            </a:r>
            <a:r>
              <a:rPr lang="en-US" sz="2400" dirty="0"/>
              <a:t>The images can be classified into two ; “Pneumonia” and  “Normal”</a:t>
            </a:r>
          </a:p>
          <a:p>
            <a:pPr marL="0" indent="0">
              <a:buNone/>
            </a:pPr>
            <a:r>
              <a:rPr lang="en-US" sz="2400" b="1" dirty="0"/>
              <a:t>Patient Demographics: </a:t>
            </a:r>
            <a:r>
              <a:rPr lang="en-US" sz="2400" dirty="0"/>
              <a:t>Ages</a:t>
            </a:r>
            <a:r>
              <a:rPr lang="en-US" sz="2400" b="1" dirty="0"/>
              <a:t> </a:t>
            </a:r>
            <a:r>
              <a:rPr lang="en-US" sz="2400" dirty="0"/>
              <a:t>1-5years, Guangzhou Women and Children’s Medical Center</a:t>
            </a:r>
          </a:p>
          <a:p>
            <a:pPr marL="0" indent="0">
              <a:buNone/>
            </a:pPr>
            <a:r>
              <a:rPr lang="en-US" sz="2400" b="1" dirty="0"/>
              <a:t>Image Details: </a:t>
            </a:r>
            <a:r>
              <a:rPr lang="en-US" sz="2400" dirty="0"/>
              <a:t>Anterior – posterior chest X-rays, part of routine care</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204794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DATA VISUALIZATIONS FROM EXPLORATORY DATA ANALYSIS</a:t>
            </a:r>
          </a:p>
        </p:txBody>
      </p:sp>
      <p:sp>
        <p:nvSpPr>
          <p:cNvPr id="3" name="Content Placeholder 2"/>
          <p:cNvSpPr>
            <a:spLocks noGrp="1"/>
          </p:cNvSpPr>
          <p:nvPr>
            <p:ph idx="1"/>
          </p:nvPr>
        </p:nvSpPr>
        <p:spPr>
          <a:xfrm>
            <a:off x="483326" y="1946366"/>
            <a:ext cx="11260183" cy="4911634"/>
          </a:xfrm>
        </p:spPr>
        <p:txBody>
          <a:bodyPr>
            <a:normAutofit/>
          </a:bodyPr>
          <a:lstStyle/>
          <a:p>
            <a:r>
              <a:rPr lang="en-US" sz="1900" b="1" dirty="0"/>
              <a:t>Sample images from each class: </a:t>
            </a:r>
            <a:r>
              <a:rPr lang="en-US" sz="1900" dirty="0"/>
              <a:t>provides a visual understanding of the types of images in the dataset, distinguishing between normal and pneumonia cases.</a:t>
            </a:r>
          </a:p>
          <a:p>
            <a:r>
              <a:rPr lang="en-US" sz="1900" b="1" dirty="0"/>
              <a:t>Image Size Distribution: </a:t>
            </a:r>
            <a:r>
              <a:rPr lang="en-US" sz="1900" dirty="0"/>
              <a:t>shows the variation in dimensions of the x-ray images, which was important for preprocessing steps</a:t>
            </a:r>
          </a:p>
          <a:p>
            <a:r>
              <a:rPr lang="en-US" sz="1900" b="1" dirty="0"/>
              <a:t>Image Intensity Distribution Plot: </a:t>
            </a:r>
            <a:r>
              <a:rPr lang="en-US" sz="1900" dirty="0"/>
              <a:t>gives insight into the brightness and contrast of the images, which affects image quality and feature extraction in the deep learning models</a:t>
            </a:r>
          </a:p>
          <a:p>
            <a:r>
              <a:rPr lang="en-US" sz="1900" b="1" dirty="0"/>
              <a:t>Image Aspect Ratio Distribution Histogram:  </a:t>
            </a:r>
            <a:r>
              <a:rPr lang="en-US" sz="1900" dirty="0"/>
              <a:t>for understanding the shape and proportion of the images, which  influences how images are resized and fed into neural networks.</a:t>
            </a:r>
          </a:p>
          <a:p>
            <a:r>
              <a:rPr lang="en-US" sz="1900" b="1" dirty="0"/>
              <a:t>Image Brightness Distribution Plot: </a:t>
            </a:r>
            <a:r>
              <a:rPr lang="en-US" sz="1900" dirty="0"/>
              <a:t>highlights the range and mean brightness levels, which can impact image normalization and model performance.</a:t>
            </a:r>
          </a:p>
          <a:p>
            <a:r>
              <a:rPr lang="en-US" sz="1900" b="1" dirty="0"/>
              <a:t>Training Data Class Distribution Bar Chart</a:t>
            </a:r>
            <a:r>
              <a:rPr lang="en-US" sz="1900" dirty="0"/>
              <a:t>: show the number of images in the dataset for normal vs pneumonia, which is crucial for understanding if there is class imbalance that might affect model training and evaluation</a:t>
            </a:r>
            <a:r>
              <a:rPr lang="en-US" dirty="0"/>
              <a:t>.</a:t>
            </a:r>
          </a:p>
          <a:p>
            <a:endParaRPr lang="en-US" dirty="0"/>
          </a:p>
        </p:txBody>
      </p:sp>
    </p:spTree>
    <p:extLst>
      <p:ext uri="{BB962C8B-B14F-4D97-AF65-F5344CB8AC3E}">
        <p14:creationId xmlns:p14="http://schemas.microsoft.com/office/powerpoint/2010/main" val="381138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IMAGES TO DISTINGUISH BETWEEN NORMAL &amp; PNEUMONIA CASES</a:t>
            </a:r>
          </a:p>
        </p:txBody>
      </p:sp>
      <p:pic>
        <p:nvPicPr>
          <p:cNvPr id="4" name="Content Placeholder 3"/>
          <p:cNvPicPr>
            <a:picLocks noGrp="1" noChangeAspect="1"/>
          </p:cNvPicPr>
          <p:nvPr>
            <p:ph idx="1"/>
          </p:nvPr>
        </p:nvPicPr>
        <p:blipFill>
          <a:blip r:embed="rId2"/>
          <a:stretch>
            <a:fillRect/>
          </a:stretch>
        </p:blipFill>
        <p:spPr>
          <a:xfrm>
            <a:off x="1691534" y="1906904"/>
            <a:ext cx="8693437" cy="4811527"/>
          </a:xfrm>
          <a:prstGeom prst="rect">
            <a:avLst/>
          </a:prstGeom>
        </p:spPr>
      </p:pic>
    </p:spTree>
    <p:extLst>
      <p:ext uri="{BB962C8B-B14F-4D97-AF65-F5344CB8AC3E}">
        <p14:creationId xmlns:p14="http://schemas.microsoft.com/office/powerpoint/2010/main" val="125929038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438</TotalTime>
  <Words>542</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Gill Sans MT</vt:lpstr>
      <vt:lpstr>Wingdings 2</vt:lpstr>
      <vt:lpstr>Dividend</vt:lpstr>
      <vt:lpstr>IMAGE CLASSIFICATION OF X-RAY IMAGES FOR PNEUMONIA DETECTION</vt:lpstr>
      <vt:lpstr>PHASE 4 GROUP 5 MEMBERS</vt:lpstr>
      <vt:lpstr>INTRODUCTION</vt:lpstr>
      <vt:lpstr>Business problem</vt:lpstr>
      <vt:lpstr>PROJECT GOALS</vt:lpstr>
      <vt:lpstr>STAKEHOLDERS</vt:lpstr>
      <vt:lpstr>DATA OVERVIEW</vt:lpstr>
      <vt:lpstr>SAMPLE DATA VISUALIZATIONS FROM EXPLORATORY DATA ANALYSIS</vt:lpstr>
      <vt:lpstr>SAMPLE IMAGES TO DISTINGUISH BETWEEN NORMAL &amp; PNEUMONIA CASES</vt:lpstr>
      <vt:lpstr>SCATTER PLOT DISPLAYING Image Size Distribution</vt:lpstr>
      <vt:lpstr>IMAGE INTENSITY DISTRIBUTION</vt:lpstr>
      <vt:lpstr>HISTOGRAM SHOWING IMAGE ASPECT RATIO DISTRIBUTION</vt:lpstr>
      <vt:lpstr>IMAGE BRIGHTNESS DISTRIBUTION</vt:lpstr>
      <vt:lpstr>BAR GRAPH DISPLAYING TRAINING DATA CLASS DISTRIBUTION</vt:lpstr>
      <vt:lpstr>KEY INSIGHTS FROM DATA EXPLORATION</vt:lpstr>
      <vt:lpstr>Model evaluation</vt:lpstr>
      <vt:lpstr>CONCLUSION</vt:lpstr>
      <vt:lpstr>RECOMMENDATIONS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OF X-RAY IMAGES FOR PNEUMONIA DETECTION</dc:title>
  <dc:creator>Lisa</dc:creator>
  <cp:lastModifiedBy>PC</cp:lastModifiedBy>
  <cp:revision>23</cp:revision>
  <dcterms:created xsi:type="dcterms:W3CDTF">2024-06-29T19:23:00Z</dcterms:created>
  <dcterms:modified xsi:type="dcterms:W3CDTF">2024-07-01T08:56:06Z</dcterms:modified>
</cp:coreProperties>
</file>