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75" r:id="rId9"/>
    <p:sldId id="267" r:id="rId10"/>
    <p:sldId id="268" r:id="rId11"/>
    <p:sldId id="269" r:id="rId12"/>
    <p:sldId id="270" r:id="rId13"/>
    <p:sldId id="271" r:id="rId14"/>
    <p:sldId id="272" r:id="rId15"/>
    <p:sldId id="277" r:id="rId16"/>
    <p:sldId id="276" r:id="rId17"/>
    <p:sldId id="273" r:id="rId18"/>
    <p:sldId id="26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DF9A6F-D8A3-47CA-9FF0-B5D8183ED3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E66805-61AC-44C0-B280-4C2FD19890F5}">
      <dgm:prSet phldrT="[Text]"/>
      <dgm:spPr/>
      <dgm:t>
        <a:bodyPr/>
        <a:lstStyle/>
        <a:p>
          <a:r>
            <a:rPr lang="en-US" dirty="0"/>
            <a:t>Lisa Mwikali</a:t>
          </a:r>
        </a:p>
        <a:p>
          <a:r>
            <a:rPr lang="en-US" dirty="0"/>
            <a:t>Nicole Bosibori</a:t>
          </a:r>
        </a:p>
      </dgm:t>
    </dgm:pt>
    <dgm:pt modelId="{5F8E19A9-34E2-451F-B2B8-4843E2F2AFB4}" type="parTrans" cxnId="{A725435B-AB75-45DB-B421-C68A8E8BCB1F}">
      <dgm:prSet/>
      <dgm:spPr/>
      <dgm:t>
        <a:bodyPr/>
        <a:lstStyle/>
        <a:p>
          <a:endParaRPr lang="en-US"/>
        </a:p>
      </dgm:t>
    </dgm:pt>
    <dgm:pt modelId="{0E422DC3-D7E2-417E-9FD1-7B99A34B6CFD}" type="sibTrans" cxnId="{A725435B-AB75-45DB-B421-C68A8E8BCB1F}">
      <dgm:prSet/>
      <dgm:spPr/>
      <dgm:t>
        <a:bodyPr/>
        <a:lstStyle/>
        <a:p>
          <a:endParaRPr lang="en-US"/>
        </a:p>
      </dgm:t>
    </dgm:pt>
    <dgm:pt modelId="{167DD0CC-BB6E-423C-8FAE-5B77992F46D0}">
      <dgm:prSet phldrT="[Text]"/>
      <dgm:spPr/>
      <dgm:t>
        <a:bodyPr/>
        <a:lstStyle/>
        <a:p>
          <a:r>
            <a:rPr lang="en-US" dirty="0"/>
            <a:t>Ivan Wawire</a:t>
          </a:r>
        </a:p>
        <a:p>
          <a:r>
            <a:rPr lang="en-US" dirty="0"/>
            <a:t>Anne Njoroge</a:t>
          </a:r>
        </a:p>
      </dgm:t>
    </dgm:pt>
    <dgm:pt modelId="{B35323D7-59BF-4DA4-A8F7-2FF7DF3C761C}" type="parTrans" cxnId="{E3282A46-067E-43FA-9024-1ADE4014E81D}">
      <dgm:prSet/>
      <dgm:spPr/>
      <dgm:t>
        <a:bodyPr/>
        <a:lstStyle/>
        <a:p>
          <a:endParaRPr lang="en-US"/>
        </a:p>
      </dgm:t>
    </dgm:pt>
    <dgm:pt modelId="{8344BEC4-C1B4-414E-9511-42379CF1F6D1}" type="sibTrans" cxnId="{E3282A46-067E-43FA-9024-1ADE4014E81D}">
      <dgm:prSet/>
      <dgm:spPr/>
      <dgm:t>
        <a:bodyPr/>
        <a:lstStyle/>
        <a:p>
          <a:endParaRPr lang="en-US"/>
        </a:p>
      </dgm:t>
    </dgm:pt>
    <dgm:pt modelId="{6C8B00A9-FB02-4104-8FDF-B623BF61BE84}">
      <dgm:prSet phldrT="[Text]"/>
      <dgm:spPr/>
      <dgm:t>
        <a:bodyPr/>
        <a:lstStyle/>
        <a:p>
          <a:r>
            <a:rPr lang="en-US" dirty="0"/>
            <a:t>Maureen Muriithi</a:t>
          </a:r>
        </a:p>
        <a:p>
          <a:r>
            <a:rPr lang="en-US" dirty="0"/>
            <a:t>Charles Egambi</a:t>
          </a:r>
        </a:p>
      </dgm:t>
    </dgm:pt>
    <dgm:pt modelId="{E917312B-3985-40D9-A068-8C7DE95750E4}" type="parTrans" cxnId="{380B507F-76A7-40F7-9E74-EE78F07CFE3A}">
      <dgm:prSet/>
      <dgm:spPr/>
      <dgm:t>
        <a:bodyPr/>
        <a:lstStyle/>
        <a:p>
          <a:endParaRPr lang="en-US"/>
        </a:p>
      </dgm:t>
    </dgm:pt>
    <dgm:pt modelId="{5591B20B-DB1F-447A-92F4-EF9850AB41F2}" type="sibTrans" cxnId="{380B507F-76A7-40F7-9E74-EE78F07CFE3A}">
      <dgm:prSet/>
      <dgm:spPr/>
      <dgm:t>
        <a:bodyPr/>
        <a:lstStyle/>
        <a:p>
          <a:endParaRPr lang="en-US"/>
        </a:p>
      </dgm:t>
    </dgm:pt>
    <dgm:pt modelId="{ED6AC645-4140-4B50-B2B0-58F063BE59AE}" type="pres">
      <dgm:prSet presAssocID="{4CDF9A6F-D8A3-47CA-9FF0-B5D8183ED353}" presName="diagram" presStyleCnt="0">
        <dgm:presLayoutVars>
          <dgm:dir/>
          <dgm:resizeHandles val="exact"/>
        </dgm:presLayoutVars>
      </dgm:prSet>
      <dgm:spPr/>
      <dgm:t>
        <a:bodyPr/>
        <a:lstStyle/>
        <a:p>
          <a:endParaRPr lang="en-US"/>
        </a:p>
      </dgm:t>
    </dgm:pt>
    <dgm:pt modelId="{D726A96B-B68E-4DF2-B863-EF6610B215A6}" type="pres">
      <dgm:prSet presAssocID="{54E66805-61AC-44C0-B280-4C2FD19890F5}" presName="node" presStyleLbl="node1" presStyleIdx="0" presStyleCnt="3" custScaleX="38465" custScaleY="35138" custLinFactNeighborX="-326" custLinFactNeighborY="-40232">
        <dgm:presLayoutVars>
          <dgm:bulletEnabled val="1"/>
        </dgm:presLayoutVars>
      </dgm:prSet>
      <dgm:spPr/>
      <dgm:t>
        <a:bodyPr/>
        <a:lstStyle/>
        <a:p>
          <a:endParaRPr lang="en-US"/>
        </a:p>
      </dgm:t>
    </dgm:pt>
    <dgm:pt modelId="{7392720D-09FF-4A4E-A84D-D93A12D7C13C}" type="pres">
      <dgm:prSet presAssocID="{0E422DC3-D7E2-417E-9FD1-7B99A34B6CFD}" presName="sibTrans" presStyleCnt="0"/>
      <dgm:spPr/>
    </dgm:pt>
    <dgm:pt modelId="{34B36197-35D3-48CC-B814-C3E89FEC541F}" type="pres">
      <dgm:prSet presAssocID="{167DD0CC-BB6E-423C-8FAE-5B77992F46D0}" presName="node" presStyleLbl="node1" presStyleIdx="1" presStyleCnt="3" custScaleX="29514" custScaleY="36416" custLinFactNeighborX="-10926" custLinFactNeighborY="16360">
        <dgm:presLayoutVars>
          <dgm:bulletEnabled val="1"/>
        </dgm:presLayoutVars>
      </dgm:prSet>
      <dgm:spPr/>
      <dgm:t>
        <a:bodyPr/>
        <a:lstStyle/>
        <a:p>
          <a:endParaRPr lang="en-US"/>
        </a:p>
      </dgm:t>
    </dgm:pt>
    <dgm:pt modelId="{63AB3669-A12C-4DA1-962F-BFB798424225}" type="pres">
      <dgm:prSet presAssocID="{8344BEC4-C1B4-414E-9511-42379CF1F6D1}" presName="sibTrans" presStyleCnt="0"/>
      <dgm:spPr/>
    </dgm:pt>
    <dgm:pt modelId="{28A26AEA-099F-47C3-BA26-126D4CF1B80C}" type="pres">
      <dgm:prSet presAssocID="{6C8B00A9-FB02-4104-8FDF-B623BF61BE84}" presName="node" presStyleLbl="node1" presStyleIdx="2" presStyleCnt="3" custScaleX="39540" custScaleY="33732" custLinFactNeighborX="-21127" custLinFactNeighborY="-18715">
        <dgm:presLayoutVars>
          <dgm:bulletEnabled val="1"/>
        </dgm:presLayoutVars>
      </dgm:prSet>
      <dgm:spPr/>
      <dgm:t>
        <a:bodyPr/>
        <a:lstStyle/>
        <a:p>
          <a:endParaRPr lang="en-US"/>
        </a:p>
      </dgm:t>
    </dgm:pt>
  </dgm:ptLst>
  <dgm:cxnLst>
    <dgm:cxn modelId="{E3282A46-067E-43FA-9024-1ADE4014E81D}" srcId="{4CDF9A6F-D8A3-47CA-9FF0-B5D8183ED353}" destId="{167DD0CC-BB6E-423C-8FAE-5B77992F46D0}" srcOrd="1" destOrd="0" parTransId="{B35323D7-59BF-4DA4-A8F7-2FF7DF3C761C}" sibTransId="{8344BEC4-C1B4-414E-9511-42379CF1F6D1}"/>
    <dgm:cxn modelId="{048B9205-81F3-4352-ADAB-235218102AF9}" type="presOf" srcId="{4CDF9A6F-D8A3-47CA-9FF0-B5D8183ED353}" destId="{ED6AC645-4140-4B50-B2B0-58F063BE59AE}" srcOrd="0" destOrd="0" presId="urn:microsoft.com/office/officeart/2005/8/layout/default"/>
    <dgm:cxn modelId="{A725435B-AB75-45DB-B421-C68A8E8BCB1F}" srcId="{4CDF9A6F-D8A3-47CA-9FF0-B5D8183ED353}" destId="{54E66805-61AC-44C0-B280-4C2FD19890F5}" srcOrd="0" destOrd="0" parTransId="{5F8E19A9-34E2-451F-B2B8-4843E2F2AFB4}" sibTransId="{0E422DC3-D7E2-417E-9FD1-7B99A34B6CFD}"/>
    <dgm:cxn modelId="{380B507F-76A7-40F7-9E74-EE78F07CFE3A}" srcId="{4CDF9A6F-D8A3-47CA-9FF0-B5D8183ED353}" destId="{6C8B00A9-FB02-4104-8FDF-B623BF61BE84}" srcOrd="2" destOrd="0" parTransId="{E917312B-3985-40D9-A068-8C7DE95750E4}" sibTransId="{5591B20B-DB1F-447A-92F4-EF9850AB41F2}"/>
    <dgm:cxn modelId="{F80011C1-3E6E-4EE9-B905-FC98B44C56BA}" type="presOf" srcId="{54E66805-61AC-44C0-B280-4C2FD19890F5}" destId="{D726A96B-B68E-4DF2-B863-EF6610B215A6}" srcOrd="0" destOrd="0" presId="urn:microsoft.com/office/officeart/2005/8/layout/default"/>
    <dgm:cxn modelId="{CAC2F5FA-C886-48A2-87D1-FA7661ADF578}" type="presOf" srcId="{167DD0CC-BB6E-423C-8FAE-5B77992F46D0}" destId="{34B36197-35D3-48CC-B814-C3E89FEC541F}" srcOrd="0" destOrd="0" presId="urn:microsoft.com/office/officeart/2005/8/layout/default"/>
    <dgm:cxn modelId="{58801567-28EA-4824-83FD-A756CB6C2619}" type="presOf" srcId="{6C8B00A9-FB02-4104-8FDF-B623BF61BE84}" destId="{28A26AEA-099F-47C3-BA26-126D4CF1B80C}" srcOrd="0" destOrd="0" presId="urn:microsoft.com/office/officeart/2005/8/layout/default"/>
    <dgm:cxn modelId="{64B3B539-5B68-4439-9D41-1BF5BE20CBF5}" type="presParOf" srcId="{ED6AC645-4140-4B50-B2B0-58F063BE59AE}" destId="{D726A96B-B68E-4DF2-B863-EF6610B215A6}" srcOrd="0" destOrd="0" presId="urn:microsoft.com/office/officeart/2005/8/layout/default"/>
    <dgm:cxn modelId="{6EA2CEAA-5939-4B8C-8050-605029752850}" type="presParOf" srcId="{ED6AC645-4140-4B50-B2B0-58F063BE59AE}" destId="{7392720D-09FF-4A4E-A84D-D93A12D7C13C}" srcOrd="1" destOrd="0" presId="urn:microsoft.com/office/officeart/2005/8/layout/default"/>
    <dgm:cxn modelId="{01CEAD2B-5FF3-40AE-AFE9-1DF6ABAC0A8C}" type="presParOf" srcId="{ED6AC645-4140-4B50-B2B0-58F063BE59AE}" destId="{34B36197-35D3-48CC-B814-C3E89FEC541F}" srcOrd="2" destOrd="0" presId="urn:microsoft.com/office/officeart/2005/8/layout/default"/>
    <dgm:cxn modelId="{482092A6-0A0F-46C4-A649-DFBD8833E3A5}" type="presParOf" srcId="{ED6AC645-4140-4B50-B2B0-58F063BE59AE}" destId="{63AB3669-A12C-4DA1-962F-BFB798424225}" srcOrd="3" destOrd="0" presId="urn:microsoft.com/office/officeart/2005/8/layout/default"/>
    <dgm:cxn modelId="{3DE9087D-4066-47F0-B212-4D47F4DB9AB5}" type="presParOf" srcId="{ED6AC645-4140-4B50-B2B0-58F063BE59AE}" destId="{28A26AEA-099F-47C3-BA26-126D4CF1B80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6A96B-B68E-4DF2-B863-EF6610B215A6}">
      <dsp:nvSpPr>
        <dsp:cNvPr id="0" name=""/>
        <dsp:cNvSpPr/>
      </dsp:nvSpPr>
      <dsp:spPr>
        <a:xfrm>
          <a:off x="0" y="0"/>
          <a:ext cx="2733562" cy="149827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Lisa Mwikali</a:t>
          </a:r>
        </a:p>
        <a:p>
          <a:pPr lvl="0" algn="ctr" defTabSz="1289050">
            <a:lnSpc>
              <a:spcPct val="90000"/>
            </a:lnSpc>
            <a:spcBef>
              <a:spcPct val="0"/>
            </a:spcBef>
            <a:spcAft>
              <a:spcPct val="35000"/>
            </a:spcAft>
          </a:pPr>
          <a:r>
            <a:rPr lang="en-US" sz="2900" kern="1200" dirty="0"/>
            <a:t>Nicole Bosibori</a:t>
          </a:r>
        </a:p>
      </dsp:txBody>
      <dsp:txXfrm>
        <a:off x="0" y="0"/>
        <a:ext cx="2733562" cy="1498275"/>
      </dsp:txXfrm>
    </dsp:sp>
    <dsp:sp modelId="{34B36197-35D3-48CC-B814-C3E89FEC541F}">
      <dsp:nvSpPr>
        <dsp:cNvPr id="0" name=""/>
        <dsp:cNvSpPr/>
      </dsp:nvSpPr>
      <dsp:spPr>
        <a:xfrm>
          <a:off x="2667854" y="1501807"/>
          <a:ext cx="2097448" cy="155276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Ivan Wawire</a:t>
          </a:r>
        </a:p>
        <a:p>
          <a:pPr lvl="0" algn="ctr" defTabSz="1289050">
            <a:lnSpc>
              <a:spcPct val="90000"/>
            </a:lnSpc>
            <a:spcBef>
              <a:spcPct val="0"/>
            </a:spcBef>
            <a:spcAft>
              <a:spcPct val="35000"/>
            </a:spcAft>
          </a:pPr>
          <a:r>
            <a:rPr lang="en-US" sz="2900" kern="1200" dirty="0"/>
            <a:t>Anne Njoroge</a:t>
          </a:r>
        </a:p>
      </dsp:txBody>
      <dsp:txXfrm>
        <a:off x="2667854" y="1501807"/>
        <a:ext cx="2097448" cy="1552768"/>
      </dsp:txXfrm>
    </dsp:sp>
    <dsp:sp modelId="{28A26AEA-099F-47C3-BA26-126D4CF1B80C}">
      <dsp:nvSpPr>
        <dsp:cNvPr id="0" name=""/>
        <dsp:cNvSpPr/>
      </dsp:nvSpPr>
      <dsp:spPr>
        <a:xfrm>
          <a:off x="4751018" y="63440"/>
          <a:ext cx="2809958" cy="143832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a:t>Maureen Muriithi</a:t>
          </a:r>
        </a:p>
        <a:p>
          <a:pPr lvl="0" algn="ctr" defTabSz="1289050">
            <a:lnSpc>
              <a:spcPct val="90000"/>
            </a:lnSpc>
            <a:spcBef>
              <a:spcPct val="0"/>
            </a:spcBef>
            <a:spcAft>
              <a:spcPct val="35000"/>
            </a:spcAft>
          </a:pPr>
          <a:r>
            <a:rPr lang="en-US" sz="2900" kern="1200" dirty="0"/>
            <a:t>Charles Egambi</a:t>
          </a:r>
        </a:p>
      </dsp:txBody>
      <dsp:txXfrm>
        <a:off x="4751018" y="63440"/>
        <a:ext cx="2809958" cy="14383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IMAGE CLASSIFICATION OF X-RAY IMAGES FOR PNEUMONIA DETECTION</a:t>
            </a:r>
          </a:p>
        </p:txBody>
      </p:sp>
      <p:pic>
        <p:nvPicPr>
          <p:cNvPr id="4" name="Google Shape;407;p29"/>
          <p:cNvPicPr preferRelativeResize="0"/>
          <p:nvPr/>
        </p:nvPicPr>
        <p:blipFill>
          <a:blip r:embed="rId2">
            <a:alphaModFix/>
          </a:blip>
          <a:stretch>
            <a:fillRect/>
          </a:stretch>
        </p:blipFill>
        <p:spPr>
          <a:xfrm>
            <a:off x="4138602" y="3304309"/>
            <a:ext cx="2947998" cy="2722418"/>
          </a:xfrm>
          <a:prstGeom prst="rect">
            <a:avLst/>
          </a:prstGeom>
          <a:noFill/>
          <a:ln>
            <a:noFill/>
          </a:ln>
        </p:spPr>
      </p:pic>
    </p:spTree>
    <p:extLst>
      <p:ext uri="{BB962C8B-B14F-4D97-AF65-F5344CB8AC3E}">
        <p14:creationId xmlns:p14="http://schemas.microsoft.com/office/powerpoint/2010/main" val="87080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SCATTER PLOT DISPLAYING Image Size Distribution</a:t>
            </a:r>
            <a:endParaRPr lang="en-US" dirty="0"/>
          </a:p>
        </p:txBody>
      </p:sp>
      <p:pic>
        <p:nvPicPr>
          <p:cNvPr id="4" name="Content Placeholder 3"/>
          <p:cNvPicPr>
            <a:picLocks noGrp="1" noChangeAspect="1"/>
          </p:cNvPicPr>
          <p:nvPr>
            <p:ph idx="1"/>
          </p:nvPr>
        </p:nvPicPr>
        <p:blipFill>
          <a:blip r:embed="rId2"/>
          <a:stretch>
            <a:fillRect/>
          </a:stretch>
        </p:blipFill>
        <p:spPr>
          <a:xfrm>
            <a:off x="261257" y="1951089"/>
            <a:ext cx="9177427" cy="4806164"/>
          </a:xfrm>
          <a:prstGeom prst="rect">
            <a:avLst/>
          </a:prstGeom>
        </p:spPr>
      </p:pic>
      <p:sp>
        <p:nvSpPr>
          <p:cNvPr id="3" name="TextBox 2"/>
          <p:cNvSpPr txBox="1"/>
          <p:nvPr/>
        </p:nvSpPr>
        <p:spPr>
          <a:xfrm>
            <a:off x="9595438" y="3056708"/>
            <a:ext cx="2263564" cy="1754326"/>
          </a:xfrm>
          <a:prstGeom prst="rect">
            <a:avLst/>
          </a:prstGeom>
          <a:noFill/>
        </p:spPr>
        <p:txBody>
          <a:bodyPr wrap="square" rtlCol="0">
            <a:spAutoFit/>
          </a:bodyPr>
          <a:lstStyle/>
          <a:p>
            <a:r>
              <a:rPr lang="en-US" dirty="0"/>
              <a:t>S</a:t>
            </a:r>
            <a:r>
              <a:rPr lang="en-US" dirty="0" smtClean="0"/>
              <a:t>hows </a:t>
            </a:r>
            <a:r>
              <a:rPr lang="en-US" dirty="0"/>
              <a:t>the variation in dimensions of the x-ray images, which was important for preprocessing steps</a:t>
            </a:r>
          </a:p>
          <a:p>
            <a:endParaRPr lang="en-US" dirty="0"/>
          </a:p>
        </p:txBody>
      </p:sp>
    </p:spTree>
    <p:extLst>
      <p:ext uri="{BB962C8B-B14F-4D97-AF65-F5344CB8AC3E}">
        <p14:creationId xmlns:p14="http://schemas.microsoft.com/office/powerpoint/2010/main" val="258521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INTENSITY DISTRIBUTION</a:t>
            </a:r>
          </a:p>
        </p:txBody>
      </p:sp>
      <p:pic>
        <p:nvPicPr>
          <p:cNvPr id="4" name="Content Placeholder 3"/>
          <p:cNvPicPr>
            <a:picLocks noGrp="1" noChangeAspect="1"/>
          </p:cNvPicPr>
          <p:nvPr>
            <p:ph idx="1"/>
          </p:nvPr>
        </p:nvPicPr>
        <p:blipFill>
          <a:blip r:embed="rId2"/>
          <a:stretch>
            <a:fillRect/>
          </a:stretch>
        </p:blipFill>
        <p:spPr>
          <a:xfrm>
            <a:off x="319935" y="1994347"/>
            <a:ext cx="8497494" cy="5025167"/>
          </a:xfrm>
          <a:prstGeom prst="rect">
            <a:avLst/>
          </a:prstGeom>
        </p:spPr>
      </p:pic>
      <p:sp>
        <p:nvSpPr>
          <p:cNvPr id="3" name="TextBox 2"/>
          <p:cNvSpPr txBox="1"/>
          <p:nvPr/>
        </p:nvSpPr>
        <p:spPr>
          <a:xfrm>
            <a:off x="8908870" y="2599508"/>
            <a:ext cx="3069770" cy="2862322"/>
          </a:xfrm>
          <a:prstGeom prst="rect">
            <a:avLst/>
          </a:prstGeom>
          <a:noFill/>
        </p:spPr>
        <p:txBody>
          <a:bodyPr wrap="square" rtlCol="0">
            <a:spAutoFit/>
          </a:bodyPr>
          <a:lstStyle/>
          <a:p>
            <a:r>
              <a:rPr lang="en-US" dirty="0"/>
              <a:t>Normal and pneumonia images have similar peak pixel intensities with significant overlap, but pneumonia images exhibit a broader distribution, indicating greater variability in pixel values possibly due to varying degrees of infection or different visual characteristics of the disease.</a:t>
            </a:r>
          </a:p>
        </p:txBody>
      </p:sp>
    </p:spTree>
    <p:extLst>
      <p:ext uri="{BB962C8B-B14F-4D97-AF65-F5344CB8AC3E}">
        <p14:creationId xmlns:p14="http://schemas.microsoft.com/office/powerpoint/2010/main" val="2071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SHOWING IMAGE ASPECT RATIO DISTRIBUTION</a:t>
            </a:r>
          </a:p>
        </p:txBody>
      </p:sp>
      <p:pic>
        <p:nvPicPr>
          <p:cNvPr id="4" name="Content Placeholder 3"/>
          <p:cNvPicPr>
            <a:picLocks noGrp="1" noChangeAspect="1"/>
          </p:cNvPicPr>
          <p:nvPr>
            <p:ph idx="1"/>
          </p:nvPr>
        </p:nvPicPr>
        <p:blipFill>
          <a:blip r:embed="rId2"/>
          <a:stretch>
            <a:fillRect/>
          </a:stretch>
        </p:blipFill>
        <p:spPr>
          <a:xfrm>
            <a:off x="130628" y="2069153"/>
            <a:ext cx="9078686" cy="4788847"/>
          </a:xfrm>
          <a:prstGeom prst="rect">
            <a:avLst/>
          </a:prstGeom>
        </p:spPr>
      </p:pic>
      <p:sp>
        <p:nvSpPr>
          <p:cNvPr id="3" name="TextBox 2"/>
          <p:cNvSpPr txBox="1"/>
          <p:nvPr/>
        </p:nvSpPr>
        <p:spPr>
          <a:xfrm>
            <a:off x="9313818" y="2860766"/>
            <a:ext cx="2599508" cy="2862322"/>
          </a:xfrm>
          <a:prstGeom prst="rect">
            <a:avLst/>
          </a:prstGeom>
          <a:noFill/>
        </p:spPr>
        <p:txBody>
          <a:bodyPr wrap="square" rtlCol="0">
            <a:spAutoFit/>
          </a:bodyPr>
          <a:lstStyle/>
          <a:p>
            <a:r>
              <a:rPr lang="en-US" dirty="0" smtClean="0"/>
              <a:t>Shows the </a:t>
            </a:r>
            <a:r>
              <a:rPr lang="en-US" dirty="0"/>
              <a:t>shape and proportion of the </a:t>
            </a:r>
            <a:r>
              <a:rPr lang="en-US" dirty="0" smtClean="0"/>
              <a:t>images.</a:t>
            </a:r>
            <a:r>
              <a:rPr lang="en-US" dirty="0"/>
              <a:t> </a:t>
            </a:r>
            <a:endParaRPr lang="en-US" dirty="0" smtClean="0"/>
          </a:p>
          <a:p>
            <a:endParaRPr lang="en-US" dirty="0" smtClean="0"/>
          </a:p>
          <a:p>
            <a:r>
              <a:rPr lang="en-US" dirty="0" smtClean="0"/>
              <a:t>The </a:t>
            </a:r>
            <a:r>
              <a:rPr lang="en-US" dirty="0"/>
              <a:t>aspect ratio distribution indicates that most images have an aspect ratio between 1.0 and 1.5, with a peak around 1.3.</a:t>
            </a:r>
          </a:p>
          <a:p>
            <a:endParaRPr lang="en-US" dirty="0"/>
          </a:p>
        </p:txBody>
      </p:sp>
    </p:spTree>
    <p:extLst>
      <p:ext uri="{BB962C8B-B14F-4D97-AF65-F5344CB8AC3E}">
        <p14:creationId xmlns:p14="http://schemas.microsoft.com/office/powerpoint/2010/main" val="368737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BRIGHTNESS DISTRIBUTION</a:t>
            </a:r>
          </a:p>
        </p:txBody>
      </p:sp>
      <p:pic>
        <p:nvPicPr>
          <p:cNvPr id="4" name="Content Placeholder 3"/>
          <p:cNvPicPr>
            <a:picLocks noGrp="1" noChangeAspect="1"/>
          </p:cNvPicPr>
          <p:nvPr>
            <p:ph idx="1"/>
          </p:nvPr>
        </p:nvPicPr>
        <p:blipFill>
          <a:blip r:embed="rId2"/>
          <a:stretch>
            <a:fillRect/>
          </a:stretch>
        </p:blipFill>
        <p:spPr>
          <a:xfrm>
            <a:off x="182879" y="2024469"/>
            <a:ext cx="8948058" cy="4658604"/>
          </a:xfrm>
          <a:prstGeom prst="rect">
            <a:avLst/>
          </a:prstGeom>
        </p:spPr>
      </p:pic>
      <p:sp>
        <p:nvSpPr>
          <p:cNvPr id="3" name="TextBox 2"/>
          <p:cNvSpPr txBox="1"/>
          <p:nvPr/>
        </p:nvSpPr>
        <p:spPr>
          <a:xfrm>
            <a:off x="9326879" y="2722891"/>
            <a:ext cx="2612572" cy="2862322"/>
          </a:xfrm>
          <a:prstGeom prst="rect">
            <a:avLst/>
          </a:prstGeom>
          <a:noFill/>
        </p:spPr>
        <p:txBody>
          <a:bodyPr wrap="square" rtlCol="0">
            <a:spAutoFit/>
          </a:bodyPr>
          <a:lstStyle/>
          <a:p>
            <a:r>
              <a:rPr lang="en-US" dirty="0"/>
              <a:t>Normal and pneumonia images have overlapping brightness distributions, with pneumonia images showing a wider spread and a lower peak brightness, indicating that normal images are generally brighter on average.</a:t>
            </a:r>
          </a:p>
        </p:txBody>
      </p:sp>
    </p:spTree>
    <p:extLst>
      <p:ext uri="{BB962C8B-B14F-4D97-AF65-F5344CB8AC3E}">
        <p14:creationId xmlns:p14="http://schemas.microsoft.com/office/powerpoint/2010/main" val="352097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DISPLAYING TRAINING DATA CLASS DISTRIBUTION</a:t>
            </a:r>
          </a:p>
        </p:txBody>
      </p:sp>
      <p:pic>
        <p:nvPicPr>
          <p:cNvPr id="4" name="Content Placeholder 3"/>
          <p:cNvPicPr>
            <a:picLocks noGrp="1" noChangeAspect="1"/>
          </p:cNvPicPr>
          <p:nvPr>
            <p:ph idx="1"/>
          </p:nvPr>
        </p:nvPicPr>
        <p:blipFill>
          <a:blip r:embed="rId2"/>
          <a:stretch>
            <a:fillRect/>
          </a:stretch>
        </p:blipFill>
        <p:spPr>
          <a:xfrm>
            <a:off x="581192" y="2152397"/>
            <a:ext cx="8366865" cy="4633771"/>
          </a:xfrm>
          <a:prstGeom prst="rect">
            <a:avLst/>
          </a:prstGeom>
        </p:spPr>
      </p:pic>
      <p:sp>
        <p:nvSpPr>
          <p:cNvPr id="3" name="TextBox 2"/>
          <p:cNvSpPr txBox="1"/>
          <p:nvPr/>
        </p:nvSpPr>
        <p:spPr>
          <a:xfrm>
            <a:off x="9274629" y="4284617"/>
            <a:ext cx="1110342" cy="369332"/>
          </a:xfrm>
          <a:prstGeom prst="rect">
            <a:avLst/>
          </a:prstGeom>
          <a:noFill/>
        </p:spPr>
        <p:txBody>
          <a:bodyPr wrap="square" rtlCol="0">
            <a:spAutoFit/>
          </a:bodyPr>
          <a:lstStyle/>
          <a:p>
            <a:endParaRPr lang="en-US" dirty="0"/>
          </a:p>
        </p:txBody>
      </p:sp>
      <p:sp>
        <p:nvSpPr>
          <p:cNvPr id="5" name="TextBox 4"/>
          <p:cNvSpPr txBox="1"/>
          <p:nvPr/>
        </p:nvSpPr>
        <p:spPr>
          <a:xfrm>
            <a:off x="9183188" y="3265713"/>
            <a:ext cx="2151145" cy="1754326"/>
          </a:xfrm>
          <a:prstGeom prst="rect">
            <a:avLst/>
          </a:prstGeom>
          <a:noFill/>
        </p:spPr>
        <p:txBody>
          <a:bodyPr wrap="square" rtlCol="0">
            <a:spAutoFit/>
          </a:bodyPr>
          <a:lstStyle/>
          <a:p>
            <a:r>
              <a:rPr lang="en-US" dirty="0" smtClean="0"/>
              <a:t>Show </a:t>
            </a:r>
            <a:r>
              <a:rPr lang="en-US" dirty="0"/>
              <a:t>the number of images in the dataset for </a:t>
            </a:r>
            <a:r>
              <a:rPr lang="en-US" dirty="0" smtClean="0"/>
              <a:t>normal(0) </a:t>
            </a:r>
            <a:r>
              <a:rPr lang="en-US" dirty="0"/>
              <a:t>vs </a:t>
            </a:r>
            <a:r>
              <a:rPr lang="en-US" dirty="0" smtClean="0"/>
              <a:t>pneumonia(1), with pneumonia being the highest</a:t>
            </a:r>
            <a:endParaRPr lang="en-US" dirty="0"/>
          </a:p>
        </p:txBody>
      </p:sp>
    </p:spTree>
    <p:extLst>
      <p:ext uri="{BB962C8B-B14F-4D97-AF65-F5344CB8AC3E}">
        <p14:creationId xmlns:p14="http://schemas.microsoft.com/office/powerpoint/2010/main" val="175042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DISPLAYING  </a:t>
            </a:r>
            <a:r>
              <a:rPr lang="en-US" dirty="0" smtClean="0"/>
              <a:t>TEST </a:t>
            </a:r>
            <a:r>
              <a:rPr lang="en-US" dirty="0"/>
              <a:t>DATA CLASS DISTRIBUTION</a:t>
            </a:r>
          </a:p>
        </p:txBody>
      </p:sp>
      <p:pic>
        <p:nvPicPr>
          <p:cNvPr id="4" name="Content Placeholder 3"/>
          <p:cNvPicPr>
            <a:picLocks noGrp="1" noChangeAspect="1"/>
          </p:cNvPicPr>
          <p:nvPr>
            <p:ph idx="1"/>
          </p:nvPr>
        </p:nvPicPr>
        <p:blipFill>
          <a:blip r:embed="rId2"/>
          <a:stretch>
            <a:fillRect/>
          </a:stretch>
        </p:blipFill>
        <p:spPr>
          <a:xfrm>
            <a:off x="767670" y="2011679"/>
            <a:ext cx="8154261" cy="4807811"/>
          </a:xfrm>
          <a:prstGeom prst="rect">
            <a:avLst/>
          </a:prstGeom>
        </p:spPr>
      </p:pic>
      <p:sp>
        <p:nvSpPr>
          <p:cNvPr id="5" name="TextBox 4"/>
          <p:cNvSpPr txBox="1"/>
          <p:nvPr/>
        </p:nvSpPr>
        <p:spPr>
          <a:xfrm>
            <a:off x="9535886" y="3082834"/>
            <a:ext cx="2416628" cy="1754326"/>
          </a:xfrm>
          <a:prstGeom prst="rect">
            <a:avLst/>
          </a:prstGeom>
          <a:noFill/>
        </p:spPr>
        <p:txBody>
          <a:bodyPr wrap="square" rtlCol="0">
            <a:spAutoFit/>
          </a:bodyPr>
          <a:lstStyle/>
          <a:p>
            <a:r>
              <a:rPr lang="en-US" dirty="0"/>
              <a:t>Show the number of images in the dataset for normal(0) vs pneumonia(1), with pneumonia being the highest</a:t>
            </a:r>
            <a:endParaRPr lang="en-US" dirty="0"/>
          </a:p>
        </p:txBody>
      </p:sp>
    </p:spTree>
    <p:extLst>
      <p:ext uri="{BB962C8B-B14F-4D97-AF65-F5344CB8AC3E}">
        <p14:creationId xmlns:p14="http://schemas.microsoft.com/office/powerpoint/2010/main" val="424321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DISPLAYING </a:t>
            </a:r>
            <a:r>
              <a:rPr lang="en-US" dirty="0" smtClean="0"/>
              <a:t>VALIDATION DATA </a:t>
            </a:r>
            <a:r>
              <a:rPr lang="en-US" dirty="0"/>
              <a:t>CLASS DISTRIBUTION</a:t>
            </a:r>
          </a:p>
        </p:txBody>
      </p:sp>
      <p:pic>
        <p:nvPicPr>
          <p:cNvPr id="4" name="Content Placeholder 3"/>
          <p:cNvPicPr>
            <a:picLocks noGrp="1" noChangeAspect="1"/>
          </p:cNvPicPr>
          <p:nvPr>
            <p:ph idx="1"/>
          </p:nvPr>
        </p:nvPicPr>
        <p:blipFill>
          <a:blip r:embed="rId2"/>
          <a:stretch>
            <a:fillRect/>
          </a:stretch>
        </p:blipFill>
        <p:spPr>
          <a:xfrm>
            <a:off x="476689" y="2037533"/>
            <a:ext cx="8379928" cy="4515265"/>
          </a:xfrm>
          <a:prstGeom prst="rect">
            <a:avLst/>
          </a:prstGeom>
        </p:spPr>
      </p:pic>
      <p:sp>
        <p:nvSpPr>
          <p:cNvPr id="5" name="TextBox 4"/>
          <p:cNvSpPr txBox="1"/>
          <p:nvPr/>
        </p:nvSpPr>
        <p:spPr>
          <a:xfrm>
            <a:off x="9248502" y="3185217"/>
            <a:ext cx="2508069" cy="1754326"/>
          </a:xfrm>
          <a:prstGeom prst="rect">
            <a:avLst/>
          </a:prstGeom>
          <a:noFill/>
        </p:spPr>
        <p:txBody>
          <a:bodyPr wrap="square" rtlCol="0">
            <a:spAutoFit/>
          </a:bodyPr>
          <a:lstStyle/>
          <a:p>
            <a:r>
              <a:rPr lang="en-US" dirty="0"/>
              <a:t>Show the number of images in the </a:t>
            </a:r>
            <a:r>
              <a:rPr lang="en-US" dirty="0" smtClean="0"/>
              <a:t>dataset </a:t>
            </a:r>
            <a:r>
              <a:rPr lang="en-US" dirty="0"/>
              <a:t>for normal(0) vs pneumonia(1), with </a:t>
            </a:r>
            <a:r>
              <a:rPr lang="en-US" dirty="0" smtClean="0"/>
              <a:t>pneumonia and normal </a:t>
            </a:r>
            <a:r>
              <a:rPr lang="en-US" dirty="0"/>
              <a:t>being </a:t>
            </a:r>
            <a:r>
              <a:rPr lang="en-US" dirty="0" smtClean="0"/>
              <a:t>equal</a:t>
            </a:r>
            <a:endParaRPr lang="en-US" dirty="0"/>
          </a:p>
        </p:txBody>
      </p:sp>
    </p:spTree>
    <p:extLst>
      <p:ext uri="{BB962C8B-B14F-4D97-AF65-F5344CB8AC3E}">
        <p14:creationId xmlns:p14="http://schemas.microsoft.com/office/powerpoint/2010/main" val="2515613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89190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0503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&amp; NEXT STEPS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185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PHASE 4 GROUP 5 MEMBERS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1604020"/>
              </p:ext>
            </p:extLst>
          </p:nvPr>
        </p:nvGraphicFramePr>
        <p:xfrm>
          <a:off x="581192" y="2220685"/>
          <a:ext cx="9062493" cy="3161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58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INTRODUCTION</a:t>
            </a:r>
          </a:p>
        </p:txBody>
      </p:sp>
      <p:sp>
        <p:nvSpPr>
          <p:cNvPr id="3" name="Content Placeholder 2"/>
          <p:cNvSpPr>
            <a:spLocks noGrp="1"/>
          </p:cNvSpPr>
          <p:nvPr>
            <p:ph idx="1"/>
          </p:nvPr>
        </p:nvSpPr>
        <p:spPr>
          <a:xfrm>
            <a:off x="581192" y="2180496"/>
            <a:ext cx="10652865" cy="4089675"/>
          </a:xfrm>
        </p:spPr>
        <p:txBody>
          <a:bodyPr/>
          <a:lstStyle/>
          <a:p>
            <a:pPr marL="0" indent="0">
              <a:buNone/>
            </a:pPr>
            <a:r>
              <a:rPr lang="en-US" sz="3200" dirty="0"/>
              <a:t>Pneumonia is a common and potentially fatal lung infection. Accurate diagnosis is essential for effective treatment and patient management. The "Large Dataset of Labeled Optical Coherence Tomography (OCT) and Chest X-Ray Images" is a comprehensive collection of medical images, aiming to support advancements in medical diagnosis through deep learning.</a:t>
            </a:r>
          </a:p>
          <a:p>
            <a:endParaRPr lang="en-US" dirty="0"/>
          </a:p>
        </p:txBody>
      </p:sp>
    </p:spTree>
    <p:extLst>
      <p:ext uri="{BB962C8B-B14F-4D97-AF65-F5344CB8AC3E}">
        <p14:creationId xmlns:p14="http://schemas.microsoft.com/office/powerpoint/2010/main" val="322018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Business problem</a:t>
            </a:r>
          </a:p>
        </p:txBody>
      </p:sp>
      <p:sp>
        <p:nvSpPr>
          <p:cNvPr id="3" name="Content Placeholder 2"/>
          <p:cNvSpPr>
            <a:spLocks noGrp="1"/>
          </p:cNvSpPr>
          <p:nvPr>
            <p:ph idx="1"/>
          </p:nvPr>
        </p:nvSpPr>
        <p:spPr>
          <a:xfrm>
            <a:off x="581192" y="2180496"/>
            <a:ext cx="11610808" cy="4285618"/>
          </a:xfrm>
        </p:spPr>
        <p:txBody>
          <a:bodyPr>
            <a:normAutofit/>
          </a:bodyPr>
          <a:lstStyle/>
          <a:p>
            <a:pPr marL="0" indent="0">
              <a:buNone/>
            </a:pPr>
            <a:r>
              <a:rPr lang="en-US" sz="3200" dirty="0"/>
              <a:t>In healthcare, accurate and efficient disease diagnosis is vital. Traditional methods of diagnosing pneumonia involve lengthy exams and lab tests, often requiring multiple doctor visits. This project aims to streamline this process using a deep learning model to detect pneumonia from chest x-ray images, providing faster and more precise diagnoses.</a:t>
            </a:r>
          </a:p>
          <a:p>
            <a:endParaRPr lang="en-US" dirty="0"/>
          </a:p>
        </p:txBody>
      </p:sp>
    </p:spTree>
    <p:extLst>
      <p:ext uri="{BB962C8B-B14F-4D97-AF65-F5344CB8AC3E}">
        <p14:creationId xmlns:p14="http://schemas.microsoft.com/office/powerpoint/2010/main" val="427419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objectives</a:t>
            </a:r>
            <a:endParaRPr lang="en-US" sz="5400" dirty="0"/>
          </a:p>
        </p:txBody>
      </p:sp>
      <p:sp>
        <p:nvSpPr>
          <p:cNvPr id="3" name="Content Placeholder 2"/>
          <p:cNvSpPr>
            <a:spLocks noGrp="1"/>
          </p:cNvSpPr>
          <p:nvPr>
            <p:ph idx="1"/>
          </p:nvPr>
        </p:nvSpPr>
        <p:spPr>
          <a:xfrm>
            <a:off x="431074" y="2312126"/>
            <a:ext cx="11560629" cy="4153988"/>
          </a:xfrm>
        </p:spPr>
        <p:txBody>
          <a:bodyPr>
            <a:normAutofit lnSpcReduction="10000"/>
          </a:bodyPr>
          <a:lstStyle/>
          <a:p>
            <a:pPr marL="0" indent="0">
              <a:buNone/>
            </a:pPr>
            <a:endParaRPr lang="en-US" sz="2000" b="1" dirty="0"/>
          </a:p>
          <a:p>
            <a:pPr marL="0" indent="0">
              <a:buNone/>
            </a:pPr>
            <a:r>
              <a:rPr lang="en-US" sz="2400" b="1" dirty="0"/>
              <a:t>Main Objective</a:t>
            </a:r>
          </a:p>
          <a:p>
            <a:pPr marL="0" indent="0">
              <a:buNone/>
            </a:pPr>
            <a:r>
              <a:rPr lang="en-US" sz="2400" dirty="0"/>
              <a:t>To develop a deep learning model to classify chest x-ray images for pneumonia detection.</a:t>
            </a:r>
          </a:p>
          <a:p>
            <a:pPr marL="0" indent="0">
              <a:buNone/>
            </a:pPr>
            <a:endParaRPr lang="en-US" sz="2400" dirty="0"/>
          </a:p>
          <a:p>
            <a:pPr marL="0" indent="0">
              <a:buNone/>
            </a:pPr>
            <a:r>
              <a:rPr lang="en-US" sz="2400" b="1" dirty="0"/>
              <a:t>Specific Objectives</a:t>
            </a:r>
          </a:p>
          <a:p>
            <a:r>
              <a:rPr lang="en-US" sz="2400" dirty="0"/>
              <a:t>To determine the most effective architecture for pneumonia detection.</a:t>
            </a:r>
          </a:p>
          <a:p>
            <a:r>
              <a:rPr lang="en-US" sz="2400" dirty="0"/>
              <a:t>To train the deep learning model.</a:t>
            </a:r>
          </a:p>
          <a:p>
            <a:r>
              <a:rPr lang="en-US" sz="2400" dirty="0"/>
              <a:t>Assess the trained model’s performance to validate its effectiveness in detecting pneumonia.</a:t>
            </a:r>
          </a:p>
          <a:p>
            <a:endParaRPr lang="en-US" sz="3200" b="1" dirty="0"/>
          </a:p>
          <a:p>
            <a:endParaRPr lang="en-US" dirty="0"/>
          </a:p>
        </p:txBody>
      </p:sp>
    </p:spTree>
    <p:extLst>
      <p:ext uri="{BB962C8B-B14F-4D97-AF65-F5344CB8AC3E}">
        <p14:creationId xmlns:p14="http://schemas.microsoft.com/office/powerpoint/2010/main" val="70567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STAKEHOLDERS</a:t>
            </a:r>
          </a:p>
        </p:txBody>
      </p:sp>
      <p:sp>
        <p:nvSpPr>
          <p:cNvPr id="5" name="Content Placeholder 4"/>
          <p:cNvSpPr>
            <a:spLocks noGrp="1"/>
          </p:cNvSpPr>
          <p:nvPr>
            <p:ph idx="1"/>
          </p:nvPr>
        </p:nvSpPr>
        <p:spPr/>
        <p:txBody>
          <a:bodyPr>
            <a:normAutofit/>
          </a:bodyPr>
          <a:lstStyle/>
          <a:p>
            <a:r>
              <a:rPr lang="en-US" sz="3200" dirty="0"/>
              <a:t>Health Professionals</a:t>
            </a:r>
          </a:p>
          <a:p>
            <a:r>
              <a:rPr lang="en-US" sz="3200" dirty="0"/>
              <a:t>Patients</a:t>
            </a:r>
          </a:p>
          <a:p>
            <a:r>
              <a:rPr lang="en-US" sz="3200" dirty="0"/>
              <a:t>Radiologists</a:t>
            </a:r>
          </a:p>
          <a:p>
            <a:r>
              <a:rPr lang="en-US" sz="3200" dirty="0"/>
              <a:t>Medical Researchers</a:t>
            </a:r>
          </a:p>
        </p:txBody>
      </p:sp>
      <p:pic>
        <p:nvPicPr>
          <p:cNvPr id="6" name="Google Shape;674;p45"/>
          <p:cNvPicPr preferRelativeResize="0">
            <a:picLocks/>
          </p:cNvPicPr>
          <p:nvPr/>
        </p:nvPicPr>
        <p:blipFill rotWithShape="1">
          <a:blip r:embed="rId2">
            <a:alphaModFix/>
          </a:blip>
          <a:srcRect l="23155" r="6654"/>
          <a:stretch/>
        </p:blipFill>
        <p:spPr>
          <a:xfrm>
            <a:off x="7008119" y="2328006"/>
            <a:ext cx="4739744" cy="3383281"/>
          </a:xfrm>
          <a:prstGeom prst="rect">
            <a:avLst/>
          </a:prstGeom>
          <a:noFill/>
          <a:ln>
            <a:noFill/>
          </a:ln>
        </p:spPr>
      </p:pic>
    </p:spTree>
    <p:extLst>
      <p:ext uri="{BB962C8B-B14F-4D97-AF65-F5344CB8AC3E}">
        <p14:creationId xmlns:p14="http://schemas.microsoft.com/office/powerpoint/2010/main" val="320344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 OVERVIEW</a:t>
            </a:r>
          </a:p>
        </p:txBody>
      </p:sp>
      <p:sp>
        <p:nvSpPr>
          <p:cNvPr id="3" name="Content Placeholder 2"/>
          <p:cNvSpPr>
            <a:spLocks noGrp="1"/>
          </p:cNvSpPr>
          <p:nvPr>
            <p:ph idx="1"/>
          </p:nvPr>
        </p:nvSpPr>
        <p:spPr/>
        <p:txBody>
          <a:bodyPr/>
          <a:lstStyle/>
          <a:p>
            <a:pPr marL="0" indent="0">
              <a:buNone/>
            </a:pPr>
            <a:r>
              <a:rPr lang="en-US" sz="2400" b="1" dirty="0"/>
              <a:t>Source: </a:t>
            </a:r>
            <a:r>
              <a:rPr lang="en-US" sz="2400" dirty="0"/>
              <a:t>Mendley Data</a:t>
            </a:r>
          </a:p>
          <a:p>
            <a:pPr marL="0" indent="0">
              <a:buNone/>
            </a:pPr>
            <a:r>
              <a:rPr lang="en-US" sz="2400" b="1" dirty="0"/>
              <a:t>Data Organization:  </a:t>
            </a:r>
            <a:r>
              <a:rPr lang="en-US" sz="2400" dirty="0"/>
              <a:t>The images are categorized into “train”, “test” and “val” folders</a:t>
            </a:r>
          </a:p>
          <a:p>
            <a:pPr marL="0" indent="0">
              <a:buNone/>
            </a:pPr>
            <a:r>
              <a:rPr lang="en-US" sz="2400" b="1" dirty="0"/>
              <a:t>Categories: </a:t>
            </a:r>
            <a:r>
              <a:rPr lang="en-US" sz="2400" dirty="0"/>
              <a:t>The images can be classified into two ; “Pneumonia” and  “Normal”</a:t>
            </a:r>
          </a:p>
          <a:p>
            <a:pPr marL="0" indent="0">
              <a:buNone/>
            </a:pPr>
            <a:r>
              <a:rPr lang="en-US" sz="2400" b="1" dirty="0"/>
              <a:t>Patient Demographics: </a:t>
            </a:r>
            <a:r>
              <a:rPr lang="en-US" sz="2400" dirty="0"/>
              <a:t>Ages</a:t>
            </a:r>
            <a:r>
              <a:rPr lang="en-US" sz="2400" b="1" dirty="0"/>
              <a:t> </a:t>
            </a:r>
            <a:r>
              <a:rPr lang="en-US" sz="2400" dirty="0"/>
              <a:t>1-5years, Guangzhou Women and Children’s Medical Center</a:t>
            </a:r>
          </a:p>
          <a:p>
            <a:pPr marL="0" indent="0">
              <a:buNone/>
            </a:pPr>
            <a:r>
              <a:rPr lang="en-US" sz="2400" b="1" dirty="0"/>
              <a:t>Image Details: </a:t>
            </a:r>
            <a:r>
              <a:rPr lang="en-US" sz="2400" dirty="0"/>
              <a:t>Anterior – posterior chest X-rays, part of routine care</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04794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Metric of success</a:t>
            </a:r>
            <a:endParaRPr lang="en-US" sz="4400" dirty="0"/>
          </a:p>
        </p:txBody>
      </p:sp>
      <p:sp>
        <p:nvSpPr>
          <p:cNvPr id="3" name="Content Placeholder 2"/>
          <p:cNvSpPr>
            <a:spLocks noGrp="1"/>
          </p:cNvSpPr>
          <p:nvPr>
            <p:ph idx="1"/>
          </p:nvPr>
        </p:nvSpPr>
        <p:spPr>
          <a:xfrm>
            <a:off x="470263" y="2037806"/>
            <a:ext cx="11273246" cy="4637313"/>
          </a:xfrm>
        </p:spPr>
        <p:txBody>
          <a:bodyPr>
            <a:normAutofit/>
          </a:bodyPr>
          <a:lstStyle/>
          <a:p>
            <a:pPr marL="0" indent="0">
              <a:buNone/>
            </a:pPr>
            <a:r>
              <a:rPr lang="en-US" sz="2200" dirty="0"/>
              <a:t>The performance of the models will be evaluated using the following metrics:</a:t>
            </a:r>
          </a:p>
          <a:p>
            <a:r>
              <a:rPr lang="en-US" sz="2200" dirty="0" smtClean="0"/>
              <a:t>Loss</a:t>
            </a:r>
            <a:r>
              <a:rPr lang="en-US" sz="2200" dirty="0"/>
              <a:t>: This metric measures the error between the predicted values and the actual values. Lower loss indicates a better fitting model. We will use the test loss to evaluate the model's ability to generalize to new data.</a:t>
            </a:r>
          </a:p>
          <a:p>
            <a:r>
              <a:rPr lang="en-US" sz="2200" dirty="0" smtClean="0"/>
              <a:t>Accuracy</a:t>
            </a:r>
            <a:r>
              <a:rPr lang="en-US" sz="2200" dirty="0"/>
              <a:t>: This metric indicates the proportion of correctly classified instances out of the total instances. Higher accuracy indicates better model performance in terms of classification correctness.</a:t>
            </a:r>
          </a:p>
          <a:p>
            <a:r>
              <a:rPr lang="en-US" sz="2200" dirty="0" smtClean="0"/>
              <a:t>Precision</a:t>
            </a:r>
            <a:r>
              <a:rPr lang="en-US" sz="2200" dirty="0"/>
              <a:t>: This metric measures the accuracy of the positive predictions. It is the ratio of true positive predictions to the total positive predictions. Higher precision indicates that the model has a lower false positive rate.</a:t>
            </a:r>
          </a:p>
          <a:p>
            <a:endParaRPr lang="en-US" dirty="0"/>
          </a:p>
        </p:txBody>
      </p:sp>
    </p:spTree>
    <p:extLst>
      <p:ext uri="{BB962C8B-B14F-4D97-AF65-F5344CB8AC3E}">
        <p14:creationId xmlns:p14="http://schemas.microsoft.com/office/powerpoint/2010/main" val="179714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IMAGES TO DISTINGUISH BETWEEN NORMAL &amp; PNEUMONIA CASES</a:t>
            </a:r>
          </a:p>
        </p:txBody>
      </p:sp>
      <p:pic>
        <p:nvPicPr>
          <p:cNvPr id="4" name="Content Placeholder 3"/>
          <p:cNvPicPr>
            <a:picLocks noGrp="1" noChangeAspect="1"/>
          </p:cNvPicPr>
          <p:nvPr>
            <p:ph idx="1"/>
          </p:nvPr>
        </p:nvPicPr>
        <p:blipFill>
          <a:blip r:embed="rId2"/>
          <a:stretch>
            <a:fillRect/>
          </a:stretch>
        </p:blipFill>
        <p:spPr>
          <a:xfrm>
            <a:off x="1691534" y="1906904"/>
            <a:ext cx="8693437" cy="4811527"/>
          </a:xfrm>
          <a:prstGeom prst="rect">
            <a:avLst/>
          </a:prstGeom>
        </p:spPr>
      </p:pic>
    </p:spTree>
    <p:extLst>
      <p:ext uri="{BB962C8B-B14F-4D97-AF65-F5344CB8AC3E}">
        <p14:creationId xmlns:p14="http://schemas.microsoft.com/office/powerpoint/2010/main" val="125929038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477</TotalTime>
  <Words>625</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Gill Sans MT</vt:lpstr>
      <vt:lpstr>Wingdings 2</vt:lpstr>
      <vt:lpstr>Dividend</vt:lpstr>
      <vt:lpstr>IMAGE CLASSIFICATION OF X-RAY IMAGES FOR PNEUMONIA DETECTION</vt:lpstr>
      <vt:lpstr>PHASE 4 GROUP 5 MEMBERS</vt:lpstr>
      <vt:lpstr>INTRODUCTION</vt:lpstr>
      <vt:lpstr>Business problem</vt:lpstr>
      <vt:lpstr>objectives</vt:lpstr>
      <vt:lpstr>STAKEHOLDERS</vt:lpstr>
      <vt:lpstr>DATA OVERVIEW</vt:lpstr>
      <vt:lpstr>Metric of success</vt:lpstr>
      <vt:lpstr>SAMPLE IMAGES TO DISTINGUISH BETWEEN NORMAL &amp; PNEUMONIA CASES</vt:lpstr>
      <vt:lpstr>SCATTER PLOT DISPLAYING Image Size Distribution</vt:lpstr>
      <vt:lpstr>IMAGE INTENSITY DISTRIBUTION</vt:lpstr>
      <vt:lpstr>HISTOGRAM SHOWING IMAGE ASPECT RATIO DISTRIBUTION</vt:lpstr>
      <vt:lpstr>IMAGE BRIGHTNESS DISTRIBUTION</vt:lpstr>
      <vt:lpstr>BAR GRAPH DISPLAYING TRAINING DATA CLASS DISTRIBUTION</vt:lpstr>
      <vt:lpstr>BAR GRAPH DISPLAYING  TEST DATA CLASS DISTRIBUTION</vt:lpstr>
      <vt:lpstr>BAR GRAPH DISPLAYING VALIDATION DATA CLASS DISTRIBUTION</vt:lpstr>
      <vt:lpstr>Model evaluation</vt:lpstr>
      <vt:lpstr>CONCLUSION</vt:lpstr>
      <vt:lpstr>RECOMMENDATIONS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OF X-RAY IMAGES FOR PNEUMONIA DETECTION</dc:title>
  <dc:creator>Lisa</dc:creator>
  <cp:lastModifiedBy>Lisa</cp:lastModifiedBy>
  <cp:revision>31</cp:revision>
  <dcterms:created xsi:type="dcterms:W3CDTF">2024-06-29T19:23:00Z</dcterms:created>
  <dcterms:modified xsi:type="dcterms:W3CDTF">2024-07-01T14:13:41Z</dcterms:modified>
</cp:coreProperties>
</file>