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67" r:id="rId4"/>
    <p:sldId id="268" r:id="rId5"/>
    <p:sldId id="259" r:id="rId6"/>
    <p:sldId id="261" r:id="rId7"/>
    <p:sldId id="269" r:id="rId8"/>
    <p:sldId id="264" r:id="rId9"/>
    <p:sldId id="271" r:id="rId10"/>
    <p:sldId id="270" r:id="rId11"/>
    <p:sldId id="265" r:id="rId12"/>
    <p:sldId id="273"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429A6E-0738-4820-B1EE-82C06D008EDD}">
          <p14:sldIdLst>
            <p14:sldId id="256"/>
            <p14:sldId id="258"/>
            <p14:sldId id="267"/>
            <p14:sldId id="268"/>
            <p14:sldId id="259"/>
            <p14:sldId id="261"/>
            <p14:sldId id="269"/>
            <p14:sldId id="264"/>
            <p14:sldId id="271"/>
          </p14:sldIdLst>
        </p14:section>
        <p14:section name="Untitled Section" id="{861AB57E-487D-4278-91AA-4D8884E41164}">
          <p14:sldIdLst>
            <p14:sldId id="270"/>
            <p14:sldId id="265"/>
            <p14:sldId id="27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94679"/>
  </p:normalViewPr>
  <p:slideViewPr>
    <p:cSldViewPr snapToGrid="0">
      <p:cViewPr varScale="1">
        <p:scale>
          <a:sx n="88" d="100"/>
          <a:sy n="88"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344792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44775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9661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332564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3185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1118710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1729549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101345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77531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D0018-85F7-4FA4-ACA3-945C54D9F729}"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32818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AD0018-85F7-4FA4-ACA3-945C54D9F729}" type="datetimeFigureOut">
              <a:rPr lang="en-US" smtClean="0"/>
              <a:t>4/7/24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290559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AD0018-85F7-4FA4-ACA3-945C54D9F729}" type="datetimeFigureOut">
              <a:rPr lang="en-US" smtClean="0"/>
              <a:t>4/7/24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373271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AD0018-85F7-4FA4-ACA3-945C54D9F729}" type="datetimeFigureOut">
              <a:rPr lang="en-US" smtClean="0"/>
              <a:t>4/7/24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343467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D0018-85F7-4FA4-ACA3-945C54D9F729}" type="datetimeFigureOut">
              <a:rPr lang="en-US" smtClean="0"/>
              <a:t>4/7/24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8921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AD0018-85F7-4FA4-ACA3-945C54D9F729}" type="datetimeFigureOut">
              <a:rPr lang="en-US" smtClean="0"/>
              <a:t>4/7/24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E2A71-6CD6-4BDB-B5BF-215E8E722196}" type="slidenum">
              <a:rPr lang="en-US" smtClean="0"/>
              <a:t>‹#›</a:t>
            </a:fld>
            <a:endParaRPr lang="en-US"/>
          </a:p>
        </p:txBody>
      </p:sp>
    </p:spTree>
    <p:extLst>
      <p:ext uri="{BB962C8B-B14F-4D97-AF65-F5344CB8AC3E}">
        <p14:creationId xmlns:p14="http://schemas.microsoft.com/office/powerpoint/2010/main" val="149049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E2A71-6CD6-4BDB-B5BF-215E8E722196}" type="slidenum">
              <a:rPr lang="en-US" smtClean="0"/>
              <a:t>‹#›</a:t>
            </a:fld>
            <a:endParaRPr lang="en-US"/>
          </a:p>
        </p:txBody>
      </p:sp>
      <p:sp>
        <p:nvSpPr>
          <p:cNvPr id="5" name="Date Placeholder 4"/>
          <p:cNvSpPr>
            <a:spLocks noGrp="1"/>
          </p:cNvSpPr>
          <p:nvPr>
            <p:ph type="dt" sz="half" idx="10"/>
          </p:nvPr>
        </p:nvSpPr>
        <p:spPr/>
        <p:txBody>
          <a:bodyPr/>
          <a:lstStyle/>
          <a:p>
            <a:fld id="{D7AD0018-85F7-4FA4-ACA3-945C54D9F729}" type="datetimeFigureOut">
              <a:rPr lang="en-US" smtClean="0"/>
              <a:t>4/7/24</a:t>
            </a:fld>
            <a:endParaRPr lang="en-US"/>
          </a:p>
        </p:txBody>
      </p:sp>
    </p:spTree>
    <p:extLst>
      <p:ext uri="{BB962C8B-B14F-4D97-AF65-F5344CB8AC3E}">
        <p14:creationId xmlns:p14="http://schemas.microsoft.com/office/powerpoint/2010/main" val="22246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AD0018-85F7-4FA4-ACA3-945C54D9F729}" type="datetimeFigureOut">
              <a:rPr lang="en-US" smtClean="0"/>
              <a:t>4/7/24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2E2A71-6CD6-4BDB-B5BF-215E8E722196}" type="slidenum">
              <a:rPr lang="en-US" smtClean="0"/>
              <a:t>‹#›</a:t>
            </a:fld>
            <a:endParaRPr lang="en-US"/>
          </a:p>
        </p:txBody>
      </p:sp>
    </p:spTree>
    <p:extLst>
      <p:ext uri="{BB962C8B-B14F-4D97-AF65-F5344CB8AC3E}">
        <p14:creationId xmlns:p14="http://schemas.microsoft.com/office/powerpoint/2010/main" val="1312930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DF23-F8B5-7371-C756-5E27D1E9EB63}"/>
              </a:ext>
            </a:extLst>
          </p:cNvPr>
          <p:cNvSpPr>
            <a:spLocks noGrp="1"/>
          </p:cNvSpPr>
          <p:nvPr>
            <p:ph type="ctrTitle"/>
          </p:nvPr>
        </p:nvSpPr>
        <p:spPr>
          <a:xfrm>
            <a:off x="1507067" y="244550"/>
            <a:ext cx="7766936" cy="1201478"/>
          </a:xfrm>
        </p:spPr>
        <p:txBody>
          <a:bodyPr/>
          <a:lstStyle/>
          <a:p>
            <a:r>
              <a:rPr lang="en-US" dirty="0">
                <a:latin typeface="Algerian" panose="04020705040A02060702" pitchFamily="82" charset="0"/>
              </a:rPr>
              <a:t>HOUSE</a:t>
            </a:r>
            <a:r>
              <a:rPr lang="en-US" dirty="0"/>
              <a:t> </a:t>
            </a:r>
            <a:r>
              <a:rPr lang="en-US" dirty="0">
                <a:latin typeface="Algerian" panose="04020705040A02060702" pitchFamily="82" charset="0"/>
              </a:rPr>
              <a:t>DATA ANALYSIS</a:t>
            </a:r>
          </a:p>
        </p:txBody>
      </p:sp>
      <p:sp>
        <p:nvSpPr>
          <p:cNvPr id="3" name="Subtitle 2">
            <a:extLst>
              <a:ext uri="{FF2B5EF4-FFF2-40B4-BE49-F238E27FC236}">
                <a16:creationId xmlns:a16="http://schemas.microsoft.com/office/drawing/2014/main" id="{6D525D43-0ECC-D20E-89C6-9221C0FB7BDB}"/>
              </a:ext>
            </a:extLst>
          </p:cNvPr>
          <p:cNvSpPr>
            <a:spLocks noGrp="1"/>
          </p:cNvSpPr>
          <p:nvPr>
            <p:ph type="subTitle" idx="1"/>
          </p:nvPr>
        </p:nvSpPr>
        <p:spPr>
          <a:xfrm>
            <a:off x="1507067" y="2211573"/>
            <a:ext cx="2703426" cy="2936160"/>
          </a:xfrm>
        </p:spPr>
        <p:txBody>
          <a:bodyPr/>
          <a:lstStyle/>
          <a:p>
            <a:pPr marL="342900" indent="-342900" algn="l">
              <a:buFont typeface="Wingdings" panose="05000000000000000000" pitchFamily="2" charset="2"/>
              <a:buChar char="Ø"/>
            </a:pPr>
            <a:r>
              <a:rPr lang="en-US" dirty="0"/>
              <a:t>JANE NJUGUNA</a:t>
            </a:r>
          </a:p>
          <a:p>
            <a:pPr marL="342900" indent="-342900" algn="l">
              <a:buFont typeface="Wingdings" panose="05000000000000000000" pitchFamily="2" charset="2"/>
              <a:buChar char="Ø"/>
            </a:pPr>
            <a:r>
              <a:rPr lang="en-US" dirty="0"/>
              <a:t>SHILTON SOI</a:t>
            </a:r>
          </a:p>
          <a:p>
            <a:pPr marL="342900" indent="-342900" algn="l">
              <a:buFont typeface="Wingdings" panose="05000000000000000000" pitchFamily="2" charset="2"/>
              <a:buChar char="Ø"/>
            </a:pPr>
            <a:r>
              <a:rPr lang="en-US" dirty="0"/>
              <a:t>NICOLE NYAGAKA</a:t>
            </a:r>
          </a:p>
          <a:p>
            <a:pPr marL="342900" indent="-342900" algn="l">
              <a:buFont typeface="Wingdings" panose="05000000000000000000" pitchFamily="2" charset="2"/>
              <a:buChar char="Ø"/>
            </a:pPr>
            <a:r>
              <a:rPr lang="en-US" dirty="0"/>
              <a:t>MONICA MWANGI</a:t>
            </a:r>
          </a:p>
          <a:p>
            <a:pPr marL="342900" indent="-342900" algn="l">
              <a:buFont typeface="Wingdings" panose="05000000000000000000" pitchFamily="2" charset="2"/>
              <a:buChar char="Ø"/>
            </a:pPr>
            <a:r>
              <a:rPr lang="en-US" dirty="0"/>
              <a:t>LOISE MBURUGA</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83004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1BC4AC-1F22-0145-6504-ECB55C1A280D}"/>
              </a:ext>
            </a:extLst>
          </p:cNvPr>
          <p:cNvPicPr>
            <a:picLocks noChangeAspect="1"/>
          </p:cNvPicPr>
          <p:nvPr/>
        </p:nvPicPr>
        <p:blipFill>
          <a:blip r:embed="rId2"/>
          <a:stretch>
            <a:fillRect/>
          </a:stretch>
        </p:blipFill>
        <p:spPr>
          <a:xfrm>
            <a:off x="225084" y="102088"/>
            <a:ext cx="11662116" cy="4287032"/>
          </a:xfrm>
          <a:prstGeom prst="rect">
            <a:avLst/>
          </a:prstGeom>
        </p:spPr>
      </p:pic>
      <p:sp>
        <p:nvSpPr>
          <p:cNvPr id="4" name="TextBox 3">
            <a:extLst>
              <a:ext uri="{FF2B5EF4-FFF2-40B4-BE49-F238E27FC236}">
                <a16:creationId xmlns:a16="http://schemas.microsoft.com/office/drawing/2014/main" id="{A2B598A2-7329-239E-8BB7-23DBCE62B865}"/>
              </a:ext>
            </a:extLst>
          </p:cNvPr>
          <p:cNvSpPr txBox="1"/>
          <p:nvPr/>
        </p:nvSpPr>
        <p:spPr>
          <a:xfrm>
            <a:off x="1181688" y="4312623"/>
            <a:ext cx="9720774" cy="2545377"/>
          </a:xfrm>
          <a:prstGeom prst="rect">
            <a:avLst/>
          </a:prstGeom>
          <a:noFill/>
        </p:spPr>
        <p:txBody>
          <a:bodyPr wrap="square">
            <a:spAutoFit/>
          </a:bodyPr>
          <a:lstStyle/>
          <a:p>
            <a:pPr algn="just">
              <a:lnSpc>
                <a:spcPct val="150000"/>
              </a:lnSpc>
            </a:pPr>
            <a:endParaRPr lang="en-US" dirty="0">
              <a:latin typeface="Aptos" panose="020B0004020202020204" pitchFamily="34" charset="0"/>
            </a:endParaRPr>
          </a:p>
          <a:p>
            <a:pPr algn="just">
              <a:lnSpc>
                <a:spcPct val="150000"/>
              </a:lnSpc>
            </a:pPr>
            <a:r>
              <a:rPr lang="en-US" dirty="0">
                <a:latin typeface="Aptos" panose="020B0004020202020204" pitchFamily="34" charset="0"/>
              </a:rPr>
              <a:t>This graph shows that bigger houses tend to have a higher price, so a house worth about 90,000 is expected to be smaller than a house worth about 6,000,000.</a:t>
            </a:r>
          </a:p>
          <a:p>
            <a:pPr algn="just">
              <a:lnSpc>
                <a:spcPct val="150000"/>
              </a:lnSpc>
            </a:pPr>
            <a:r>
              <a:rPr lang="en-US" dirty="0">
                <a:latin typeface="Aptos" panose="020B0004020202020204" pitchFamily="34" charset="0"/>
              </a:rPr>
              <a:t>We know that most houses cost less than 1,000,000 therefore, this indicates that most houses have less than 3000 square feet of living space and Houses with more than 4000 square feet of living space cost from 2,000,000</a:t>
            </a:r>
          </a:p>
        </p:txBody>
      </p:sp>
    </p:spTree>
    <p:extLst>
      <p:ext uri="{BB962C8B-B14F-4D97-AF65-F5344CB8AC3E}">
        <p14:creationId xmlns:p14="http://schemas.microsoft.com/office/powerpoint/2010/main" val="21227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73FF-A38C-14C9-FFB9-FEC1669E30DD}"/>
              </a:ext>
            </a:extLst>
          </p:cNvPr>
          <p:cNvSpPr>
            <a:spLocks noGrp="1"/>
          </p:cNvSpPr>
          <p:nvPr>
            <p:ph type="title"/>
          </p:nvPr>
        </p:nvSpPr>
        <p:spPr>
          <a:xfrm>
            <a:off x="677333" y="154745"/>
            <a:ext cx="10970716" cy="829993"/>
          </a:xfrm>
        </p:spPr>
        <p:txBody>
          <a:bodyPr>
            <a:normAutofit fontScale="90000"/>
          </a:bodyPr>
          <a:lstStyle/>
          <a:p>
            <a:r>
              <a:rPr lang="en-US" dirty="0">
                <a:latin typeface="Algerian" panose="04020705040A02060702" pitchFamily="82" charset="0"/>
              </a:rPr>
              <a:t>INFLUENCE OF PROPERTY CHARACTERISTICS ON PRICE </a:t>
            </a:r>
          </a:p>
        </p:txBody>
      </p:sp>
      <p:pic>
        <p:nvPicPr>
          <p:cNvPr id="5" name="Content Placeholder 4">
            <a:extLst>
              <a:ext uri="{FF2B5EF4-FFF2-40B4-BE49-F238E27FC236}">
                <a16:creationId xmlns:a16="http://schemas.microsoft.com/office/drawing/2014/main" id="{B10F2CEA-76B7-5991-1C68-9AA19E545E40}"/>
              </a:ext>
            </a:extLst>
          </p:cNvPr>
          <p:cNvPicPr>
            <a:picLocks noGrp="1" noChangeAspect="1"/>
          </p:cNvPicPr>
          <p:nvPr>
            <p:ph idx="1"/>
          </p:nvPr>
        </p:nvPicPr>
        <p:blipFill>
          <a:blip r:embed="rId2"/>
          <a:stretch>
            <a:fillRect/>
          </a:stretch>
        </p:blipFill>
        <p:spPr>
          <a:xfrm>
            <a:off x="85060" y="1031358"/>
            <a:ext cx="7123814" cy="5010667"/>
          </a:xfrm>
        </p:spPr>
      </p:pic>
      <p:sp>
        <p:nvSpPr>
          <p:cNvPr id="6" name="TextBox 5">
            <a:extLst>
              <a:ext uri="{FF2B5EF4-FFF2-40B4-BE49-F238E27FC236}">
                <a16:creationId xmlns:a16="http://schemas.microsoft.com/office/drawing/2014/main" id="{CEE09408-8D17-5DCC-4912-5C1FAA06E3F4}"/>
              </a:ext>
            </a:extLst>
          </p:cNvPr>
          <p:cNvSpPr txBox="1"/>
          <p:nvPr/>
        </p:nvSpPr>
        <p:spPr>
          <a:xfrm>
            <a:off x="7527851" y="1031358"/>
            <a:ext cx="4579089" cy="3416320"/>
          </a:xfrm>
          <a:prstGeom prst="rect">
            <a:avLst/>
          </a:prstGeom>
          <a:noFill/>
        </p:spPr>
        <p:txBody>
          <a:bodyPr wrap="square" rtlCol="0">
            <a:spAutoFit/>
          </a:bodyPr>
          <a:lstStyle/>
          <a:p>
            <a:r>
              <a:rPr lang="en-US" dirty="0"/>
              <a:t>The pie chart shows what buyers in this area prioritize when looking to buy a house.</a:t>
            </a:r>
          </a:p>
          <a:p>
            <a:endParaRPr lang="en-US" dirty="0"/>
          </a:p>
          <a:p>
            <a:r>
              <a:rPr lang="en-US" dirty="0"/>
              <a:t>It indicates how much influence house variables have on the house price. </a:t>
            </a:r>
          </a:p>
          <a:p>
            <a:endParaRPr lang="en-US" dirty="0"/>
          </a:p>
          <a:p>
            <a:r>
              <a:rPr lang="en-US" dirty="0"/>
              <a:t>-sqft_living has significant influence on price at 15.3%.</a:t>
            </a:r>
          </a:p>
          <a:p>
            <a:endParaRPr lang="en-US" dirty="0"/>
          </a:p>
          <a:p>
            <a:r>
              <a:rPr lang="en-US" dirty="0"/>
              <a:t>-Renovation status has less significant influence on price at 1.1%</a:t>
            </a:r>
          </a:p>
        </p:txBody>
      </p:sp>
    </p:spTree>
    <p:extLst>
      <p:ext uri="{BB962C8B-B14F-4D97-AF65-F5344CB8AC3E}">
        <p14:creationId xmlns:p14="http://schemas.microsoft.com/office/powerpoint/2010/main" val="87777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A0A6-7AAC-B09B-81C6-45987868323D}"/>
              </a:ext>
            </a:extLst>
          </p:cNvPr>
          <p:cNvSpPr>
            <a:spLocks noGrp="1"/>
          </p:cNvSpPr>
          <p:nvPr>
            <p:ph type="title"/>
          </p:nvPr>
        </p:nvSpPr>
        <p:spPr>
          <a:xfrm>
            <a:off x="98474" y="182880"/>
            <a:ext cx="12093526" cy="928468"/>
          </a:xfrm>
        </p:spPr>
        <p:txBody>
          <a:bodyPr>
            <a:normAutofit/>
          </a:bodyPr>
          <a:lstStyle/>
          <a:p>
            <a:r>
              <a:rPr lang="en-US" dirty="0"/>
              <a:t>Factors to consider in pricing </a:t>
            </a:r>
          </a:p>
        </p:txBody>
      </p:sp>
      <p:pic>
        <p:nvPicPr>
          <p:cNvPr id="4" name="Content Placeholder 3">
            <a:extLst>
              <a:ext uri="{FF2B5EF4-FFF2-40B4-BE49-F238E27FC236}">
                <a16:creationId xmlns:a16="http://schemas.microsoft.com/office/drawing/2014/main" id="{AADBC7B4-EA9E-4824-C2CD-3D67308AFE0C}"/>
              </a:ext>
            </a:extLst>
          </p:cNvPr>
          <p:cNvPicPr>
            <a:picLocks noGrp="1" noChangeAspect="1"/>
          </p:cNvPicPr>
          <p:nvPr>
            <p:ph idx="1"/>
          </p:nvPr>
        </p:nvPicPr>
        <p:blipFill>
          <a:blip r:embed="rId2"/>
          <a:stretch>
            <a:fillRect/>
          </a:stretch>
        </p:blipFill>
        <p:spPr>
          <a:xfrm>
            <a:off x="0" y="1308294"/>
            <a:ext cx="6866745" cy="4768948"/>
          </a:xfrm>
          <a:prstGeom prst="rect">
            <a:avLst/>
          </a:prstGeom>
        </p:spPr>
      </p:pic>
      <p:sp>
        <p:nvSpPr>
          <p:cNvPr id="6" name="TextBox 5">
            <a:extLst>
              <a:ext uri="{FF2B5EF4-FFF2-40B4-BE49-F238E27FC236}">
                <a16:creationId xmlns:a16="http://schemas.microsoft.com/office/drawing/2014/main" id="{35DFEB53-DFB2-6048-40E1-451010E85D9E}"/>
              </a:ext>
            </a:extLst>
          </p:cNvPr>
          <p:cNvSpPr txBox="1"/>
          <p:nvPr/>
        </p:nvSpPr>
        <p:spPr>
          <a:xfrm>
            <a:off x="7332784" y="2007215"/>
            <a:ext cx="4244926" cy="1714380"/>
          </a:xfrm>
          <a:prstGeom prst="rect">
            <a:avLst/>
          </a:prstGeom>
          <a:noFill/>
        </p:spPr>
        <p:txBody>
          <a:bodyPr wrap="square">
            <a:spAutoFit/>
          </a:bodyPr>
          <a:lstStyle/>
          <a:p>
            <a:pPr algn="just">
              <a:lnSpc>
                <a:spcPct val="150000"/>
              </a:lnSpc>
            </a:pPr>
            <a:r>
              <a:rPr lang="en-US" dirty="0">
                <a:latin typeface="Aptos" panose="020B0004020202020204" pitchFamily="34" charset="0"/>
              </a:rPr>
              <a:t>Key features such as  bathrooms, square footage, waterfront views, condition, grade, and year built demonstrate significant impacts on prices.</a:t>
            </a:r>
          </a:p>
        </p:txBody>
      </p:sp>
    </p:spTree>
    <p:extLst>
      <p:ext uri="{BB962C8B-B14F-4D97-AF65-F5344CB8AC3E}">
        <p14:creationId xmlns:p14="http://schemas.microsoft.com/office/powerpoint/2010/main" val="219971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1920-B3C8-3514-4E49-00975F18A77A}"/>
              </a:ext>
            </a:extLst>
          </p:cNvPr>
          <p:cNvSpPr>
            <a:spLocks noGrp="1"/>
          </p:cNvSpPr>
          <p:nvPr>
            <p:ph type="title"/>
          </p:nvPr>
        </p:nvSpPr>
        <p:spPr>
          <a:xfrm>
            <a:off x="112542" y="211016"/>
            <a:ext cx="11507372" cy="576776"/>
          </a:xfrm>
        </p:spPr>
        <p:txBody>
          <a:bodyPr>
            <a:normAutofit fontScale="90000"/>
          </a:bodyPr>
          <a:lstStyle/>
          <a:p>
            <a:r>
              <a:rPr lang="en-US" dirty="0"/>
              <a:t>CONCLUSION AND RECOMENDATIONS</a:t>
            </a:r>
          </a:p>
        </p:txBody>
      </p:sp>
      <p:sp>
        <p:nvSpPr>
          <p:cNvPr id="3" name="Content Placeholder 2">
            <a:extLst>
              <a:ext uri="{FF2B5EF4-FFF2-40B4-BE49-F238E27FC236}">
                <a16:creationId xmlns:a16="http://schemas.microsoft.com/office/drawing/2014/main" id="{9569353D-92D5-E7CF-F024-9B1A8F5C7EB8}"/>
              </a:ext>
            </a:extLst>
          </p:cNvPr>
          <p:cNvSpPr>
            <a:spLocks noGrp="1"/>
          </p:cNvSpPr>
          <p:nvPr>
            <p:ph idx="1"/>
          </p:nvPr>
        </p:nvSpPr>
        <p:spPr>
          <a:xfrm>
            <a:off x="391886" y="957942"/>
            <a:ext cx="11228028" cy="5900057"/>
          </a:xfrm>
        </p:spPr>
        <p:txBody>
          <a:bodyPr>
            <a:normAutofit/>
          </a:bodyPr>
          <a:lstStyle/>
          <a:p>
            <a:pPr marL="0" indent="0" algn="just">
              <a:lnSpc>
                <a:spcPct val="170000"/>
              </a:lnSpc>
              <a:buNone/>
            </a:pPr>
            <a:r>
              <a:rPr lang="en-US" sz="2900" dirty="0">
                <a:solidFill>
                  <a:srgbClr val="212121"/>
                </a:solidFill>
                <a:latin typeface="Aptos" panose="020B0004020202020204" pitchFamily="34" charset="0"/>
              </a:rPr>
              <a:t>W</a:t>
            </a:r>
            <a:r>
              <a:rPr lang="en-US" sz="2900" b="0" i="0" dirty="0">
                <a:solidFill>
                  <a:srgbClr val="212121"/>
                </a:solidFill>
                <a:effectLst/>
                <a:latin typeface="Aptos" panose="020B0004020202020204" pitchFamily="34" charset="0"/>
              </a:rPr>
              <a:t>hen pricing houses, real estate agents should consider features </a:t>
            </a:r>
            <a:r>
              <a:rPr lang="en-US" sz="2900" dirty="0">
                <a:solidFill>
                  <a:srgbClr val="212121"/>
                </a:solidFill>
                <a:latin typeface="Aptos" panose="020B0004020202020204" pitchFamily="34" charset="0"/>
              </a:rPr>
              <a:t>such as </a:t>
            </a:r>
            <a:r>
              <a:rPr lang="en-US" sz="2900" dirty="0">
                <a:solidFill>
                  <a:srgbClr val="212121"/>
                </a:solidFill>
                <a:latin typeface="Calibri" panose="020F0502020204030204" pitchFamily="34" charset="0"/>
                <a:cs typeface="Times New Roman" panose="02020603050405020304" pitchFamily="18" charset="0"/>
              </a:rPr>
              <a:t>b</a:t>
            </a:r>
            <a:r>
              <a:rPr lang="en-US" sz="2900" dirty="0">
                <a:effectLst/>
                <a:latin typeface="Calibri" panose="020F0502020204030204" pitchFamily="34" charset="0"/>
                <a:ea typeface="Calibri" panose="020F0502020204030204" pitchFamily="34" charset="0"/>
                <a:cs typeface="Times New Roman" panose="02020603050405020304" pitchFamily="18" charset="0"/>
              </a:rPr>
              <a:t>edrooms, bathrooms</a:t>
            </a:r>
            <a:r>
              <a:rPr lang="en-US" sz="2900" dirty="0">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Calibri" panose="020F0502020204030204" pitchFamily="34" charset="0"/>
                <a:ea typeface="Calibri" panose="020F0502020204030204" pitchFamily="34" charset="0"/>
                <a:cs typeface="Times New Roman" panose="02020603050405020304" pitchFamily="18" charset="0"/>
              </a:rPr>
              <a:t>living space</a:t>
            </a:r>
            <a:r>
              <a:rPr lang="en-US" sz="2900" dirty="0">
                <a:latin typeface="Calibri" panose="020F0502020204030204" pitchFamily="34" charset="0"/>
                <a:ea typeface="Calibri" panose="020F0502020204030204" pitchFamily="34" charset="0"/>
                <a:cs typeface="Times New Roman" panose="02020603050405020304" pitchFamily="18" charset="0"/>
              </a:rPr>
              <a:t>, basement space, f</a:t>
            </a:r>
            <a:r>
              <a:rPr lang="en-US" sz="2900" dirty="0">
                <a:effectLst/>
                <a:latin typeface="Calibri" panose="020F0502020204030204" pitchFamily="34" charset="0"/>
                <a:ea typeface="Calibri" panose="020F0502020204030204" pitchFamily="34" charset="0"/>
                <a:cs typeface="Times New Roman" panose="02020603050405020304" pitchFamily="18" charset="0"/>
              </a:rPr>
              <a:t>loors, waterfront location, view, condition</a:t>
            </a:r>
            <a:r>
              <a:rPr lang="en-US" sz="2900" dirty="0">
                <a:latin typeface="Calibri" panose="020F0502020204030204" pitchFamily="34" charset="0"/>
                <a:ea typeface="Calibri" panose="020F0502020204030204" pitchFamily="34" charset="0"/>
                <a:cs typeface="Times New Roman" panose="02020603050405020304" pitchFamily="18" charset="0"/>
              </a:rPr>
              <a:t> and</a:t>
            </a:r>
            <a:r>
              <a:rPr lang="en-US" sz="2900" dirty="0">
                <a:effectLst/>
                <a:latin typeface="Calibri" panose="020F0502020204030204" pitchFamily="34" charset="0"/>
                <a:ea typeface="Calibri" panose="020F0502020204030204" pitchFamily="34" charset="0"/>
                <a:cs typeface="Times New Roman" panose="02020603050405020304" pitchFamily="18" charset="0"/>
              </a:rPr>
              <a:t> grade.</a:t>
            </a:r>
          </a:p>
          <a:p>
            <a:pPr marL="0" marR="0" indent="0">
              <a:lnSpc>
                <a:spcPct val="107000"/>
              </a:lnSpc>
              <a:spcBef>
                <a:spcPts val="0"/>
              </a:spcBef>
              <a:spcAft>
                <a:spcPts val="800"/>
              </a:spcAft>
              <a:buNone/>
            </a:pPr>
            <a:r>
              <a:rPr lang="en-US" sz="2900" dirty="0">
                <a:latin typeface="Calibri" panose="020F0502020204030204" pitchFamily="34" charset="0"/>
                <a:ea typeface="Calibri" panose="020F0502020204030204" pitchFamily="34" charset="0"/>
                <a:cs typeface="Times New Roman" panose="02020603050405020304" pitchFamily="18" charset="0"/>
              </a:rPr>
              <a:t>Renovating older houses will also increase the prices of houses.</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70000"/>
              </a:lnSpc>
              <a:buNone/>
            </a:pPr>
            <a:endParaRPr lang="en-US" sz="1800" b="0" i="0" dirty="0">
              <a:solidFill>
                <a:srgbClr val="212121"/>
              </a:solidFill>
              <a:effectLst/>
              <a:latin typeface="Aptos" panose="020B0004020202020204" pitchFamily="34" charset="0"/>
            </a:endParaRPr>
          </a:p>
        </p:txBody>
      </p:sp>
    </p:spTree>
    <p:extLst>
      <p:ext uri="{BB962C8B-B14F-4D97-AF65-F5344CB8AC3E}">
        <p14:creationId xmlns:p14="http://schemas.microsoft.com/office/powerpoint/2010/main" val="40569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B8255D-B988-39DD-DBE3-801676306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569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DF23-F8B5-7371-C756-5E27D1E9EB63}"/>
              </a:ext>
            </a:extLst>
          </p:cNvPr>
          <p:cNvSpPr>
            <a:spLocks noGrp="1"/>
          </p:cNvSpPr>
          <p:nvPr>
            <p:ph type="ctrTitle"/>
          </p:nvPr>
        </p:nvSpPr>
        <p:spPr>
          <a:xfrm>
            <a:off x="1507067" y="244550"/>
            <a:ext cx="7766936" cy="1201478"/>
          </a:xfrm>
        </p:spPr>
        <p:txBody>
          <a:bodyPr/>
          <a:lstStyle/>
          <a:p>
            <a:pPr algn="l"/>
            <a:r>
              <a:rPr lang="en-US" dirty="0">
                <a:latin typeface="Algerian" panose="04020705040A02060702" pitchFamily="82" charset="0"/>
              </a:rPr>
              <a:t>INTRODUCTION</a:t>
            </a:r>
          </a:p>
        </p:txBody>
      </p:sp>
      <p:sp>
        <p:nvSpPr>
          <p:cNvPr id="3" name="Subtitle 2">
            <a:extLst>
              <a:ext uri="{FF2B5EF4-FFF2-40B4-BE49-F238E27FC236}">
                <a16:creationId xmlns:a16="http://schemas.microsoft.com/office/drawing/2014/main" id="{6D525D43-0ECC-D20E-89C6-9221C0FB7BDB}"/>
              </a:ext>
            </a:extLst>
          </p:cNvPr>
          <p:cNvSpPr>
            <a:spLocks noGrp="1"/>
          </p:cNvSpPr>
          <p:nvPr>
            <p:ph type="subTitle" idx="1"/>
          </p:nvPr>
        </p:nvSpPr>
        <p:spPr>
          <a:xfrm>
            <a:off x="765544" y="2041451"/>
            <a:ext cx="9292856" cy="3106282"/>
          </a:xfrm>
        </p:spPr>
        <p:txBody>
          <a:bodyPr>
            <a:normAutofit lnSpcReduction="10000"/>
          </a:bodyPr>
          <a:lstStyle/>
          <a:p>
            <a:pPr marL="800100" lvl="1" indent="-342900" algn="l">
              <a:buFont typeface="Arial" panose="020B0604020202020204" pitchFamily="34" charset="0"/>
              <a:buChar char="•"/>
            </a:pPr>
            <a:r>
              <a:rPr lang="en-US" sz="2800" dirty="0">
                <a:latin typeface="Aptos Display" panose="020B0004020202020204" pitchFamily="34" charset="0"/>
              </a:rPr>
              <a:t>In the fast paced world of real estate, real estate agencies guide homeowners through crucial decisions like pricing, market analysis, and property inspections.</a:t>
            </a:r>
          </a:p>
          <a:p>
            <a:pPr marL="457200" lvl="1" indent="0" algn="l">
              <a:buNone/>
            </a:pPr>
            <a:endParaRPr lang="en-US" sz="2800" dirty="0">
              <a:latin typeface="Aptos Display" panose="020B0004020202020204" pitchFamily="34" charset="0"/>
            </a:endParaRPr>
          </a:p>
          <a:p>
            <a:pPr marL="800100" lvl="1" indent="-342900" algn="l">
              <a:buFont typeface="Arial" panose="020B0604020202020204" pitchFamily="34" charset="0"/>
              <a:buChar char="•"/>
            </a:pPr>
            <a:r>
              <a:rPr lang="en-US" sz="2800" dirty="0">
                <a:latin typeface="Aptos Display" panose="020B0004020202020204" pitchFamily="34" charset="0"/>
              </a:rPr>
              <a:t>This project aims to equip agencies with a powerful regression-based tool, which will predict property value while analyzing various variables that may affect price.</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91617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DF23-F8B5-7371-C756-5E27D1E9EB63}"/>
              </a:ext>
            </a:extLst>
          </p:cNvPr>
          <p:cNvSpPr>
            <a:spLocks noGrp="1"/>
          </p:cNvSpPr>
          <p:nvPr>
            <p:ph type="ctrTitle"/>
          </p:nvPr>
        </p:nvSpPr>
        <p:spPr>
          <a:xfrm>
            <a:off x="1507067" y="244550"/>
            <a:ext cx="7766936" cy="848756"/>
          </a:xfrm>
        </p:spPr>
        <p:txBody>
          <a:bodyPr/>
          <a:lstStyle/>
          <a:p>
            <a:pPr algn="l"/>
            <a:r>
              <a:rPr lang="en-US" dirty="0">
                <a:latin typeface="Algerian" panose="04020705040A02060702" pitchFamily="82" charset="0"/>
              </a:rPr>
              <a:t>PROBLEM STATEMENT</a:t>
            </a:r>
          </a:p>
        </p:txBody>
      </p:sp>
      <p:sp>
        <p:nvSpPr>
          <p:cNvPr id="3" name="Subtitle 2">
            <a:extLst>
              <a:ext uri="{FF2B5EF4-FFF2-40B4-BE49-F238E27FC236}">
                <a16:creationId xmlns:a16="http://schemas.microsoft.com/office/drawing/2014/main" id="{6D525D43-0ECC-D20E-89C6-9221C0FB7BDB}"/>
              </a:ext>
            </a:extLst>
          </p:cNvPr>
          <p:cNvSpPr>
            <a:spLocks noGrp="1"/>
          </p:cNvSpPr>
          <p:nvPr>
            <p:ph type="subTitle" idx="1"/>
          </p:nvPr>
        </p:nvSpPr>
        <p:spPr>
          <a:xfrm>
            <a:off x="765544" y="2041451"/>
            <a:ext cx="9292856" cy="3106282"/>
          </a:xfrm>
        </p:spPr>
        <p:txBody>
          <a:bodyPr>
            <a:normAutofit/>
          </a:bodyPr>
          <a:lstStyle/>
          <a:p>
            <a:pPr marL="342900" indent="-342900">
              <a:buFont typeface="Wingdings" panose="05000000000000000000" pitchFamily="2" charset="2"/>
              <a:buChar char="Ø"/>
            </a:pPr>
            <a:endParaRPr lang="en-US" dirty="0"/>
          </a:p>
        </p:txBody>
      </p:sp>
      <p:sp>
        <p:nvSpPr>
          <p:cNvPr id="5" name="Content Placeholder 2">
            <a:extLst>
              <a:ext uri="{FF2B5EF4-FFF2-40B4-BE49-F238E27FC236}">
                <a16:creationId xmlns:a16="http://schemas.microsoft.com/office/drawing/2014/main" id="{B04AF958-BC9C-7AE8-44CB-664AD53AD964}"/>
              </a:ext>
            </a:extLst>
          </p:cNvPr>
          <p:cNvSpPr txBox="1">
            <a:spLocks/>
          </p:cNvSpPr>
          <p:nvPr/>
        </p:nvSpPr>
        <p:spPr>
          <a:xfrm>
            <a:off x="677334" y="2160589"/>
            <a:ext cx="8596668" cy="388077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endParaRPr lang="en-US"/>
          </a:p>
          <a:p>
            <a:endParaRPr lang="en-US"/>
          </a:p>
          <a:p>
            <a:endParaRPr lang="en-US"/>
          </a:p>
          <a:p>
            <a:endParaRPr lang="en-US"/>
          </a:p>
          <a:p>
            <a:endParaRPr lang="en-US"/>
          </a:p>
          <a:p>
            <a:endParaRPr lang="en-US" dirty="0"/>
          </a:p>
        </p:txBody>
      </p:sp>
      <p:sp>
        <p:nvSpPr>
          <p:cNvPr id="6" name="Title 1">
            <a:extLst>
              <a:ext uri="{FF2B5EF4-FFF2-40B4-BE49-F238E27FC236}">
                <a16:creationId xmlns:a16="http://schemas.microsoft.com/office/drawing/2014/main" id="{7E6235EA-CCA4-C8C2-AE45-815D7D4E0D18}"/>
              </a:ext>
            </a:extLst>
          </p:cNvPr>
          <p:cNvSpPr txBox="1">
            <a:spLocks/>
          </p:cNvSpPr>
          <p:nvPr/>
        </p:nvSpPr>
        <p:spPr>
          <a:xfrm>
            <a:off x="913775" y="383230"/>
            <a:ext cx="4413138" cy="792841"/>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endParaRPr lang="en-US" dirty="0"/>
          </a:p>
        </p:txBody>
      </p:sp>
      <p:sp>
        <p:nvSpPr>
          <p:cNvPr id="7" name="Rectangle: Rounded Corners 6">
            <a:extLst>
              <a:ext uri="{FF2B5EF4-FFF2-40B4-BE49-F238E27FC236}">
                <a16:creationId xmlns:a16="http://schemas.microsoft.com/office/drawing/2014/main" id="{212E5378-33E5-27AA-A9C6-872E05ED5185}"/>
              </a:ext>
            </a:extLst>
          </p:cNvPr>
          <p:cNvSpPr/>
          <p:nvPr/>
        </p:nvSpPr>
        <p:spPr>
          <a:xfrm>
            <a:off x="1262270" y="1480930"/>
            <a:ext cx="2464904" cy="2126974"/>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What is the problem</a:t>
            </a:r>
          </a:p>
        </p:txBody>
      </p:sp>
      <p:sp>
        <p:nvSpPr>
          <p:cNvPr id="8" name="Rectangle: Rounded Corners 7">
            <a:extLst>
              <a:ext uri="{FF2B5EF4-FFF2-40B4-BE49-F238E27FC236}">
                <a16:creationId xmlns:a16="http://schemas.microsoft.com/office/drawing/2014/main" id="{8D56C6B4-6C0F-DAA8-9B79-1FA4780286FB}"/>
              </a:ext>
            </a:extLst>
          </p:cNvPr>
          <p:cNvSpPr/>
          <p:nvPr/>
        </p:nvSpPr>
        <p:spPr>
          <a:xfrm>
            <a:off x="1262270" y="3968072"/>
            <a:ext cx="2574234" cy="1995405"/>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rPr>
              <a:t>How to solve the problem</a:t>
            </a:r>
          </a:p>
        </p:txBody>
      </p:sp>
      <p:sp>
        <p:nvSpPr>
          <p:cNvPr id="9" name="Rectangle: Rounded Corners 8">
            <a:extLst>
              <a:ext uri="{FF2B5EF4-FFF2-40B4-BE49-F238E27FC236}">
                <a16:creationId xmlns:a16="http://schemas.microsoft.com/office/drawing/2014/main" id="{D7ACC6A7-5C10-F6E3-F671-91814F21EFC5}"/>
              </a:ext>
            </a:extLst>
          </p:cNvPr>
          <p:cNvSpPr/>
          <p:nvPr/>
        </p:nvSpPr>
        <p:spPr>
          <a:xfrm>
            <a:off x="3727174" y="1950430"/>
            <a:ext cx="7202555" cy="1478570"/>
          </a:xfrm>
          <a:prstGeom prst="round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A real estate agency in King County seeks to provide advice to homeowners on how renovations could increase estimated value of their homes but lacks data.</a:t>
            </a:r>
          </a:p>
        </p:txBody>
      </p:sp>
      <p:sp>
        <p:nvSpPr>
          <p:cNvPr id="10" name="Rectangle: Rounded Corners 9">
            <a:extLst>
              <a:ext uri="{FF2B5EF4-FFF2-40B4-BE49-F238E27FC236}">
                <a16:creationId xmlns:a16="http://schemas.microsoft.com/office/drawing/2014/main" id="{AB937FB1-2D58-E773-6250-5421ED764371}"/>
              </a:ext>
            </a:extLst>
          </p:cNvPr>
          <p:cNvSpPr/>
          <p:nvPr/>
        </p:nvSpPr>
        <p:spPr>
          <a:xfrm>
            <a:off x="3836504" y="4166854"/>
            <a:ext cx="7093225" cy="1597840"/>
          </a:xfrm>
          <a:prstGeom prst="round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a:solidFill>
                  <a:schemeClr val="tx1"/>
                </a:solidFill>
                <a:latin typeface="Roboto" panose="02000000000000000000" pitchFamily="2" charset="0"/>
              </a:rPr>
              <a:t>C</a:t>
            </a:r>
            <a:r>
              <a:rPr lang="en-US" sz="2400" b="0" i="0" dirty="0">
                <a:solidFill>
                  <a:schemeClr val="tx1"/>
                </a:solidFill>
                <a:effectLst/>
                <a:latin typeface="Roboto" panose="02000000000000000000" pitchFamily="2" charset="0"/>
              </a:rPr>
              <a:t>onstruct a predictive regression model that aids real estate agencies in </a:t>
            </a:r>
            <a:r>
              <a:rPr lang="en-US" sz="2400" dirty="0">
                <a:solidFill>
                  <a:schemeClr val="tx1"/>
                </a:solidFill>
                <a:latin typeface="Roboto" panose="02000000000000000000" pitchFamily="2" charset="0"/>
              </a:rPr>
              <a:t>empowering</a:t>
            </a:r>
            <a:r>
              <a:rPr lang="en-US" sz="2400" b="0" i="0" dirty="0">
                <a:solidFill>
                  <a:schemeClr val="tx1"/>
                </a:solidFill>
                <a:effectLst/>
                <a:latin typeface="Roboto" panose="02000000000000000000" pitchFamily="2" charset="0"/>
              </a:rPr>
              <a:t> clients on making informed decisions on </a:t>
            </a:r>
            <a:r>
              <a:rPr lang="en-US" sz="2400" dirty="0">
                <a:solidFill>
                  <a:schemeClr val="tx1"/>
                </a:solidFill>
                <a:latin typeface="Roboto" panose="02000000000000000000" pitchFamily="2" charset="0"/>
              </a:rPr>
              <a:t>property</a:t>
            </a:r>
            <a:r>
              <a:rPr lang="en-US" sz="2400" b="0" i="0" dirty="0">
                <a:solidFill>
                  <a:schemeClr val="tx1"/>
                </a:solidFill>
                <a:effectLst/>
                <a:latin typeface="Roboto" panose="02000000000000000000" pitchFamily="2" charset="0"/>
              </a:rPr>
              <a:t> prices</a:t>
            </a:r>
            <a:endParaRPr lang="en-US" sz="2400" dirty="0">
              <a:solidFill>
                <a:schemeClr val="tx1"/>
              </a:solidFill>
            </a:endParaRPr>
          </a:p>
        </p:txBody>
      </p:sp>
    </p:spTree>
    <p:extLst>
      <p:ext uri="{BB962C8B-B14F-4D97-AF65-F5344CB8AC3E}">
        <p14:creationId xmlns:p14="http://schemas.microsoft.com/office/powerpoint/2010/main" val="158004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05E8-AF59-ADE1-D31B-F9CE37EB6544}"/>
              </a:ext>
            </a:extLst>
          </p:cNvPr>
          <p:cNvSpPr>
            <a:spLocks noGrp="1"/>
          </p:cNvSpPr>
          <p:nvPr>
            <p:ph type="title"/>
          </p:nvPr>
        </p:nvSpPr>
        <p:spPr>
          <a:xfrm>
            <a:off x="838200" y="365125"/>
            <a:ext cx="4818321" cy="1325563"/>
          </a:xfrm>
        </p:spPr>
        <p:txBody>
          <a:bodyPr>
            <a:normAutofit/>
          </a:bodyPr>
          <a:lstStyle/>
          <a:p>
            <a:r>
              <a:rPr lang="en-US" sz="4000" dirty="0">
                <a:latin typeface="Algerian" panose="04020705040A02060702" pitchFamily="82" charset="0"/>
              </a:rPr>
              <a:t>OBJECTIVES</a:t>
            </a:r>
          </a:p>
        </p:txBody>
      </p:sp>
      <p:sp>
        <p:nvSpPr>
          <p:cNvPr id="3" name="Content Placeholder 2">
            <a:extLst>
              <a:ext uri="{FF2B5EF4-FFF2-40B4-BE49-F238E27FC236}">
                <a16:creationId xmlns:a16="http://schemas.microsoft.com/office/drawing/2014/main" id="{BF556F3C-BC6B-E0B6-5D55-D893D92AE512}"/>
              </a:ext>
            </a:extLst>
          </p:cNvPr>
          <p:cNvSpPr>
            <a:spLocks noGrp="1"/>
          </p:cNvSpPr>
          <p:nvPr>
            <p:ph idx="1"/>
          </p:nvPr>
        </p:nvSpPr>
        <p:spPr>
          <a:xfrm>
            <a:off x="98474" y="928468"/>
            <a:ext cx="7962314" cy="5248496"/>
          </a:xfrm>
        </p:spPr>
        <p:txBody>
          <a:bodyPr>
            <a:normAutofit/>
          </a:bodyPr>
          <a:lstStyle/>
          <a:p>
            <a:pPr marL="0" indent="0" algn="just">
              <a:lnSpc>
                <a:spcPct val="170000"/>
              </a:lnSpc>
              <a:buNone/>
            </a:pPr>
            <a:r>
              <a:rPr lang="en-US" sz="1900" b="1" i="0" dirty="0">
                <a:solidFill>
                  <a:srgbClr val="212121"/>
                </a:solidFill>
                <a:effectLst/>
                <a:latin typeface="Aptos" panose="020B0004020202020204" pitchFamily="34" charset="0"/>
              </a:rPr>
              <a:t>Main Objective:</a:t>
            </a:r>
            <a:endParaRPr lang="en-US" sz="1900" b="0" i="0" dirty="0">
              <a:solidFill>
                <a:srgbClr val="212121"/>
              </a:solidFill>
              <a:effectLst/>
              <a:latin typeface="Aptos" panose="020B0004020202020204" pitchFamily="34" charset="0"/>
            </a:endParaRPr>
          </a:p>
          <a:p>
            <a:pPr marL="0" indent="0" algn="just">
              <a:lnSpc>
                <a:spcPct val="170000"/>
              </a:lnSpc>
              <a:buNone/>
            </a:pPr>
            <a:r>
              <a:rPr lang="en-US" sz="1900" dirty="0">
                <a:solidFill>
                  <a:srgbClr val="212121"/>
                </a:solidFill>
                <a:latin typeface="Aptos" panose="020B0004020202020204" pitchFamily="34" charset="0"/>
              </a:rPr>
              <a:t>T</a:t>
            </a:r>
            <a:r>
              <a:rPr lang="en-US" sz="1900" b="0" i="0" dirty="0">
                <a:solidFill>
                  <a:srgbClr val="212121"/>
                </a:solidFill>
                <a:effectLst/>
                <a:latin typeface="Aptos" panose="020B0004020202020204" pitchFamily="34" charset="0"/>
              </a:rPr>
              <a:t>o aid real estate agencies in advising clients on house prices. </a:t>
            </a:r>
          </a:p>
          <a:p>
            <a:pPr marL="0" indent="0" algn="just">
              <a:lnSpc>
                <a:spcPct val="170000"/>
              </a:lnSpc>
              <a:buNone/>
            </a:pPr>
            <a:r>
              <a:rPr lang="en-US" sz="1900" b="1" i="0" dirty="0">
                <a:solidFill>
                  <a:srgbClr val="212121"/>
                </a:solidFill>
                <a:effectLst/>
                <a:latin typeface="Aptos" panose="020B0004020202020204" pitchFamily="34" charset="0"/>
              </a:rPr>
              <a:t>Specific Objectives:</a:t>
            </a:r>
            <a:endParaRPr lang="en-US" sz="1900" b="0" i="0" dirty="0">
              <a:solidFill>
                <a:srgbClr val="212121"/>
              </a:solidFill>
              <a:effectLst/>
              <a:latin typeface="Aptos" panose="020B0004020202020204" pitchFamily="34" charset="0"/>
            </a:endParaRPr>
          </a:p>
          <a:p>
            <a:pPr marL="0" indent="0" algn="just">
              <a:lnSpc>
                <a:spcPct val="170000"/>
              </a:lnSpc>
              <a:buNone/>
            </a:pPr>
            <a:r>
              <a:rPr lang="en-US" sz="1900" b="0" i="0" dirty="0" err="1">
                <a:solidFill>
                  <a:srgbClr val="212121"/>
                </a:solidFill>
                <a:effectLst/>
                <a:latin typeface="Aptos" panose="020B0004020202020204" pitchFamily="34" charset="0"/>
              </a:rPr>
              <a:t>i</a:t>
            </a:r>
            <a:r>
              <a:rPr lang="en-US" sz="1900" b="0" i="0" dirty="0">
                <a:solidFill>
                  <a:srgbClr val="212121"/>
                </a:solidFill>
                <a:effectLst/>
                <a:latin typeface="Aptos" panose="020B0004020202020204" pitchFamily="34" charset="0"/>
              </a:rPr>
              <a:t>). Identify Key Factors Influencing House Prices</a:t>
            </a:r>
          </a:p>
          <a:p>
            <a:pPr marL="0" indent="0" algn="just">
              <a:lnSpc>
                <a:spcPct val="170000"/>
              </a:lnSpc>
              <a:buNone/>
            </a:pPr>
            <a:r>
              <a:rPr lang="en-US" sz="1900" dirty="0">
                <a:solidFill>
                  <a:srgbClr val="212121"/>
                </a:solidFill>
                <a:latin typeface="Aptos" panose="020B0004020202020204" pitchFamily="34" charset="0"/>
              </a:rPr>
              <a:t>ii).</a:t>
            </a:r>
            <a:r>
              <a:rPr lang="en-US" sz="1900" b="0" i="0" dirty="0">
                <a:solidFill>
                  <a:srgbClr val="212121"/>
                </a:solidFill>
                <a:effectLst/>
                <a:latin typeface="Aptos" panose="020B0004020202020204" pitchFamily="34" charset="0"/>
              </a:rPr>
              <a:t> </a:t>
            </a:r>
            <a:r>
              <a:rPr lang="en-US" sz="2000" dirty="0">
                <a:solidFill>
                  <a:srgbClr val="212121"/>
                </a:solidFill>
                <a:latin typeface="Aptos" panose="020B0004020202020204" pitchFamily="34" charset="0"/>
              </a:rPr>
              <a:t>E</a:t>
            </a:r>
            <a:r>
              <a:rPr lang="en-US" sz="2000" b="0" i="0" dirty="0">
                <a:solidFill>
                  <a:srgbClr val="212121"/>
                </a:solidFill>
                <a:effectLst/>
                <a:latin typeface="Aptos" panose="020B0004020202020204" pitchFamily="34" charset="0"/>
              </a:rPr>
              <a:t>ffectiveness ways to predicting house prices.</a:t>
            </a:r>
          </a:p>
          <a:p>
            <a:pPr marL="0" indent="0" algn="just">
              <a:lnSpc>
                <a:spcPct val="170000"/>
              </a:lnSpc>
              <a:buNone/>
            </a:pPr>
            <a:r>
              <a:rPr lang="en-US" sz="2000" dirty="0">
                <a:solidFill>
                  <a:srgbClr val="212121"/>
                </a:solidFill>
                <a:latin typeface="Aptos" panose="020B0004020202020204" pitchFamily="34" charset="0"/>
              </a:rPr>
              <a:t>iii).</a:t>
            </a:r>
            <a:r>
              <a:rPr lang="en-US" sz="2000" b="0" i="0" dirty="0">
                <a:solidFill>
                  <a:srgbClr val="212121"/>
                </a:solidFill>
                <a:effectLst/>
                <a:latin typeface="Aptos" panose="020B0004020202020204" pitchFamily="34" charset="0"/>
              </a:rPr>
              <a:t> Provide suggestions to real estate agencies for enhancing profitability and market presence</a:t>
            </a:r>
          </a:p>
          <a:p>
            <a:pPr algn="just">
              <a:lnSpc>
                <a:spcPct val="170000"/>
              </a:lnSpc>
            </a:pPr>
            <a:endParaRPr lang="en-US" sz="1900" b="0" i="0" dirty="0">
              <a:solidFill>
                <a:srgbClr val="212121"/>
              </a:solidFill>
              <a:effectLst/>
              <a:latin typeface="Aptos" panose="020B0004020202020204" pitchFamily="34" charset="0"/>
            </a:endParaRPr>
          </a:p>
          <a:p>
            <a:endParaRPr lang="en-US" sz="3200" dirty="0">
              <a:latin typeface="Aptos" panose="020B0004020202020204" pitchFamily="34" charset="0"/>
            </a:endParaRPr>
          </a:p>
        </p:txBody>
      </p:sp>
      <p:pic>
        <p:nvPicPr>
          <p:cNvPr id="7" name="Picture 6">
            <a:extLst>
              <a:ext uri="{FF2B5EF4-FFF2-40B4-BE49-F238E27FC236}">
                <a16:creationId xmlns:a16="http://schemas.microsoft.com/office/drawing/2014/main" id="{E00B03A1-9834-7F29-F51D-36472688E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112" y="0"/>
            <a:ext cx="4121887" cy="6858000"/>
          </a:xfrm>
          <a:prstGeom prst="rect">
            <a:avLst/>
          </a:prstGeom>
        </p:spPr>
      </p:pic>
    </p:spTree>
    <p:extLst>
      <p:ext uri="{BB962C8B-B14F-4D97-AF65-F5344CB8AC3E}">
        <p14:creationId xmlns:p14="http://schemas.microsoft.com/office/powerpoint/2010/main" val="398897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4CB3-2559-1B1B-E199-947BCA7AC43B}"/>
              </a:ext>
            </a:extLst>
          </p:cNvPr>
          <p:cNvSpPr>
            <a:spLocks noGrp="1"/>
          </p:cNvSpPr>
          <p:nvPr>
            <p:ph type="title"/>
          </p:nvPr>
        </p:nvSpPr>
        <p:spPr>
          <a:xfrm>
            <a:off x="233916" y="361508"/>
            <a:ext cx="6092456" cy="1020726"/>
          </a:xfrm>
        </p:spPr>
        <p:txBody>
          <a:bodyPr/>
          <a:lstStyle/>
          <a:p>
            <a:r>
              <a:rPr lang="en-US" dirty="0">
                <a:latin typeface="Algerian" panose="04020705040A02060702" pitchFamily="82" charset="0"/>
              </a:rPr>
              <a:t>BUSINESS</a:t>
            </a:r>
            <a:r>
              <a:rPr lang="en-US" dirty="0"/>
              <a:t> </a:t>
            </a:r>
            <a:r>
              <a:rPr lang="en-US" dirty="0">
                <a:latin typeface="Algerian" panose="04020705040A02060702" pitchFamily="82" charset="0"/>
              </a:rPr>
              <a:t>UNDERSTANDING</a:t>
            </a:r>
          </a:p>
        </p:txBody>
      </p:sp>
      <p:sp>
        <p:nvSpPr>
          <p:cNvPr id="3" name="Content Placeholder 2">
            <a:extLst>
              <a:ext uri="{FF2B5EF4-FFF2-40B4-BE49-F238E27FC236}">
                <a16:creationId xmlns:a16="http://schemas.microsoft.com/office/drawing/2014/main" id="{4BD0531A-3F72-C858-7F8D-CBCF7EED90D3}"/>
              </a:ext>
            </a:extLst>
          </p:cNvPr>
          <p:cNvSpPr>
            <a:spLocks noGrp="1"/>
          </p:cNvSpPr>
          <p:nvPr>
            <p:ph idx="1"/>
          </p:nvPr>
        </p:nvSpPr>
        <p:spPr>
          <a:xfrm>
            <a:off x="154745" y="1041009"/>
            <a:ext cx="6119446" cy="5458265"/>
          </a:xfrm>
        </p:spPr>
        <p:txBody>
          <a:bodyPr>
            <a:noAutofit/>
          </a:bodyPr>
          <a:lstStyle/>
          <a:p>
            <a:pPr algn="just">
              <a:lnSpc>
                <a:spcPct val="150000"/>
              </a:lnSpc>
            </a:pPr>
            <a:r>
              <a:rPr lang="en-US" b="0" i="0" dirty="0">
                <a:solidFill>
                  <a:srgbClr val="212121"/>
                </a:solidFill>
                <a:effectLst/>
                <a:latin typeface="Aptos" panose="020B0004020202020204" pitchFamily="34" charset="0"/>
              </a:rPr>
              <a:t>King County, Washington, located in the northwestern United States, boasts a vibrant housing market anchored by the bustling city of Seattle. </a:t>
            </a:r>
          </a:p>
          <a:p>
            <a:pPr algn="just">
              <a:lnSpc>
                <a:spcPct val="150000"/>
              </a:lnSpc>
            </a:pPr>
            <a:r>
              <a:rPr lang="en-US" b="0" i="0" dirty="0">
                <a:solidFill>
                  <a:srgbClr val="212121"/>
                </a:solidFill>
                <a:effectLst/>
                <a:latin typeface="Aptos" panose="020B0004020202020204" pitchFamily="34" charset="0"/>
              </a:rPr>
              <a:t>Over the years, the county has seen remarkable growth, driven by its thriving economy and cultural significance. This has attracted a surge of residents, spurring high demand for housing across urban and suburban landscapes. </a:t>
            </a:r>
          </a:p>
          <a:p>
            <a:pPr algn="just">
              <a:lnSpc>
                <a:spcPct val="150000"/>
              </a:lnSpc>
            </a:pPr>
            <a:r>
              <a:rPr lang="en-US" b="0" i="0" dirty="0">
                <a:solidFill>
                  <a:srgbClr val="212121"/>
                </a:solidFill>
                <a:effectLst/>
                <a:latin typeface="Aptos" panose="020B0004020202020204" pitchFamily="34" charset="0"/>
              </a:rPr>
              <a:t>Seattle, renowned for its striking skyline, has become particularly desirable for tech professionals and city enthusiasts alike. Known for its competitiveness, King County's real estate market offers diverse neighborhoods catering to various preferences, from historic districts to contemporary suburban developments.</a:t>
            </a:r>
            <a:endParaRPr lang="en-US" dirty="0">
              <a:latin typeface="Aptos" panose="020B0004020202020204" pitchFamily="34" charset="0"/>
            </a:endParaRPr>
          </a:p>
        </p:txBody>
      </p:sp>
      <p:pic>
        <p:nvPicPr>
          <p:cNvPr id="5" name="Picture 4">
            <a:extLst>
              <a:ext uri="{FF2B5EF4-FFF2-40B4-BE49-F238E27FC236}">
                <a16:creationId xmlns:a16="http://schemas.microsoft.com/office/drawing/2014/main" id="{29386F88-6AA0-DD28-0F3F-C3C983E95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963" y="0"/>
            <a:ext cx="5738037" cy="6858000"/>
          </a:xfrm>
          <a:prstGeom prst="rect">
            <a:avLst/>
          </a:prstGeom>
        </p:spPr>
      </p:pic>
    </p:spTree>
    <p:extLst>
      <p:ext uri="{BB962C8B-B14F-4D97-AF65-F5344CB8AC3E}">
        <p14:creationId xmlns:p14="http://schemas.microsoft.com/office/powerpoint/2010/main" val="306556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DF23-F8B5-7371-C756-5E27D1E9EB63}"/>
              </a:ext>
            </a:extLst>
          </p:cNvPr>
          <p:cNvSpPr>
            <a:spLocks noGrp="1"/>
          </p:cNvSpPr>
          <p:nvPr>
            <p:ph type="ctrTitle"/>
          </p:nvPr>
        </p:nvSpPr>
        <p:spPr>
          <a:xfrm>
            <a:off x="1507067" y="244550"/>
            <a:ext cx="7766936" cy="1201478"/>
          </a:xfrm>
        </p:spPr>
        <p:txBody>
          <a:bodyPr/>
          <a:lstStyle/>
          <a:p>
            <a:r>
              <a:rPr lang="en-US" dirty="0">
                <a:latin typeface="Algerian" panose="04020705040A02060702" pitchFamily="82" charset="0"/>
              </a:rPr>
              <a:t>PRICING DISTRIBUTION</a:t>
            </a:r>
          </a:p>
        </p:txBody>
      </p:sp>
      <p:sp>
        <p:nvSpPr>
          <p:cNvPr id="3" name="Subtitle 2">
            <a:extLst>
              <a:ext uri="{FF2B5EF4-FFF2-40B4-BE49-F238E27FC236}">
                <a16:creationId xmlns:a16="http://schemas.microsoft.com/office/drawing/2014/main" id="{6D525D43-0ECC-D20E-89C6-9221C0FB7BDB}"/>
              </a:ext>
            </a:extLst>
          </p:cNvPr>
          <p:cNvSpPr>
            <a:spLocks noGrp="1"/>
          </p:cNvSpPr>
          <p:nvPr>
            <p:ph type="subTitle" idx="1"/>
          </p:nvPr>
        </p:nvSpPr>
        <p:spPr>
          <a:xfrm>
            <a:off x="1507067" y="2211573"/>
            <a:ext cx="2703426" cy="2936160"/>
          </a:xfrm>
        </p:spPr>
        <p:txBody>
          <a:bodyPr/>
          <a:lstStyle/>
          <a:p>
            <a:pPr marL="342900" indent="-342900">
              <a:buFont typeface="Wingdings" panose="05000000000000000000" pitchFamily="2" charset="2"/>
              <a:buChar char="Ø"/>
            </a:pPr>
            <a:endParaRPr lang="en-US" dirty="0"/>
          </a:p>
        </p:txBody>
      </p:sp>
      <p:pic>
        <p:nvPicPr>
          <p:cNvPr id="6" name="Content Placeholder 4">
            <a:extLst>
              <a:ext uri="{FF2B5EF4-FFF2-40B4-BE49-F238E27FC236}">
                <a16:creationId xmlns:a16="http://schemas.microsoft.com/office/drawing/2014/main" id="{B6D0BEF2-B41A-160B-5268-1133E228A2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670" y="1710267"/>
            <a:ext cx="4688958" cy="4414086"/>
          </a:xfrm>
        </p:spPr>
      </p:pic>
      <p:sp>
        <p:nvSpPr>
          <p:cNvPr id="8" name="TextBox 7">
            <a:extLst>
              <a:ext uri="{FF2B5EF4-FFF2-40B4-BE49-F238E27FC236}">
                <a16:creationId xmlns:a16="http://schemas.microsoft.com/office/drawing/2014/main" id="{8CE1EE40-715B-D04E-358D-936740789FF5}"/>
              </a:ext>
            </a:extLst>
          </p:cNvPr>
          <p:cNvSpPr txBox="1"/>
          <p:nvPr/>
        </p:nvSpPr>
        <p:spPr>
          <a:xfrm>
            <a:off x="5779694" y="2704923"/>
            <a:ext cx="5869173"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This graph shows the price distribution of houses and shows most houses cost less than 1000000</a:t>
            </a:r>
          </a:p>
        </p:txBody>
      </p:sp>
    </p:spTree>
    <p:extLst>
      <p:ext uri="{BB962C8B-B14F-4D97-AF65-F5344CB8AC3E}">
        <p14:creationId xmlns:p14="http://schemas.microsoft.com/office/powerpoint/2010/main" val="82450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CB39-DF3A-93EC-BD27-A07872E6DFCA}"/>
              </a:ext>
            </a:extLst>
          </p:cNvPr>
          <p:cNvSpPr>
            <a:spLocks noGrp="1"/>
          </p:cNvSpPr>
          <p:nvPr>
            <p:ph type="title"/>
          </p:nvPr>
        </p:nvSpPr>
        <p:spPr>
          <a:xfrm>
            <a:off x="223285" y="138224"/>
            <a:ext cx="10594770" cy="959056"/>
          </a:xfrm>
        </p:spPr>
        <p:txBody>
          <a:bodyPr>
            <a:normAutofit fontScale="90000"/>
          </a:bodyPr>
          <a:lstStyle/>
          <a:p>
            <a:r>
              <a:rPr lang="en-US" dirty="0">
                <a:latin typeface="Algerian" panose="04020705040A02060702" pitchFamily="82" charset="0"/>
              </a:rPr>
              <a:t>CHANGES IN PRICE COMPARED TO CHARACTERISTICS </a:t>
            </a:r>
          </a:p>
        </p:txBody>
      </p:sp>
      <p:pic>
        <p:nvPicPr>
          <p:cNvPr id="6" name="Content Placeholder 5">
            <a:extLst>
              <a:ext uri="{FF2B5EF4-FFF2-40B4-BE49-F238E27FC236}">
                <a16:creationId xmlns:a16="http://schemas.microsoft.com/office/drawing/2014/main" id="{749688BE-5B4C-6ECA-EC12-2C015A3BB139}"/>
              </a:ext>
            </a:extLst>
          </p:cNvPr>
          <p:cNvPicPr>
            <a:picLocks noGrp="1" noChangeAspect="1"/>
          </p:cNvPicPr>
          <p:nvPr>
            <p:ph idx="1"/>
          </p:nvPr>
        </p:nvPicPr>
        <p:blipFill>
          <a:blip r:embed="rId2"/>
          <a:stretch>
            <a:fillRect/>
          </a:stretch>
        </p:blipFill>
        <p:spPr>
          <a:xfrm>
            <a:off x="759655" y="1726818"/>
            <a:ext cx="5903053" cy="3937968"/>
          </a:xfrm>
          <a:prstGeom prst="rect">
            <a:avLst/>
          </a:prstGeom>
        </p:spPr>
      </p:pic>
      <p:sp>
        <p:nvSpPr>
          <p:cNvPr id="10" name="TextBox 9">
            <a:extLst>
              <a:ext uri="{FF2B5EF4-FFF2-40B4-BE49-F238E27FC236}">
                <a16:creationId xmlns:a16="http://schemas.microsoft.com/office/drawing/2014/main" id="{E13C5ECA-70B5-88F3-65C9-330180D7B6F4}"/>
              </a:ext>
            </a:extLst>
          </p:cNvPr>
          <p:cNvSpPr txBox="1"/>
          <p:nvPr/>
        </p:nvSpPr>
        <p:spPr>
          <a:xfrm>
            <a:off x="6917787" y="2184738"/>
            <a:ext cx="4589585" cy="3791872"/>
          </a:xfrm>
          <a:prstGeom prst="rect">
            <a:avLst/>
          </a:prstGeom>
          <a:noFill/>
        </p:spPr>
        <p:txBody>
          <a:bodyPr wrap="square">
            <a:spAutoFit/>
          </a:bodyPr>
          <a:lstStyle/>
          <a:p>
            <a:pPr algn="just">
              <a:lnSpc>
                <a:spcPct val="150000"/>
              </a:lnSpc>
            </a:pPr>
            <a:r>
              <a:rPr lang="en-US" dirty="0">
                <a:latin typeface="Aptos" panose="020B0004020202020204" pitchFamily="34" charset="0"/>
              </a:rPr>
              <a:t>Houses with higher grades tend to be of higher quality therefore they also have a higher price, for instance houses worth about 80,000 tend to have a lower grade (5 - 7) while houses worth about 6,000,000 tend to have a higher grade (12 - 13). Since most houses cost less than 1,000,000, from this graph we can conclude that most houses have a grade of 7(average) and 8 (good)</a:t>
            </a:r>
          </a:p>
        </p:txBody>
      </p:sp>
    </p:spTree>
    <p:extLst>
      <p:ext uri="{BB962C8B-B14F-4D97-AF65-F5344CB8AC3E}">
        <p14:creationId xmlns:p14="http://schemas.microsoft.com/office/powerpoint/2010/main" val="191717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D2468C-B1F7-FF3D-6F19-4DB0468A06FF}"/>
              </a:ext>
            </a:extLst>
          </p:cNvPr>
          <p:cNvPicPr>
            <a:picLocks noChangeAspect="1"/>
          </p:cNvPicPr>
          <p:nvPr/>
        </p:nvPicPr>
        <p:blipFill>
          <a:blip r:embed="rId2"/>
          <a:stretch>
            <a:fillRect/>
          </a:stretch>
        </p:blipFill>
        <p:spPr>
          <a:xfrm>
            <a:off x="942535" y="590843"/>
            <a:ext cx="9355696" cy="3924886"/>
          </a:xfrm>
          <a:prstGeom prst="rect">
            <a:avLst/>
          </a:prstGeom>
        </p:spPr>
      </p:pic>
      <p:sp>
        <p:nvSpPr>
          <p:cNvPr id="6" name="TextBox 5">
            <a:extLst>
              <a:ext uri="{FF2B5EF4-FFF2-40B4-BE49-F238E27FC236}">
                <a16:creationId xmlns:a16="http://schemas.microsoft.com/office/drawing/2014/main" id="{E75F81AF-589D-9FBA-EA6A-23BC73793558}"/>
              </a:ext>
            </a:extLst>
          </p:cNvPr>
          <p:cNvSpPr txBox="1"/>
          <p:nvPr/>
        </p:nvSpPr>
        <p:spPr>
          <a:xfrm>
            <a:off x="379828" y="4667686"/>
            <a:ext cx="11183815" cy="1575881"/>
          </a:xfrm>
          <a:prstGeom prst="rect">
            <a:avLst/>
          </a:prstGeom>
          <a:noFill/>
        </p:spPr>
        <p:txBody>
          <a:bodyPr wrap="square">
            <a:spAutoFit/>
          </a:bodyPr>
          <a:lstStyle/>
          <a:p>
            <a:endParaRPr lang="en-US" dirty="0"/>
          </a:p>
          <a:p>
            <a:pPr algn="just">
              <a:lnSpc>
                <a:spcPct val="150000"/>
              </a:lnSpc>
            </a:pPr>
            <a:r>
              <a:rPr lang="en-US" dirty="0">
                <a:latin typeface="Aptos" panose="020B0004020202020204" pitchFamily="34" charset="0"/>
              </a:rPr>
              <a:t>According to this graph, house prices increases with number of rooms, therefore houses with 5 or more rooms sell at around 5,000,000 while those with 2 or less rooms sell at around 70,000. We can also conclude that most houses have less than 4 bedrooms and the ones that have 4 or more bedrooms cost more than 1,000,000</a:t>
            </a:r>
          </a:p>
        </p:txBody>
      </p:sp>
    </p:spTree>
    <p:extLst>
      <p:ext uri="{BB962C8B-B14F-4D97-AF65-F5344CB8AC3E}">
        <p14:creationId xmlns:p14="http://schemas.microsoft.com/office/powerpoint/2010/main" val="31882747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541</TotalTime>
  <Words>661</Words>
  <Application>Microsoft Macintosh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Aptos</vt:lpstr>
      <vt:lpstr>Aptos Display</vt:lpstr>
      <vt:lpstr>Arial</vt:lpstr>
      <vt:lpstr>Calibri</vt:lpstr>
      <vt:lpstr>Roboto</vt:lpstr>
      <vt:lpstr>Trebuchet MS</vt:lpstr>
      <vt:lpstr>Wingdings</vt:lpstr>
      <vt:lpstr>Wingdings 3</vt:lpstr>
      <vt:lpstr>Facet</vt:lpstr>
      <vt:lpstr>HOUSE DATA ANALYSIS</vt:lpstr>
      <vt:lpstr>PowerPoint Presentation</vt:lpstr>
      <vt:lpstr>INTRODUCTION</vt:lpstr>
      <vt:lpstr>PROBLEM STATEMENT</vt:lpstr>
      <vt:lpstr>OBJECTIVES</vt:lpstr>
      <vt:lpstr>BUSINESS UNDERSTANDING</vt:lpstr>
      <vt:lpstr>PRICING DISTRIBUTION</vt:lpstr>
      <vt:lpstr>CHANGES IN PRICE COMPARED TO CHARACTERISTICS </vt:lpstr>
      <vt:lpstr>PowerPoint Presentation</vt:lpstr>
      <vt:lpstr>PowerPoint Presentation</vt:lpstr>
      <vt:lpstr>INFLUENCE OF PROPERTY CHARACTERISTICS ON PRICE </vt:lpstr>
      <vt:lpstr>Factors to consider in pricing </vt:lpstr>
      <vt:lpstr>CONCLUSION AND RECOMENDATIONS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DATA ANALYSIS</dc:title>
  <dc:creator>Loise Mburuga</dc:creator>
  <cp:lastModifiedBy>Shilton Soi</cp:lastModifiedBy>
  <cp:revision>5</cp:revision>
  <dcterms:created xsi:type="dcterms:W3CDTF">2024-04-07T05:17:29Z</dcterms:created>
  <dcterms:modified xsi:type="dcterms:W3CDTF">2024-04-07T15:58:49Z</dcterms:modified>
</cp:coreProperties>
</file>