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256" r:id="rId2"/>
    <p:sldId id="261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ExtraBold" panose="00000900000000000000" pitchFamily="2" charset="0"/>
      <p:bold r:id="rId20"/>
      <p:boldItalic r:id="rId21"/>
    </p:embeddedFont>
    <p:embeddedFont>
      <p:font typeface="Montserrat ExtraLight" panose="000003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CE81A1-7E31-4056-9B68-767312A10413}">
  <a:tblStyle styleId="{58CE81A1-7E31-4056-9B68-767312A104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88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323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015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55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6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301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768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f9262ee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f9262ee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33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731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759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48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762670" y="3177750"/>
            <a:ext cx="3068700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048270" y="3287500"/>
            <a:ext cx="2412900" cy="931500"/>
          </a:xfrm>
          <a:prstGeom prst="rect">
            <a:avLst/>
          </a:prstGeom>
          <a:effectLst>
            <a:outerShdw blurRad="114300" dist="28575" dir="63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762670" y="3720650"/>
            <a:ext cx="30687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Boot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4088400" y="467880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Creato da: Emanuele Furina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5"/>
            <a:ext cx="3260700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Full Rest Web API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657518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Struttura del progetto: I </a:t>
            </a:r>
            <a:r>
              <a:rPr lang="it-IT" dirty="0"/>
              <a:t>Modelli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6E6F9B95-F2A6-7E64-1DB8-FFD77F5BF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500" y="893074"/>
            <a:ext cx="4946400" cy="4111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modelli sono classi Java che rappresentano gli oggetti di dominio o le entità di dati all'interno del sistema.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Queste classi definiscono la struttura e il comportamento degli oggetti che vengono manipolati dall'applicazione.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modelli contengono attributi che rappresentano le proprietà dell'oggetto e metodi che consentono di accedere e manipolare tali attributi. Spesso, i modelli sono annotati con annotazioni di persistenza come </a:t>
            </a:r>
            <a:r>
              <a:rPr lang="it-IT" b="1" dirty="0"/>
              <a:t>@Entity</a:t>
            </a:r>
            <a:r>
              <a:rPr lang="it-IT" dirty="0"/>
              <a:t> per essere utilizzati con un </a:t>
            </a:r>
            <a:r>
              <a:rPr lang="it-IT" b="1" dirty="0"/>
              <a:t>ORM</a:t>
            </a:r>
            <a:r>
              <a:rPr lang="it-IT" dirty="0"/>
              <a:t> (Object-</a:t>
            </a:r>
            <a:r>
              <a:rPr lang="it-IT" dirty="0" err="1"/>
              <a:t>Relational</a:t>
            </a:r>
            <a:r>
              <a:rPr lang="it-IT" dirty="0"/>
              <a:t> Mapping) come </a:t>
            </a:r>
            <a:r>
              <a:rPr lang="it-IT" dirty="0" err="1"/>
              <a:t>Hibernate</a:t>
            </a:r>
            <a:r>
              <a:rPr lang="it-IT" dirty="0"/>
              <a:t> per l'interazione con il database.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61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211698"/>
            <a:ext cx="657518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Struttura del progetto: I </a:t>
            </a:r>
            <a:r>
              <a:rPr lang="it-IT" dirty="0"/>
              <a:t>Modelli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21222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6AF46FD0-A57E-0719-6F8D-C70F947A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803564"/>
            <a:ext cx="6109014" cy="41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5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211698"/>
            <a:ext cx="657518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Struttura del progetto: I </a:t>
            </a:r>
            <a:r>
              <a:rPr lang="it-IT" dirty="0"/>
              <a:t>Repository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21222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7EB110AA-58BE-26A4-74EC-7F1EF65C0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500" y="713349"/>
            <a:ext cx="4946400" cy="2988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repository in un'applicazione Spring Boot sono classi Java che forniscono un'astrazione per l'accesso ai dati persistenti, come un database relazionale o un repository di dati.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Queste classi gestiscono l'interazione con il database, fornendo metodi per eseguire operazioni </a:t>
            </a:r>
            <a:r>
              <a:rPr lang="it-IT" b="1" dirty="0"/>
              <a:t>CRUD</a:t>
            </a:r>
            <a:r>
              <a:rPr lang="it-IT" dirty="0"/>
              <a:t> (Create, Read, Update, Delete) sui dati, come l'inserimento, la ricerca, l'aggiornamento e l'eliminazione di record.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repository semplificano notevolmente il codice di accesso ai dati, fornendo un'interfaccia di alto livello.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15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211698"/>
            <a:ext cx="657518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Struttura del progetto: </a:t>
            </a:r>
            <a:r>
              <a:rPr lang="it-IT" dirty="0"/>
              <a:t>Le proprietà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21222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215;p44">
            <a:extLst>
              <a:ext uri="{FF2B5EF4-FFF2-40B4-BE49-F238E27FC236}">
                <a16:creationId xmlns:a16="http://schemas.microsoft.com/office/drawing/2014/main" id="{7EB110AA-58BE-26A4-74EC-7F1EF65C0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500" y="713349"/>
            <a:ext cx="4946400" cy="2988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Questo file di configurazione contiene le proprietà dell'applicazione, come configurazioni del server, impostazioni del database, ecc.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26FFD0-E3E5-DFE5-B77E-02366AC67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712825"/>
            <a:ext cx="6318575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8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3475171" y="3453847"/>
            <a:ext cx="5160609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Cos’è una Web API?</a:t>
            </a:r>
            <a:endParaRPr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896923" y="3287500"/>
            <a:ext cx="2412900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209" name="Google Shape;209;p43"/>
          <p:cNvCxnSpPr/>
          <p:nvPr/>
        </p:nvCxnSpPr>
        <p:spPr>
          <a:xfrm>
            <a:off x="3475171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16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Defiznione di API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12693" y="1035900"/>
            <a:ext cx="6153013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 Application Programming Interface (API), si indica un insieme di procedure atte a consentire la comunicazione tra diversi computer o tra diversi software o tra diversi componenti di software.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3C8D0BDA-7269-1205-350C-ADEDB1480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17" y="1977300"/>
            <a:ext cx="2000565" cy="31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0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516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Defiznione di Web API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12693" y="1035900"/>
            <a:ext cx="6153013" cy="1975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Una web API è un'API sviluppata in uno dei linguaggi specifici per realizzare web app ovvero, in parole povere, applicazioni che l'utente usa attraverso un comune browser. 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0740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988868" cy="5166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1"/>
                </a:solidFill>
              </a:rPr>
              <a:t>Caratteristiche delle API </a:t>
            </a:r>
            <a:r>
              <a:rPr lang="it-IT" dirty="0" err="1">
                <a:solidFill>
                  <a:schemeClr val="accent1"/>
                </a:solidFill>
              </a:rPr>
              <a:t>RESTful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712693" y="1035900"/>
            <a:ext cx="6153013" cy="4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Affinché un'API sia considerata </a:t>
            </a:r>
            <a:r>
              <a:rPr lang="it-IT" dirty="0" err="1"/>
              <a:t>RESTful</a:t>
            </a:r>
            <a:r>
              <a:rPr lang="it-IT" dirty="0"/>
              <a:t>, deve rispettare i criteri indicati di seguito: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285750" indent="-285750"/>
            <a:r>
              <a:rPr lang="it-IT" dirty="0"/>
              <a:t>Un'architettura </a:t>
            </a:r>
            <a:r>
              <a:rPr lang="it-IT" dirty="0" err="1"/>
              <a:t>client-server</a:t>
            </a:r>
            <a:r>
              <a:rPr lang="it-IT" dirty="0"/>
              <a:t> composta da client, server e risorse, con richieste gestite tramite HTTP.</a:t>
            </a:r>
          </a:p>
          <a:p>
            <a:pPr marL="285750" indent="-285750"/>
            <a:endParaRPr lang="it-IT" dirty="0"/>
          </a:p>
          <a:p>
            <a:pPr marL="285750" indent="-285750"/>
            <a:r>
              <a:rPr lang="it-IT" dirty="0"/>
              <a:t>Una comunicazione </a:t>
            </a:r>
            <a:r>
              <a:rPr lang="it-IT" dirty="0" err="1"/>
              <a:t>client-server</a:t>
            </a:r>
            <a:r>
              <a:rPr lang="it-IT" dirty="0"/>
              <a:t> </a:t>
            </a:r>
            <a:r>
              <a:rPr lang="it-IT" dirty="0" err="1"/>
              <a:t>stateless</a:t>
            </a:r>
            <a:r>
              <a:rPr lang="it-IT" dirty="0"/>
              <a:t>, che quindi non prevede la memorizzazione delle informazioni del client tra le richieste </a:t>
            </a:r>
            <a:r>
              <a:rPr lang="it-IT" dirty="0" err="1"/>
              <a:t>Get</a:t>
            </a:r>
            <a:r>
              <a:rPr lang="it-IT" dirty="0"/>
              <a:t>; ogni richiesta è distinta e non connessa.</a:t>
            </a:r>
          </a:p>
          <a:p>
            <a:pPr marL="285750" indent="-285750"/>
            <a:endParaRPr lang="it-IT" dirty="0"/>
          </a:p>
          <a:p>
            <a:pPr marL="285750" indent="-285750"/>
            <a:r>
              <a:rPr lang="it-IT" dirty="0"/>
              <a:t>Dati memorizzabili nella cache che ottimizzano le interazioni </a:t>
            </a:r>
            <a:r>
              <a:rPr lang="it-IT" dirty="0" err="1"/>
              <a:t>client-server</a:t>
            </a:r>
            <a:r>
              <a:rPr lang="it-IT" dirty="0"/>
              <a:t>.</a:t>
            </a:r>
          </a:p>
          <a:p>
            <a:pPr marL="285750" indent="-285750"/>
            <a:endParaRPr lang="it-IT" dirty="0"/>
          </a:p>
          <a:p>
            <a:pPr marL="285750" indent="-285750"/>
            <a:r>
              <a:rPr lang="it-IT" dirty="0"/>
              <a:t>Un'interfaccia uniforme per i componenti, in modo che le informazioni vengano trasferite in una forma standard. </a:t>
            </a:r>
          </a:p>
          <a:p>
            <a:pPr marL="285750" indent="-285750"/>
            <a:endParaRPr lang="it-IT" dirty="0"/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8915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>
            <a:spLocks noGrp="1"/>
          </p:cNvSpPr>
          <p:nvPr>
            <p:ph type="title"/>
          </p:nvPr>
        </p:nvSpPr>
        <p:spPr>
          <a:xfrm>
            <a:off x="1914385" y="3453847"/>
            <a:ext cx="7194929" cy="5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Creazione di una API con SpringBoot</a:t>
            </a:r>
            <a:endParaRPr sz="2800" dirty="0"/>
          </a:p>
        </p:txBody>
      </p:sp>
      <p:sp>
        <p:nvSpPr>
          <p:cNvPr id="207" name="Google Shape;207;p43"/>
          <p:cNvSpPr txBox="1">
            <a:spLocks noGrp="1"/>
          </p:cNvSpPr>
          <p:nvPr>
            <p:ph type="title" idx="2"/>
          </p:nvPr>
        </p:nvSpPr>
        <p:spPr>
          <a:xfrm>
            <a:off x="564405" y="3287500"/>
            <a:ext cx="1184631" cy="9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09" name="Google Shape;209;p43"/>
          <p:cNvCxnSpPr>
            <a:cxnSpLocks/>
          </p:cNvCxnSpPr>
          <p:nvPr/>
        </p:nvCxnSpPr>
        <p:spPr>
          <a:xfrm>
            <a:off x="1914385" y="3253297"/>
            <a:ext cx="0" cy="99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1729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Spring Inizializr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FA3C565F-F235-B547-D0AA-88F73E41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20" y="1130999"/>
            <a:ext cx="4317760" cy="36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9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657518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Struttura del progetto: I Cotroller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Google Shape;215;p44">
            <a:extLst>
              <a:ext uri="{FF2B5EF4-FFF2-40B4-BE49-F238E27FC236}">
                <a16:creationId xmlns:a16="http://schemas.microsoft.com/office/drawing/2014/main" id="{E295687C-7D5C-043F-A766-AD9EABE67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500" y="1031807"/>
            <a:ext cx="4946400" cy="3218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controller sono classi Java annotate con </a:t>
            </a:r>
            <a:r>
              <a:rPr lang="it-IT" b="1" dirty="0"/>
              <a:t>@RestController </a:t>
            </a:r>
            <a:r>
              <a:rPr lang="it-IT" dirty="0"/>
              <a:t>o </a:t>
            </a:r>
            <a:r>
              <a:rPr lang="it-IT" b="1" dirty="0"/>
              <a:t>@Controller</a:t>
            </a:r>
            <a:r>
              <a:rPr lang="it-IT" dirty="0"/>
              <a:t>, che gestiscono le richieste HTTP in arrivo dai client.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Queste classi contengono metodi annotati con </a:t>
            </a:r>
            <a:r>
              <a:rPr lang="it-IT" b="1" dirty="0"/>
              <a:t>@RequestMapping</a:t>
            </a:r>
            <a:r>
              <a:rPr lang="it-IT" dirty="0"/>
              <a:t>, </a:t>
            </a:r>
            <a:r>
              <a:rPr lang="it-IT" b="1" dirty="0"/>
              <a:t>@GetMapping</a:t>
            </a:r>
            <a:r>
              <a:rPr lang="it-IT" dirty="0"/>
              <a:t>, </a:t>
            </a:r>
            <a:r>
              <a:rPr lang="it-IT" b="1" dirty="0"/>
              <a:t>@PostMapping</a:t>
            </a:r>
            <a:r>
              <a:rPr lang="it-IT" dirty="0"/>
              <a:t>, </a:t>
            </a:r>
            <a:r>
              <a:rPr lang="it-IT" b="1" dirty="0"/>
              <a:t>@PutMapping</a:t>
            </a:r>
            <a:r>
              <a:rPr lang="it-IT" dirty="0"/>
              <a:t>, </a:t>
            </a:r>
            <a:r>
              <a:rPr lang="it-IT" b="1" dirty="0"/>
              <a:t>@DeleteMapping</a:t>
            </a:r>
            <a:r>
              <a:rPr lang="it-IT" dirty="0"/>
              <a:t>, o altre annotazioni simili, che definiscono i punti di ingresso dell'API e specificano come gestire le richieste.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controller accedono ai dati o ai servizi necessari per soddisfare le richieste e restituiscono le risposte appropriatamente formattate.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277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657518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Struttura del progetto: I Cotroller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7694E38B-C817-A1E3-B971-CB36B779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55" y="1144231"/>
            <a:ext cx="3118010" cy="8191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1EADFCA-9CD4-15D9-07CD-77DFFB305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55" y="2657106"/>
            <a:ext cx="8553890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7245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Presentazione su schermo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Montserrat ExtraBold</vt:lpstr>
      <vt:lpstr>Montserrat ExtraLight</vt:lpstr>
      <vt:lpstr>Montserrat</vt:lpstr>
      <vt:lpstr>Futuristic Background by Slidesgo</vt:lpstr>
      <vt:lpstr>Spring Boot</vt:lpstr>
      <vt:lpstr>Cos’è una Web API?</vt:lpstr>
      <vt:lpstr>Defiznione di API</vt:lpstr>
      <vt:lpstr>Defiznione di Web API</vt:lpstr>
      <vt:lpstr>Caratteristiche delle API RESTful</vt:lpstr>
      <vt:lpstr>Creazione di una API con SpringBoot</vt:lpstr>
      <vt:lpstr>1. Spring Inizializr</vt:lpstr>
      <vt:lpstr>2. Struttura del progetto: I Cotroller</vt:lpstr>
      <vt:lpstr>2. Struttura del progetto: I Cotroller</vt:lpstr>
      <vt:lpstr>3. Struttura del progetto: I Modelli</vt:lpstr>
      <vt:lpstr>3. Struttura del progetto: I Modelli</vt:lpstr>
      <vt:lpstr>3. Struttura del progetto: I Repository</vt:lpstr>
      <vt:lpstr>3. Struttura del progetto: Le proprietà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cp:lastModifiedBy>Emanuele Furina</cp:lastModifiedBy>
  <cp:revision>1</cp:revision>
  <dcterms:modified xsi:type="dcterms:W3CDTF">2024-04-07T13:59:09Z</dcterms:modified>
</cp:coreProperties>
</file>