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4.png" ContentType="image/png"/>
  <Override PartName="/ppt/media/image15.jpeg" ContentType="image/jpe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5" name="" descr=""/>
          <p:cNvPicPr/>
          <p:nvPr/>
        </p:nvPicPr>
        <p:blipFill>
          <a:blip r:embed="rId2"/>
          <a:stretch>
            <a:fillRect/>
          </a:stretch>
        </p:blipFill>
        <p:spPr>
          <a:xfrm>
            <a:off x="2292480" y="1768680"/>
            <a:ext cx="5494680" cy="4384080"/>
          </a:xfrm>
          <a:prstGeom prst="rect">
            <a:avLst/>
          </a:prstGeom>
          <a:ln>
            <a:noFill/>
          </a:ln>
        </p:spPr>
      </p:pic>
      <p:pic>
        <p:nvPicPr>
          <p:cNvPr id="36"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2" name="" descr=""/>
          <p:cNvPicPr/>
          <p:nvPr/>
        </p:nvPicPr>
        <p:blipFill>
          <a:blip r:embed="rId2"/>
          <a:stretch>
            <a:fillRect/>
          </a:stretch>
        </p:blipFill>
        <p:spPr>
          <a:xfrm>
            <a:off x="2292480" y="1768680"/>
            <a:ext cx="5494680" cy="4384080"/>
          </a:xfrm>
          <a:prstGeom prst="rect">
            <a:avLst/>
          </a:prstGeom>
          <a:ln>
            <a:noFill/>
          </a:ln>
        </p:spPr>
      </p:pic>
      <p:pic>
        <p:nvPicPr>
          <p:cNvPr id="73"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9" name="" descr=""/>
          <p:cNvPicPr/>
          <p:nvPr/>
        </p:nvPicPr>
        <p:blipFill>
          <a:blip r:embed="rId2"/>
          <a:stretch>
            <a:fillRect/>
          </a:stretch>
        </p:blipFill>
        <p:spPr>
          <a:xfrm>
            <a:off x="2292480" y="1768680"/>
            <a:ext cx="5494680" cy="4384080"/>
          </a:xfrm>
          <a:prstGeom prst="rect">
            <a:avLst/>
          </a:prstGeom>
          <a:ln>
            <a:noFill/>
          </a:ln>
        </p:spPr>
      </p:pic>
      <p:pic>
        <p:nvPicPr>
          <p:cNvPr id="110"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4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6" name="" descr=""/>
          <p:cNvPicPr/>
          <p:nvPr/>
        </p:nvPicPr>
        <p:blipFill>
          <a:blip r:embed="rId2"/>
          <a:stretch>
            <a:fillRect/>
          </a:stretch>
        </p:blipFill>
        <p:spPr>
          <a:xfrm>
            <a:off x="2292480" y="1768680"/>
            <a:ext cx="5494680" cy="4384080"/>
          </a:xfrm>
          <a:prstGeom prst="rect">
            <a:avLst/>
          </a:prstGeom>
          <a:ln>
            <a:noFill/>
          </a:ln>
        </p:spPr>
      </p:pic>
      <p:pic>
        <p:nvPicPr>
          <p:cNvPr id="147"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a:fillRect/>
          </a:stretch>
        </p:blipFill>
        <p:spPr>
          <a:xfrm>
            <a:off x="0" y="252000"/>
            <a:ext cx="10058400" cy="617400"/>
          </a:xfrm>
          <a:prstGeom prst="rect">
            <a:avLst/>
          </a:prstGeom>
          <a:ln>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7" name="Picture 3" descr=""/>
          <p:cNvPicPr/>
          <p:nvPr/>
        </p:nvPicPr>
        <p:blipFill>
          <a:blip r:embed="rId2"/>
          <a:stretch>
            <a:fillRect/>
          </a:stretch>
        </p:blipFill>
        <p:spPr>
          <a:xfrm>
            <a:off x="0" y="252000"/>
            <a:ext cx="10058400" cy="617400"/>
          </a:xfrm>
          <a:prstGeom prst="rect">
            <a:avLst/>
          </a:prstGeom>
          <a:ln>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4" name="Picture 3" descr=""/>
          <p:cNvPicPr/>
          <p:nvPr/>
        </p:nvPicPr>
        <p:blipFill>
          <a:blip r:embed="rId2"/>
          <a:stretch>
            <a:fillRect/>
          </a:stretch>
        </p:blipFill>
        <p:spPr>
          <a:xfrm>
            <a:off x="0" y="252000"/>
            <a:ext cx="10058400" cy="617400"/>
          </a:xfrm>
          <a:prstGeom prst="rect">
            <a:avLst/>
          </a:prstGeom>
          <a:ln>
            <a:noFill/>
          </a:ln>
        </p:spPr>
      </p:pic>
      <p:sp>
        <p:nvSpPr>
          <p:cNvPr id="75"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76"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11" name="Picture 3" descr=""/>
          <p:cNvPicPr/>
          <p:nvPr/>
        </p:nvPicPr>
        <p:blipFill>
          <a:blip r:embed="rId2"/>
          <a:stretch>
            <a:fillRect/>
          </a:stretch>
        </p:blipFill>
        <p:spPr>
          <a:xfrm>
            <a:off x="0" y="252000"/>
            <a:ext cx="10058400" cy="617400"/>
          </a:xfrm>
          <a:prstGeom prst="rect">
            <a:avLst/>
          </a:prstGeom>
          <a:ln>
            <a:noFill/>
          </a:ln>
        </p:spPr>
      </p:pic>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504000" y="2027160"/>
            <a:ext cx="9067320" cy="2588400"/>
          </a:xfrm>
          <a:prstGeom prst="rect">
            <a:avLst/>
          </a:prstGeom>
          <a:noFill/>
          <a:ln>
            <a:noFill/>
          </a:ln>
        </p:spPr>
        <p:txBody>
          <a:bodyPr lIns="0" rIns="0" tIns="0" bIns="0" anchor="ctr"/>
          <a:p>
            <a:pPr algn="ctr">
              <a:lnSpc>
                <a:spcPct val="100000"/>
              </a:lnSpc>
            </a:pPr>
            <a:endParaRPr/>
          </a:p>
          <a:p>
            <a:pPr algn="ctr">
              <a:lnSpc>
                <a:spcPct val="100000"/>
              </a:lnSpc>
            </a:pPr>
            <a:r>
              <a:rPr b="1" i="1" lang="en-IN" sz="4000">
                <a:solidFill>
                  <a:srgbClr val="000000"/>
                </a:solidFill>
                <a:latin typeface="Times new roman"/>
                <a:ea typeface="DejaVu Sans"/>
              </a:rPr>
              <a:t>DEVICE TREE SOURCE(DTS)</a:t>
            </a:r>
            <a:endParaRPr/>
          </a:p>
          <a:p>
            <a:pPr algn="ctr">
              <a:lnSpc>
                <a:spcPct val="100000"/>
              </a:lnSpc>
            </a:pPr>
            <a:endParaRPr/>
          </a:p>
          <a:p>
            <a:pPr algn="ctr">
              <a:lnSpc>
                <a:spcPct val="100000"/>
              </a:lnSpc>
            </a:pP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288000" y="1058400"/>
            <a:ext cx="9647640" cy="6484320"/>
          </a:xfrm>
          <a:prstGeom prst="rect">
            <a:avLst/>
          </a:prstGeom>
          <a:noFill/>
          <a:ln>
            <a:noFill/>
          </a:ln>
        </p:spPr>
        <p:txBody>
          <a:bodyPr lIns="90000" rIns="90000" tIns="45000" bIns="45000"/>
          <a:p>
            <a:r>
              <a:rPr b="1" lang="en-IN" sz="2200">
                <a:latin typeface="Times new roman"/>
              </a:rPr>
              <a:t>2) runtime configuration.</a:t>
            </a:r>
            <a:endParaRPr/>
          </a:p>
          <a:p>
            <a:r>
              <a:rPr lang="en-IN" sz="2000">
                <a:latin typeface="Times new roman"/>
              </a:rPr>
              <a:t>In most cases, a DT will be the sole method of communicating data from</a:t>
            </a:r>
            <a:endParaRPr/>
          </a:p>
          <a:p>
            <a:r>
              <a:rPr lang="en-IN" sz="2000">
                <a:latin typeface="Times new roman"/>
              </a:rPr>
              <a:t>firmware to the kernel, so also gets used to pass in runtime and</a:t>
            </a:r>
            <a:endParaRPr/>
          </a:p>
          <a:p>
            <a:r>
              <a:rPr lang="en-IN" sz="2000">
                <a:latin typeface="Times new roman"/>
              </a:rPr>
              <a:t>configuration data like the kernel parameters string and the location</a:t>
            </a:r>
            <a:endParaRPr/>
          </a:p>
          <a:p>
            <a:r>
              <a:rPr lang="en-IN" sz="2000">
                <a:latin typeface="Times new roman"/>
              </a:rPr>
              <a:t>of an initrd image.</a:t>
            </a:r>
            <a:endParaRPr/>
          </a:p>
          <a:p>
            <a:r>
              <a:rPr lang="en-IN" sz="2000">
                <a:latin typeface="Times new roman"/>
              </a:rPr>
              <a:t>chosen {</a:t>
            </a:r>
            <a:endParaRPr/>
          </a:p>
          <a:p>
            <a:r>
              <a:rPr lang="en-IN" sz="2000">
                <a:latin typeface="Times new roman"/>
              </a:rPr>
              <a:t>	</a:t>
            </a:r>
            <a:r>
              <a:rPr lang="en-IN" sz="2000">
                <a:latin typeface="Times new roman"/>
              </a:rPr>
              <a:t>	</a:t>
            </a:r>
            <a:r>
              <a:rPr lang="en-IN" sz="2000">
                <a:latin typeface="Times new roman"/>
              </a:rPr>
              <a:t>bootargs = "console=ttyS0,115200 loglevel=8";</a:t>
            </a:r>
            <a:endParaRPr/>
          </a:p>
          <a:p>
            <a:r>
              <a:rPr lang="en-IN" sz="2000">
                <a:latin typeface="Times new roman"/>
              </a:rPr>
              <a:t>	</a:t>
            </a:r>
            <a:r>
              <a:rPr lang="en-IN" sz="2000">
                <a:latin typeface="Times new roman"/>
              </a:rPr>
              <a:t>	</a:t>
            </a:r>
            <a:r>
              <a:rPr lang="en-IN" sz="2000">
                <a:latin typeface="Times new roman"/>
              </a:rPr>
              <a:t>initrd-start = &lt;0xc8000000&gt;;</a:t>
            </a:r>
            <a:endParaRPr/>
          </a:p>
          <a:p>
            <a:r>
              <a:rPr lang="en-IN" sz="2000">
                <a:latin typeface="Times new roman"/>
              </a:rPr>
              <a:t>	</a:t>
            </a:r>
            <a:r>
              <a:rPr lang="en-IN" sz="2000">
                <a:latin typeface="Times new roman"/>
              </a:rPr>
              <a:t>	</a:t>
            </a:r>
            <a:r>
              <a:rPr lang="en-IN" sz="2000">
                <a:latin typeface="Times new roman"/>
              </a:rPr>
              <a:t>initrd-end = &lt;0xc8200000&gt;;</a:t>
            </a:r>
            <a:endParaRPr/>
          </a:p>
          <a:p>
            <a:r>
              <a:rPr lang="en-IN" sz="2000">
                <a:latin typeface="Times new roman"/>
              </a:rPr>
              <a:t>	</a:t>
            </a:r>
            <a:r>
              <a:rPr lang="en-IN" sz="2000">
                <a:latin typeface="Times new roman"/>
              </a:rPr>
              <a:t>};</a:t>
            </a:r>
            <a:endParaRPr/>
          </a:p>
          <a:p>
            <a:r>
              <a:rPr b="1" lang="en-IN" sz="2000">
                <a:latin typeface="Times new roman"/>
              </a:rPr>
              <a:t>3) Device population.</a:t>
            </a:r>
            <a:endParaRPr/>
          </a:p>
          <a:p>
            <a:r>
              <a:rPr lang="en-IN" sz="2000">
                <a:latin typeface="Times new roman"/>
              </a:rPr>
              <a:t>	</a:t>
            </a:r>
            <a:r>
              <a:rPr lang="en-IN" sz="2000">
                <a:latin typeface="Times new roman"/>
              </a:rPr>
              <a:t>After the board has been identified, and after the early configuration data</a:t>
            </a:r>
            <a:endParaRPr/>
          </a:p>
          <a:p>
            <a:r>
              <a:rPr lang="en-IN" sz="2000">
                <a:latin typeface="Times new roman"/>
              </a:rPr>
              <a:t>has been parsed, then kernel initialization can proceed in the normal</a:t>
            </a:r>
            <a:endParaRPr/>
          </a:p>
          <a:p>
            <a:r>
              <a:rPr lang="en-IN" sz="2000">
                <a:latin typeface="Times new roman"/>
              </a:rPr>
              <a:t>way. / {</a:t>
            </a:r>
            <a:endParaRPr/>
          </a:p>
          <a:p>
            <a:r>
              <a:rPr lang="en-IN" sz="2000">
                <a:latin typeface="Times new roman"/>
              </a:rPr>
              <a:t>        </a:t>
            </a:r>
            <a:r>
              <a:rPr lang="en-IN" sz="2000">
                <a:latin typeface="Times new roman"/>
              </a:rPr>
              <a:t>model = "Qualcomm Technologies, Inc. MSM8909";</a:t>
            </a:r>
            <a:endParaRPr/>
          </a:p>
          <a:p>
            <a:r>
              <a:rPr lang="en-IN" sz="2000">
                <a:latin typeface="Times new roman"/>
              </a:rPr>
              <a:t>        </a:t>
            </a:r>
            <a:r>
              <a:rPr lang="en-IN" sz="2000">
                <a:latin typeface="Times new roman"/>
              </a:rPr>
              <a:t>compatible = "qcom,msm8909";</a:t>
            </a:r>
            <a:endParaRPr/>
          </a:p>
          <a:p>
            <a:r>
              <a:rPr lang="en-IN" sz="2000">
                <a:latin typeface="Times new roman"/>
              </a:rPr>
              <a:t>        </a:t>
            </a:r>
            <a:r>
              <a:rPr lang="en-IN" sz="2000">
                <a:latin typeface="Times new roman"/>
              </a:rPr>
              <a:t>qcom,msm-id =   &lt;245 0&gt;,</a:t>
            </a:r>
            <a:endParaRPr/>
          </a:p>
          <a:p>
            <a:r>
              <a:rPr lang="en-IN" sz="2000">
                <a:latin typeface="Times new roman"/>
              </a:rPr>
              <a:t>                        </a:t>
            </a:r>
            <a:r>
              <a:rPr lang="en-IN" sz="2000">
                <a:latin typeface="Times new roman"/>
              </a:rPr>
              <a:t>&lt;258 0&gt;,</a:t>
            </a:r>
            <a:endParaRPr/>
          </a:p>
          <a:p>
            <a:r>
              <a:rPr lang="en-IN" sz="2000">
                <a:latin typeface="Times new roman"/>
              </a:rPr>
              <a:t>                        </a:t>
            </a:r>
            <a:r>
              <a:rPr lang="en-IN" sz="2000">
                <a:latin typeface="Times new roman"/>
              </a:rPr>
              <a:t>&lt;265 0&gt;,</a:t>
            </a:r>
            <a:endParaRPr/>
          </a:p>
          <a:p>
            <a:r>
              <a:rPr lang="en-IN" sz="2000">
                <a:latin typeface="Times new roman"/>
              </a:rPr>
              <a:t>                        </a:t>
            </a:r>
            <a:r>
              <a:rPr lang="en-IN" sz="2000">
                <a:latin typeface="Times new roman"/>
              </a:rPr>
              <a:t>&lt;275 0&gt;;</a:t>
            </a:r>
            <a:endParaRPr/>
          </a:p>
          <a:p>
            <a:r>
              <a:rPr lang="en-IN" sz="2000">
                <a:latin typeface="Times new roman"/>
              </a:rPr>
              <a:t>        </a:t>
            </a:r>
            <a:r>
              <a:rPr lang="en-IN" sz="2000">
                <a:latin typeface="Times new roman"/>
              </a:rPr>
              <a:t>interrupt-parent = &lt;&amp;intc&gt;;</a:t>
            </a:r>
            <a:endParaRPr/>
          </a:p>
          <a:p>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32000" y="1131120"/>
            <a:ext cx="9215640" cy="6068520"/>
          </a:xfrm>
          <a:prstGeom prst="rect">
            <a:avLst/>
          </a:prstGeom>
          <a:noFill/>
          <a:ln>
            <a:noFill/>
          </a:ln>
        </p:spPr>
        <p:txBody>
          <a:bodyPr lIns="90000" rIns="90000" tIns="45000" bIns="45000"/>
          <a:p>
            <a:r>
              <a:rPr lang="en-IN">
                <a:latin typeface="Times new roman"/>
              </a:rPr>
              <a:t>chosen { };</a:t>
            </a:r>
            <a:endParaRPr/>
          </a:p>
          <a:p>
            <a:r>
              <a:rPr lang="en-IN">
                <a:latin typeface="Times new roman"/>
              </a:rPr>
              <a:t>aliases { };</a:t>
            </a:r>
            <a:endParaRPr/>
          </a:p>
          <a:p>
            <a:endParaRPr/>
          </a:p>
          <a:p>
            <a:r>
              <a:rPr lang="en-IN">
                <a:latin typeface="Times new roman"/>
              </a:rPr>
              <a:t>	</a:t>
            </a:r>
            <a:r>
              <a:rPr lang="en-IN">
                <a:latin typeface="Times new roman"/>
              </a:rPr>
              <a:t>        </a:t>
            </a:r>
            <a:r>
              <a:rPr lang="en-IN">
                <a:latin typeface="Times new roman"/>
              </a:rPr>
              <a:t>Cpus {</a:t>
            </a:r>
            <a:endParaRPr/>
          </a:p>
          <a:p>
            <a:r>
              <a:rPr lang="en-IN">
                <a:latin typeface="Times new roman"/>
              </a:rPr>
              <a:t>	</a:t>
            </a:r>
            <a:r>
              <a:rPr lang="en-IN">
                <a:latin typeface="Times new roman"/>
              </a:rPr>
              <a:t> </a:t>
            </a:r>
            <a:r>
              <a:rPr lang="en-IN">
                <a:latin typeface="Times new roman"/>
              </a:rPr>
              <a:t>#address-cells = &lt;1&gt;;</a:t>
            </a:r>
            <a:endParaRPr/>
          </a:p>
          <a:p>
            <a:r>
              <a:rPr lang="en-IN">
                <a:latin typeface="Times new roman"/>
              </a:rPr>
              <a:t>                </a:t>
            </a:r>
            <a:r>
              <a:rPr lang="en-IN">
                <a:latin typeface="Times new roman"/>
              </a:rPr>
              <a:t>#size-cells = &lt;0&gt;;</a:t>
            </a:r>
            <a:endParaRPr/>
          </a:p>
          <a:p>
            <a:r>
              <a:rPr lang="en-IN">
                <a:latin typeface="Times new roman"/>
              </a:rPr>
              <a:t>                </a:t>
            </a:r>
            <a:r>
              <a:rPr lang="en-IN">
                <a:latin typeface="Times new roman"/>
              </a:rPr>
              <a:t>CPU0: cpu@0 {</a:t>
            </a:r>
            <a:endParaRPr/>
          </a:p>
          <a:p>
            <a:r>
              <a:rPr lang="en-IN">
                <a:latin typeface="Times new roman"/>
              </a:rPr>
              <a:t>                        </a:t>
            </a:r>
            <a:r>
              <a:rPr lang="en-IN">
                <a:latin typeface="Times new roman"/>
              </a:rPr>
              <a:t>device_type = "cpu";</a:t>
            </a:r>
            <a:endParaRPr/>
          </a:p>
          <a:p>
            <a:r>
              <a:rPr lang="en-IN">
                <a:latin typeface="Times new roman"/>
              </a:rPr>
              <a:t>                        </a:t>
            </a:r>
            <a:r>
              <a:rPr lang="en-IN">
                <a:latin typeface="Times new roman"/>
              </a:rPr>
              <a:t>compatible = "arm,cortex-a7";</a:t>
            </a:r>
            <a:endParaRPr/>
          </a:p>
          <a:p>
            <a:r>
              <a:rPr lang="en-IN">
                <a:latin typeface="Times new roman"/>
              </a:rPr>
              <a:t>                        </a:t>
            </a:r>
            <a:r>
              <a:rPr lang="en-IN">
                <a:latin typeface="Times new roman"/>
              </a:rPr>
              <a:t>reg = &lt;0x0&gt;;</a:t>
            </a:r>
            <a:endParaRPr/>
          </a:p>
          <a:p>
            <a:r>
              <a:rPr lang="en-IN">
                <a:latin typeface="Times new roman"/>
              </a:rPr>
              <a:t>                </a:t>
            </a:r>
            <a:r>
              <a:rPr lang="en-IN">
                <a:latin typeface="Times new roman"/>
              </a:rPr>
              <a:t>};</a:t>
            </a:r>
            <a:endParaRPr/>
          </a:p>
          <a:p>
            <a:r>
              <a:rPr lang="en-IN">
                <a:latin typeface="Times new roman"/>
              </a:rPr>
              <a:t>memory {</a:t>
            </a:r>
            <a:endParaRPr/>
          </a:p>
          <a:p>
            <a:r>
              <a:rPr lang="en-IN">
                <a:latin typeface="Times new roman"/>
              </a:rPr>
              <a:t>                </a:t>
            </a:r>
            <a:r>
              <a:rPr lang="en-IN">
                <a:latin typeface="Times new roman"/>
              </a:rPr>
              <a:t>#address-cells = &lt;2&gt;;</a:t>
            </a:r>
            <a:endParaRPr/>
          </a:p>
          <a:p>
            <a:r>
              <a:rPr lang="en-IN">
                <a:latin typeface="Times new roman"/>
              </a:rPr>
              <a:t>                </a:t>
            </a:r>
            <a:r>
              <a:rPr lang="en-IN">
                <a:latin typeface="Times new roman"/>
              </a:rPr>
              <a:t>#size-cells = &lt;2&gt;;</a:t>
            </a:r>
            <a:endParaRPr/>
          </a:p>
          <a:p>
            <a:r>
              <a:rPr lang="en-IN">
                <a:latin typeface="Times new roman"/>
              </a:rPr>
              <a:t>	</a:t>
            </a:r>
            <a:r>
              <a:rPr lang="en-IN">
                <a:latin typeface="Times new roman"/>
              </a:rPr>
              <a:t>};</a:t>
            </a:r>
            <a:endParaRPr/>
          </a:p>
          <a:p>
            <a:r>
              <a:rPr lang="en-IN">
                <a:latin typeface="Times new roman"/>
              </a:rPr>
              <a:t>    </a:t>
            </a:r>
            <a:r>
              <a:rPr lang="en-IN">
                <a:latin typeface="Times new roman"/>
              </a:rPr>
              <a:t>soc: soc { };</a:t>
            </a:r>
            <a:endParaRPr/>
          </a:p>
          <a:p>
            <a:endParaRPr/>
          </a:p>
          <a:p>
            <a:endParaRPr/>
          </a:p>
          <a:p>
            <a:endParaRPr/>
          </a:p>
          <a:p>
            <a:endParaRPr/>
          </a:p>
          <a:p>
            <a:endParaRPr/>
          </a:p>
          <a:p>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2" name="" descr=""/>
          <p:cNvPicPr/>
          <p:nvPr/>
        </p:nvPicPr>
        <p:blipFill>
          <a:blip r:embed="rId1"/>
          <a:stretch>
            <a:fillRect/>
          </a:stretch>
        </p:blipFill>
        <p:spPr>
          <a:xfrm>
            <a:off x="432720" y="1224000"/>
            <a:ext cx="7342920" cy="5327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216000" y="1080000"/>
            <a:ext cx="9575640" cy="5903640"/>
          </a:xfrm>
          <a:prstGeom prst="rect">
            <a:avLst/>
          </a:prstGeom>
          <a:noFill/>
          <a:ln>
            <a:noFill/>
          </a:ln>
        </p:spPr>
        <p:txBody>
          <a:bodyPr lIns="90000" rIns="90000" tIns="45000" bIns="45000"/>
          <a:p>
            <a:r>
              <a:rPr b="1" lang="en-IN" sz="2200">
                <a:latin typeface="Times new roman"/>
              </a:rPr>
              <a:t>Compilation.</a:t>
            </a:r>
            <a:endParaRPr/>
          </a:p>
          <a:p>
            <a:r>
              <a:rPr lang="en-IN" sz="2200">
                <a:latin typeface="Times new roman"/>
              </a:rPr>
              <a:t>On ARM, all Device Tree Source files (DTS) are for now located in arch/arm/boot/dts </a:t>
            </a:r>
            <a:endParaRPr/>
          </a:p>
          <a:p>
            <a:r>
              <a:rPr lang="en-IN" sz="2200">
                <a:latin typeface="Times new roman"/>
              </a:rPr>
              <a:t>.dts files for </a:t>
            </a:r>
            <a:r>
              <a:rPr b="1" lang="en-IN" sz="2200">
                <a:latin typeface="Times new roman"/>
              </a:rPr>
              <a:t>board-level definitions</a:t>
            </a:r>
            <a:r>
              <a:rPr lang="en-IN" sz="2200">
                <a:latin typeface="Times new roman"/>
              </a:rPr>
              <a:t> </a:t>
            </a:r>
            <a:endParaRPr/>
          </a:p>
          <a:p>
            <a:r>
              <a:rPr lang="en-IN" sz="2200">
                <a:latin typeface="Times new roman"/>
              </a:rPr>
              <a:t>.dtsi files for included files, generally containing </a:t>
            </a:r>
            <a:r>
              <a:rPr b="1" lang="en-IN" sz="2200">
                <a:latin typeface="Times new roman"/>
              </a:rPr>
              <a:t>SoC-level definitions</a:t>
            </a:r>
            <a:r>
              <a:rPr lang="en-IN" sz="2200">
                <a:latin typeface="Times new roman"/>
              </a:rPr>
              <a:t> </a:t>
            </a:r>
            <a:endParaRPr/>
          </a:p>
          <a:p>
            <a:r>
              <a:rPr lang="en-IN" sz="2200">
                <a:latin typeface="Times new roman"/>
              </a:rPr>
              <a:t>A tool, the </a:t>
            </a:r>
            <a:r>
              <a:rPr b="1" lang="en-IN" sz="2200">
                <a:latin typeface="Times new roman"/>
              </a:rPr>
              <a:t>Device Tree Compiler</a:t>
            </a:r>
            <a:r>
              <a:rPr lang="en-IN" sz="2200">
                <a:latin typeface="Times new roman"/>
              </a:rPr>
              <a:t> compiles the source into a binary form. </a:t>
            </a:r>
            <a:endParaRPr/>
          </a:p>
          <a:p>
            <a:r>
              <a:rPr lang="en-IN" sz="2200">
                <a:latin typeface="Times new roman"/>
              </a:rPr>
              <a:t>Source code located in scripts/dtc </a:t>
            </a:r>
            <a:endParaRPr/>
          </a:p>
          <a:p>
            <a:r>
              <a:rPr lang="en-IN" sz="2200">
                <a:latin typeface="Times new roman"/>
              </a:rPr>
              <a:t>The </a:t>
            </a:r>
            <a:r>
              <a:rPr b="1" lang="en-IN" sz="2200">
                <a:latin typeface="Times new roman"/>
              </a:rPr>
              <a:t>Device Tree Blob(DTB) </a:t>
            </a:r>
            <a:r>
              <a:rPr lang="en-IN" sz="2200">
                <a:latin typeface="Times new roman"/>
              </a:rPr>
              <a:t> is produced by the compiler, and is the binary that gets loaded by the bootloader and parsed by the kernel at boot time. </a:t>
            </a:r>
            <a:endParaRPr/>
          </a:p>
          <a:p>
            <a:r>
              <a:rPr b="1" lang="en-IN" sz="2200">
                <a:latin typeface="Times new roman"/>
              </a:rPr>
              <a:t>arch/arm/boot/dts/Makefile</a:t>
            </a:r>
            <a:r>
              <a:rPr lang="en-IN" sz="2200">
                <a:latin typeface="Times new roman"/>
              </a:rPr>
              <a:t> lists which DTBs should be generated at build time.</a:t>
            </a:r>
            <a:endParaRPr/>
          </a:p>
          <a:p>
            <a:endParaRPr/>
          </a:p>
          <a:p>
            <a:r>
              <a:rPr b="1" lang="en-IN" sz="2200">
                <a:latin typeface="Times new roman"/>
              </a:rPr>
              <a:t>dtb-$(CONFIG_ARCH_MSM8909) += apq8009-skate212.dtb</a:t>
            </a:r>
            <a:endParaRPr/>
          </a:p>
          <a:p>
            <a:endParaRPr/>
          </a:p>
          <a:p>
            <a:r>
              <a:rPr b="1" lang="en-IN" sz="2200">
                <a:solidFill>
                  <a:srgbClr val="ff3333"/>
                </a:solidFill>
                <a:latin typeface="Times new roman"/>
              </a:rPr>
              <a:t>Apq8009-skate212.dtsi + apq8009-sakte.dts = apq8009-skate212.dtb</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432000" y="1240200"/>
            <a:ext cx="9421560" cy="5815440"/>
          </a:xfrm>
          <a:prstGeom prst="rect">
            <a:avLst/>
          </a:prstGeom>
          <a:noFill/>
          <a:ln>
            <a:noFill/>
          </a:ln>
        </p:spPr>
        <p:txBody>
          <a:bodyPr lIns="90000" rIns="90000" tIns="45000" bIns="45000"/>
          <a:p>
            <a:pPr algn="just">
              <a:lnSpc>
                <a:spcPct val="100000"/>
              </a:lnSpc>
            </a:pPr>
            <a:r>
              <a:rPr b="1" lang="en-IN" sz="2600">
                <a:solidFill>
                  <a:srgbClr val="000000"/>
                </a:solidFill>
                <a:latin typeface="Arial"/>
                <a:ea typeface="DejaVu Sans"/>
              </a:rPr>
              <a:t>4) how to pick the driver through the dts compatibility name.</a:t>
            </a:r>
            <a:endParaRPr/>
          </a:p>
          <a:p>
            <a:pPr algn="just">
              <a:lnSpc>
                <a:spcPct val="100000"/>
              </a:lnSpc>
            </a:pPr>
            <a:r>
              <a:rPr b="1" lang="en-IN" sz="2600">
                <a:solidFill>
                  <a:srgbClr val="000000"/>
                </a:solidFill>
                <a:latin typeface="Arial"/>
                <a:ea typeface="DejaVu Sans"/>
              </a:rPr>
              <a:t>	</a:t>
            </a:r>
            <a:r>
              <a:rPr b="1" lang="en-IN" sz="2200">
                <a:solidFill>
                  <a:srgbClr val="000000"/>
                </a:solidFill>
                <a:latin typeface="Arial"/>
                <a:ea typeface="DejaVu Sans"/>
              </a:rPr>
              <a:t>a</a:t>
            </a:r>
            <a:r>
              <a:rPr b="1" lang="en-IN" sz="2200">
                <a:solidFill>
                  <a:srgbClr val="000000"/>
                </a:solidFill>
                <a:latin typeface="Times new roman"/>
                <a:ea typeface="DejaVu Sans"/>
              </a:rPr>
              <a:t>pq8009-skate212.dtsi</a:t>
            </a:r>
            <a:endParaRPr/>
          </a:p>
          <a:p>
            <a:pPr algn="just">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a:t>
            </a:r>
            <a:r>
              <a:rPr lang="en-IN" sz="2200">
                <a:solidFill>
                  <a:srgbClr val="000000"/>
                </a:solidFill>
                <a:latin typeface="Times new roman"/>
                <a:ea typeface="DejaVu Sans"/>
              </a:rPr>
              <a:t>sound {</a:t>
            </a:r>
            <a:endParaRPr/>
          </a:p>
          <a:p>
            <a:pPr algn="just">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compatible = "qcom,msm8x16-wcd-codec"</a:t>
            </a:r>
            <a:endParaRPr/>
          </a:p>
          <a:p>
            <a:pPr algn="just">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a:t>
            </a:r>
            <a:r>
              <a:rPr lang="en-IN" sz="2200">
                <a:solidFill>
                  <a:srgbClr val="000000"/>
                </a:solidFill>
                <a:latin typeface="Times new roman"/>
                <a:ea typeface="DejaVu Sans"/>
              </a:rPr>
              <a:t>	</a:t>
            </a:r>
            <a:r>
              <a:rPr lang="en-IN" sz="2200">
                <a:solidFill>
                  <a:srgbClr val="000000"/>
                </a:solidFill>
                <a:latin typeface="Times new roman"/>
                <a:ea typeface="DejaVu Sans"/>
              </a:rPr>
              <a:t>}</a:t>
            </a:r>
            <a:endParaRPr/>
          </a:p>
          <a:p>
            <a:pPr algn="just">
              <a:lnSpc>
                <a:spcPct val="100000"/>
              </a:lnSpc>
            </a:pPr>
            <a:endParaRPr/>
          </a:p>
          <a:p>
            <a:pPr algn="just">
              <a:lnSpc>
                <a:spcPct val="100000"/>
              </a:lnSpc>
            </a:pPr>
            <a:r>
              <a:rPr b="1" lang="en-IN" sz="2200">
                <a:solidFill>
                  <a:srgbClr val="000000"/>
                </a:solidFill>
                <a:latin typeface="Times new roman"/>
                <a:ea typeface="DejaVu Sans"/>
              </a:rPr>
              <a:t>msm8x16-wcd.c</a:t>
            </a:r>
            <a:endParaRPr/>
          </a:p>
          <a:p>
            <a:pPr algn="just">
              <a:lnSpc>
                <a:spcPct val="100000"/>
              </a:lnSpc>
            </a:pPr>
            <a:endParaRPr/>
          </a:p>
          <a:p>
            <a:pPr algn="just">
              <a:lnSpc>
                <a:spcPct val="100000"/>
              </a:lnSpc>
            </a:pPr>
            <a:r>
              <a:rPr lang="en-IN" sz="2200">
                <a:solidFill>
                  <a:srgbClr val="000000"/>
                </a:solidFill>
                <a:latin typeface="Times new roman"/>
                <a:ea typeface="DejaVu Sans"/>
              </a:rPr>
              <a:t>static struct of_device_id msm8x16_wcd_spmi_of_match[] = {</a:t>
            </a:r>
            <a:endParaRPr/>
          </a:p>
          <a:p>
            <a:pPr algn="just">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.compatible = "qcom,msm8x16_wcd_codec",},</a:t>
            </a:r>
            <a:endParaRPr/>
          </a:p>
          <a:p>
            <a:pPr algn="just">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a:t>
            </a:r>
            <a:endParaRPr/>
          </a:p>
          <a:p>
            <a:pPr algn="just">
              <a:lnSpc>
                <a:spcPct val="100000"/>
              </a:lnSpc>
            </a:pPr>
            <a:endParaRPr/>
          </a:p>
          <a:p>
            <a:pPr algn="just">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rot="21595200">
            <a:off x="647640" y="3148920"/>
            <a:ext cx="8568360" cy="882000"/>
          </a:xfrm>
          <a:prstGeom prst="rect">
            <a:avLst/>
          </a:prstGeom>
        </p:spPr>
        <p:txBody>
          <a:bodyPr lIns="90000" rIns="90000" tIns="45000" bIns="45000"/>
          <a:p>
            <a:r>
              <a:rPr lang="en-IN" sz="3600">
                <a:latin typeface="Arial"/>
              </a:rPr>
              <a:t> </a:t>
            </a:r>
            <a:r>
              <a:rPr lang="en-IN" sz="3600">
                <a:latin typeface="Arial"/>
              </a:rPr>
              <a:t>DTS changes did for kemsys board</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792000" y="1080000"/>
            <a:ext cx="7675920" cy="717120"/>
          </a:xfrm>
          <a:prstGeom prst="rect">
            <a:avLst/>
          </a:prstGeom>
        </p:spPr>
        <p:txBody>
          <a:bodyPr lIns="90000" rIns="90000" tIns="45000" bIns="45000"/>
          <a:p>
            <a:pPr algn="ctr">
              <a:lnSpc>
                <a:spcPct val="100000"/>
              </a:lnSpc>
            </a:pPr>
            <a:r>
              <a:rPr lang="en-IN" sz="4400">
                <a:solidFill>
                  <a:srgbClr val="000000"/>
                </a:solidFill>
                <a:latin typeface="Arial"/>
                <a:ea typeface="DejaVu Sans"/>
              </a:rPr>
              <a:t>DTS files added in 3.18 kernel</a:t>
            </a:r>
            <a:endParaRPr/>
          </a:p>
        </p:txBody>
      </p:sp>
      <p:sp>
        <p:nvSpPr>
          <p:cNvPr id="177" name="TextShape 2"/>
          <p:cNvSpPr txBox="1"/>
          <p:nvPr/>
        </p:nvSpPr>
        <p:spPr>
          <a:xfrm>
            <a:off x="190440" y="2016000"/>
            <a:ext cx="9890280" cy="4192560"/>
          </a:xfrm>
          <a:prstGeom prst="rect">
            <a:avLst/>
          </a:prstGeom>
        </p:spPr>
        <p:txBody>
          <a:bodyPr lIns="90000" rIns="90000" tIns="45000" bIns="45000"/>
          <a:p>
            <a:pPr>
              <a:lnSpc>
                <a:spcPct val="100000"/>
              </a:lnSpc>
            </a:pPr>
            <a:r>
              <a:rPr b="1" lang="en-IN" sz="2200">
                <a:solidFill>
                  <a:srgbClr val="000000"/>
                </a:solidFill>
                <a:latin typeface="Arial"/>
                <a:ea typeface="DejaVu Sans"/>
              </a:rPr>
              <a:t>As per kemsys patches below files should include in to 3.18kernal</a:t>
            </a:r>
            <a:endParaRPr/>
          </a:p>
          <a:p>
            <a:pPr>
              <a:lnSpc>
                <a:spcPct val="100000"/>
              </a:lnSpc>
            </a:pPr>
            <a:r>
              <a:rPr lang="en-IN" sz="2200">
                <a:solidFill>
                  <a:srgbClr val="000000"/>
                </a:solidFill>
                <a:latin typeface="Arial"/>
                <a:ea typeface="DejaVu Sans"/>
              </a:rPr>
              <a:t>msm8909.dtsi</a:t>
            </a:r>
            <a:endParaRPr/>
          </a:p>
          <a:p>
            <a:pPr>
              <a:lnSpc>
                <a:spcPct val="100000"/>
              </a:lnSpc>
            </a:pPr>
            <a:r>
              <a:rPr lang="en-IN" sz="2200">
                <a:solidFill>
                  <a:srgbClr val="000000"/>
                </a:solidFill>
                <a:latin typeface="Arial"/>
                <a:ea typeface="DejaVu Sans"/>
              </a:rPr>
              <a:t>apq8009-camera-sensor-skate212.dtsi</a:t>
            </a:r>
            <a:endParaRPr/>
          </a:p>
          <a:p>
            <a:pPr>
              <a:lnSpc>
                <a:spcPct val="100000"/>
              </a:lnSpc>
            </a:pPr>
            <a:r>
              <a:rPr lang="en-IN" sz="2200">
                <a:solidFill>
                  <a:srgbClr val="000000"/>
                </a:solidFill>
                <a:latin typeface="Arial"/>
                <a:ea typeface="DejaVu Sans"/>
              </a:rPr>
              <a:t>apq8009-skate212.dtsi</a:t>
            </a:r>
            <a:endParaRPr/>
          </a:p>
          <a:p>
            <a:pPr>
              <a:lnSpc>
                <a:spcPct val="100000"/>
              </a:lnSpc>
            </a:pPr>
            <a:r>
              <a:rPr lang="en-IN" sz="2200">
                <a:solidFill>
                  <a:srgbClr val="000000"/>
                </a:solidFill>
                <a:latin typeface="Arial"/>
                <a:ea typeface="DejaVu Sans"/>
              </a:rPr>
              <a:t>msm8909-pinctrl.dtsi</a:t>
            </a:r>
            <a:endParaRPr/>
          </a:p>
          <a:p>
            <a:pPr>
              <a:lnSpc>
                <a:spcPct val="100000"/>
              </a:lnSpc>
            </a:pPr>
            <a:r>
              <a:rPr lang="en-IN" sz="2200">
                <a:solidFill>
                  <a:srgbClr val="000000"/>
                </a:solidFill>
                <a:latin typeface="Arial"/>
                <a:ea typeface="DejaVu Sans"/>
              </a:rPr>
              <a:t>msm8909-pm8909.dtsi</a:t>
            </a:r>
            <a:endParaRPr/>
          </a:p>
          <a:p>
            <a:pPr>
              <a:lnSpc>
                <a:spcPct val="100000"/>
              </a:lnSpc>
            </a:pPr>
            <a:r>
              <a:rPr lang="en-IN" sz="2200">
                <a:solidFill>
                  <a:srgbClr val="000000"/>
                </a:solidFill>
                <a:latin typeface="Arial"/>
                <a:ea typeface="DejaVu Sans"/>
              </a:rPr>
              <a:t>dsi-panel-nt35521-wxga-video.dtsi</a:t>
            </a:r>
            <a:endParaRPr/>
          </a:p>
          <a:p>
            <a:pPr>
              <a:lnSpc>
                <a:spcPct val="100000"/>
              </a:lnSpc>
            </a:pPr>
            <a:r>
              <a:rPr lang="en-IN" sz="2200">
                <a:solidFill>
                  <a:srgbClr val="000000"/>
                </a:solidFill>
                <a:latin typeface="Arial"/>
                <a:ea typeface="DejaVu Sans"/>
              </a:rPr>
              <a:t>dsi-panel-adv7535-720p-video.dtsi</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8" name="" descr=""/>
          <p:cNvPicPr/>
          <p:nvPr/>
        </p:nvPicPr>
        <p:blipFill>
          <a:blip r:embed="rId1"/>
          <a:stretch>
            <a:fillRect/>
          </a:stretch>
        </p:blipFill>
        <p:spPr>
          <a:xfrm>
            <a:off x="432720" y="1224000"/>
            <a:ext cx="7342920" cy="5327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2671560" y="1080000"/>
            <a:ext cx="3664440" cy="717120"/>
          </a:xfrm>
          <a:prstGeom prst="rect">
            <a:avLst/>
          </a:prstGeom>
        </p:spPr>
        <p:txBody>
          <a:bodyPr lIns="90000" rIns="90000" tIns="45000" bIns="45000"/>
          <a:p>
            <a:pPr algn="ctr">
              <a:lnSpc>
                <a:spcPct val="100000"/>
              </a:lnSpc>
            </a:pPr>
            <a:r>
              <a:rPr lang="en-IN" sz="4400">
                <a:solidFill>
                  <a:srgbClr val="000000"/>
                </a:solidFill>
                <a:latin typeface="Arial"/>
                <a:ea typeface="DejaVu Sans"/>
              </a:rPr>
              <a:t>msm8909.dtsi</a:t>
            </a:r>
            <a:endParaRPr/>
          </a:p>
        </p:txBody>
      </p:sp>
      <p:sp>
        <p:nvSpPr>
          <p:cNvPr id="180" name="TextShape 2"/>
          <p:cNvSpPr txBox="1"/>
          <p:nvPr/>
        </p:nvSpPr>
        <p:spPr>
          <a:xfrm>
            <a:off x="360000" y="1802160"/>
            <a:ext cx="9510480" cy="4893840"/>
          </a:xfrm>
          <a:prstGeom prst="rect">
            <a:avLst/>
          </a:prstGeom>
        </p:spPr>
        <p:txBody>
          <a:bodyPr lIns="90000" rIns="90000" tIns="45000" bIns="45000"/>
          <a:p>
            <a:pPr>
              <a:lnSpc>
                <a:spcPct val="100000"/>
              </a:lnSpc>
            </a:pPr>
            <a:r>
              <a:rPr lang="en-IN" sz="2400">
                <a:solidFill>
                  <a:srgbClr val="000000"/>
                </a:solidFill>
                <a:latin typeface="Arial"/>
                <a:ea typeface="DejaVu Sans"/>
              </a:rPr>
              <a:t>dtsi files for included files, it contains SoC(msm8909)-level definitions</a:t>
            </a:r>
            <a:endParaRPr/>
          </a:p>
          <a:p>
            <a:pPr>
              <a:lnSpc>
                <a:spcPct val="100000"/>
              </a:lnSpc>
            </a:pPr>
            <a:endParaRPr/>
          </a:p>
          <a:p>
            <a:pPr>
              <a:lnSpc>
                <a:spcPct val="100000"/>
              </a:lnSpc>
            </a:pPr>
            <a:r>
              <a:rPr lang="en-IN" sz="2400">
                <a:solidFill>
                  <a:srgbClr val="000000"/>
                </a:solidFill>
                <a:latin typeface="Arial"/>
                <a:ea typeface="DejaVu Sans"/>
              </a:rPr>
              <a:t>This file contains:</a:t>
            </a:r>
            <a:endParaRPr/>
          </a:p>
          <a:p>
            <a:pPr>
              <a:lnSpc>
                <a:spcPct val="100000"/>
              </a:lnSpc>
            </a:pPr>
            <a:r>
              <a:rPr lang="en-IN" sz="2400">
                <a:solidFill>
                  <a:srgbClr val="000000"/>
                </a:solidFill>
                <a:latin typeface="Arial"/>
                <a:ea typeface="DejaVu Sans"/>
              </a:rPr>
              <a:t>model = "Qualcomm Technologies, Inc. MSM8909";</a:t>
            </a:r>
            <a:endParaRPr/>
          </a:p>
          <a:p>
            <a:pPr>
              <a:lnSpc>
                <a:spcPct val="100000"/>
              </a:lnSpc>
            </a:pPr>
            <a:r>
              <a:rPr lang="en-IN" sz="2400">
                <a:solidFill>
                  <a:srgbClr val="000000"/>
                </a:solidFill>
                <a:latin typeface="Arial"/>
                <a:ea typeface="DejaVu Sans"/>
              </a:rPr>
              <a:t>compatible = "qcom,msm8909";</a:t>
            </a:r>
            <a:endParaRPr/>
          </a:p>
          <a:p>
            <a:pPr>
              <a:lnSpc>
                <a:spcPct val="100000"/>
              </a:lnSpc>
            </a:pPr>
            <a:r>
              <a:rPr lang="en-IN" sz="2400">
                <a:solidFill>
                  <a:srgbClr val="000000"/>
                </a:solidFill>
                <a:latin typeface="Arial"/>
                <a:ea typeface="DejaVu Sans"/>
              </a:rPr>
              <a:t>qcom,msm-id =</a:t>
            </a:r>
            <a:r>
              <a:rPr lang="en-IN" sz="2400">
                <a:solidFill>
                  <a:srgbClr val="000000"/>
                </a:solidFill>
                <a:latin typeface="Arial"/>
                <a:ea typeface="DejaVu Sans"/>
              </a:rPr>
              <a:t>	</a:t>
            </a:r>
            <a:r>
              <a:rPr lang="en-IN" sz="2400">
                <a:solidFill>
                  <a:srgbClr val="000000"/>
                </a:solidFill>
                <a:latin typeface="Arial"/>
                <a:ea typeface="DejaVu Sans"/>
              </a:rPr>
              <a:t>&lt;245 0&gt;,</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&lt;258 0&gt;,</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&lt;265 0&gt;,</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&lt;275 0&gt;;</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interrupt-parent = &lt;&amp;intc&gt;;</a:t>
            </a:r>
            <a:endParaRPr/>
          </a:p>
          <a:p>
            <a:pPr>
              <a:lnSpc>
                <a:spcPct val="100000"/>
              </a:lnSpc>
            </a:pP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chosen {</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bootargs = "sched_enable_hmp=1";</a:t>
            </a:r>
            <a:endParaRPr/>
          </a:p>
          <a:p>
            <a:pPr>
              <a:lnSpc>
                <a:spcPct val="100000"/>
              </a:lnSpc>
            </a:pPr>
            <a:r>
              <a:rPr lang="en-IN" sz="2400">
                <a:solidFill>
                  <a:srgbClr val="000000"/>
                </a:solidFill>
                <a:latin typeface="Arial"/>
                <a:ea typeface="DejaVu Sans"/>
              </a:rPr>
              <a:t>	</a:t>
            </a:r>
            <a:r>
              <a:rPr lang="en-IN" sz="2400">
                <a:solidFill>
                  <a:srgbClr val="000000"/>
                </a:solidFill>
                <a:latin typeface="Arial"/>
                <a:ea typeface="DejaVu Sans"/>
              </a:rPr>
              <a:t>};</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225360" y="864000"/>
            <a:ext cx="9782640" cy="6480000"/>
          </a:xfrm>
          <a:prstGeom prst="rect">
            <a:avLst/>
          </a:prstGeom>
        </p:spPr>
        <p:txBody>
          <a:bodyPr lIns="90000" rIns="90000" tIns="45000" bIns="45000"/>
          <a:p>
            <a:pPr>
              <a:lnSpc>
                <a:spcPct val="100000"/>
              </a:lnSpc>
            </a:pPr>
            <a:r>
              <a:rPr lang="en-IN">
                <a:latin typeface="Arial"/>
              </a:rPr>
              <a:t>A </a:t>
            </a:r>
            <a:r>
              <a:rPr b="1" lang="en-IN">
                <a:latin typeface="Arial"/>
              </a:rPr>
              <a:t>cpus</a:t>
            </a:r>
            <a:r>
              <a:rPr lang="en-IN">
                <a:latin typeface="Arial"/>
              </a:rPr>
              <a:t> node, which sub-nodes describing each CPU in the</a:t>
            </a:r>
            <a:endParaRPr/>
          </a:p>
          <a:p>
            <a:pPr>
              <a:lnSpc>
                <a:spcPct val="100000"/>
              </a:lnSpc>
            </a:pPr>
            <a:r>
              <a:rPr lang="en-IN">
                <a:latin typeface="Arial"/>
              </a:rPr>
              <a:t>system.</a:t>
            </a:r>
            <a:endParaRPr/>
          </a:p>
          <a:p>
            <a:pPr>
              <a:lnSpc>
                <a:spcPct val="100000"/>
              </a:lnSpc>
            </a:pPr>
            <a:r>
              <a:rPr lang="en-IN">
                <a:latin typeface="Arial"/>
              </a:rPr>
              <a:t>I A </a:t>
            </a:r>
            <a:r>
              <a:rPr b="1" lang="en-IN">
                <a:latin typeface="Arial"/>
              </a:rPr>
              <a:t>memory</a:t>
            </a:r>
            <a:r>
              <a:rPr lang="en-IN">
                <a:latin typeface="Arial"/>
              </a:rPr>
              <a:t> node, which defines the location and size of the</a:t>
            </a:r>
            <a:endParaRPr/>
          </a:p>
          <a:p>
            <a:pPr>
              <a:lnSpc>
                <a:spcPct val="100000"/>
              </a:lnSpc>
            </a:pPr>
            <a:r>
              <a:rPr lang="en-IN">
                <a:latin typeface="Arial"/>
              </a:rPr>
              <a:t>RAM.</a:t>
            </a:r>
            <a:endParaRPr/>
          </a:p>
          <a:p>
            <a:pPr>
              <a:lnSpc>
                <a:spcPct val="100000"/>
              </a:lnSpc>
            </a:pPr>
            <a:r>
              <a:rPr lang="en-IN">
                <a:latin typeface="Arial"/>
              </a:rPr>
              <a:t>I A </a:t>
            </a:r>
            <a:r>
              <a:rPr b="1" lang="en-IN">
                <a:latin typeface="Arial"/>
              </a:rPr>
              <a:t>chosen</a:t>
            </a:r>
            <a:r>
              <a:rPr lang="en-IN">
                <a:latin typeface="Arial"/>
              </a:rPr>
              <a:t> node, which defines parameters chosen or defined</a:t>
            </a:r>
            <a:endParaRPr/>
          </a:p>
          <a:p>
            <a:pPr>
              <a:lnSpc>
                <a:spcPct val="100000"/>
              </a:lnSpc>
            </a:pPr>
            <a:r>
              <a:rPr lang="en-IN">
                <a:latin typeface="Arial"/>
              </a:rPr>
              <a:t>by the system firmware at boot time. In practice, one of its</a:t>
            </a:r>
            <a:endParaRPr/>
          </a:p>
          <a:p>
            <a:pPr>
              <a:lnSpc>
                <a:spcPct val="100000"/>
              </a:lnSpc>
            </a:pPr>
            <a:r>
              <a:rPr lang="en-IN">
                <a:latin typeface="Arial"/>
              </a:rPr>
              <a:t>usage is to pass the kernel command line.</a:t>
            </a:r>
            <a:endParaRPr/>
          </a:p>
          <a:p>
            <a:pPr>
              <a:lnSpc>
                <a:spcPct val="100000"/>
              </a:lnSpc>
            </a:pPr>
            <a:r>
              <a:rPr lang="en-IN">
                <a:latin typeface="Arial"/>
              </a:rPr>
              <a:t>I A </a:t>
            </a:r>
            <a:r>
              <a:rPr b="1" lang="en-IN">
                <a:latin typeface="Arial"/>
              </a:rPr>
              <a:t>aliases</a:t>
            </a:r>
            <a:r>
              <a:rPr lang="en-IN">
                <a:latin typeface="Arial"/>
              </a:rPr>
              <a:t> node, to define shortcuts to certain nodes.</a:t>
            </a:r>
            <a:endParaRPr/>
          </a:p>
          <a:p>
            <a:pPr>
              <a:lnSpc>
                <a:spcPct val="100000"/>
              </a:lnSpc>
            </a:pPr>
            <a:endParaRPr/>
          </a:p>
          <a:p>
            <a:pPr algn="ctr">
              <a:lnSpc>
                <a:spcPct val="100000"/>
              </a:lnSpc>
            </a:pPr>
            <a:r>
              <a:rPr b="1" lang="en-IN" sz="2400">
                <a:solidFill>
                  <a:srgbClr val="000000"/>
                </a:solidFill>
                <a:latin typeface="Arial"/>
                <a:ea typeface="DejaVu Sans"/>
              </a:rPr>
              <a:t>apq8009-camera-sensor-skate212.dtsi</a:t>
            </a:r>
            <a:endParaRPr/>
          </a:p>
          <a:p>
            <a:pPr algn="ctr">
              <a:lnSpc>
                <a:spcPct val="100000"/>
              </a:lnSpc>
            </a:pPr>
            <a:endParaRPr/>
          </a:p>
          <a:p>
            <a:pPr>
              <a:lnSpc>
                <a:spcPct val="100000"/>
              </a:lnSpc>
            </a:pPr>
            <a:r>
              <a:rPr lang="en-IN" sz="2400">
                <a:solidFill>
                  <a:srgbClr val="000000"/>
                </a:solidFill>
                <a:latin typeface="Arial"/>
                <a:ea typeface="DejaVu Sans"/>
              </a:rPr>
              <a:t>&amp;soc {</a:t>
            </a:r>
            <a:endParaRPr/>
          </a:p>
          <a:p>
            <a:pPr>
              <a:lnSpc>
                <a:spcPct val="100000"/>
              </a:lnSpc>
            </a:pPr>
            <a:r>
              <a:rPr lang="en-IN">
                <a:latin typeface="Arial"/>
              </a:rPr>
              <a:t>};</a:t>
            </a:r>
            <a:endParaRPr/>
          </a:p>
          <a:p>
            <a:pPr>
              <a:lnSpc>
                <a:spcPct val="100000"/>
              </a:lnSpc>
            </a:pPr>
            <a:r>
              <a:rPr lang="en-IN">
                <a:latin typeface="Arial"/>
              </a:rPr>
              <a:t>&amp;i2c_3</a:t>
            </a:r>
            <a:endParaRPr/>
          </a:p>
          <a:p>
            <a:pPr>
              <a:lnSpc>
                <a:spcPct val="100000"/>
              </a:lnSpc>
            </a:pPr>
            <a:r>
              <a:rPr lang="en-IN">
                <a:latin typeface="Arial"/>
              </a:rPr>
              <a:t> </a:t>
            </a:r>
            <a:r>
              <a:rPr lang="en-IN">
                <a:latin typeface="Arial"/>
              </a:rPr>
              <a:t>{</a:t>
            </a:r>
            <a:endParaRPr/>
          </a:p>
          <a:p>
            <a:pPr>
              <a:lnSpc>
                <a:spcPct val="100000"/>
              </a:lnSpc>
            </a:pPr>
            <a:r>
              <a:rPr lang="en-IN">
                <a:latin typeface="Arial"/>
              </a:rPr>
              <a:t>qcom,camera@0 {</a:t>
            </a:r>
            <a:endParaRPr/>
          </a:p>
          <a:p>
            <a:pPr>
              <a:lnSpc>
                <a:spcPct val="100000"/>
              </a:lnSpc>
            </a:pPr>
            <a:r>
              <a:rPr lang="en-IN">
                <a:latin typeface="Arial"/>
              </a:rPr>
              <a:t>	</a:t>
            </a:r>
            <a:r>
              <a:rPr lang="en-IN">
                <a:latin typeface="Arial"/>
              </a:rPr>
              <a:t>	</a:t>
            </a:r>
            <a:r>
              <a:rPr lang="en-IN">
                <a:latin typeface="Arial"/>
              </a:rPr>
              <a:t>cell-index = &lt;0&gt;;</a:t>
            </a:r>
            <a:endParaRPr/>
          </a:p>
          <a:p>
            <a:pPr>
              <a:lnSpc>
                <a:spcPct val="100000"/>
              </a:lnSpc>
            </a:pPr>
            <a:r>
              <a:rPr lang="en-IN">
                <a:latin typeface="Arial"/>
              </a:rPr>
              <a:t>	</a:t>
            </a:r>
            <a:r>
              <a:rPr lang="en-IN">
                <a:latin typeface="Arial"/>
              </a:rPr>
              <a:t>	</a:t>
            </a:r>
            <a:r>
              <a:rPr lang="en-IN">
                <a:latin typeface="Arial"/>
              </a:rPr>
              <a:t>compatible = "qcom,camera";</a:t>
            </a:r>
            <a:endParaRPr/>
          </a:p>
          <a:p>
            <a:pPr>
              <a:lnSpc>
                <a:spcPct val="100000"/>
              </a:lnSpc>
            </a:pPr>
            <a:r>
              <a:rPr lang="en-IN">
                <a:latin typeface="Arial"/>
              </a:rPr>
              <a:t>	</a:t>
            </a:r>
            <a:r>
              <a:rPr lang="en-IN">
                <a:latin typeface="Arial"/>
              </a:rPr>
              <a:t>	</a:t>
            </a:r>
            <a:r>
              <a:rPr lang="en-IN">
                <a:latin typeface="Arial"/>
              </a:rPr>
              <a:t>reg = &lt;0x2&gt;;</a:t>
            </a:r>
            <a:r>
              <a:rPr lang="en-IN">
                <a:latin typeface="Arial"/>
              </a:rPr>
              <a:t>	</a:t>
            </a:r>
            <a:r>
              <a:rPr lang="en-IN">
                <a:latin typeface="Arial"/>
              </a:rPr>
              <a:t>	</a:t>
            </a:r>
            <a:r>
              <a:rPr lang="en-IN">
                <a:latin typeface="Arial"/>
              </a:rPr>
              <a:t>//Slave address but for camera node, it will be available in </a:t>
            </a:r>
            <a:r>
              <a:rPr lang="en-IN">
                <a:latin typeface="Arial"/>
              </a:rPr>
              <a:t>	</a:t>
            </a:r>
            <a:r>
              <a:rPr lang="en-IN">
                <a:latin typeface="Arial"/>
              </a:rPr>
              <a:t>	</a:t>
            </a:r>
            <a:r>
              <a:rPr lang="en-IN">
                <a:latin typeface="Arial"/>
              </a:rPr>
              <a:t>the userspace driver</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430880" y="6751800"/>
            <a:ext cx="861120" cy="343440"/>
          </a:xfrm>
          <a:prstGeom prst="rect">
            <a:avLst/>
          </a:prstGeom>
          <a:noFill/>
          <a:ln>
            <a:noFill/>
          </a:ln>
        </p:spPr>
        <p:txBody>
          <a:bodyPr lIns="90000" rIns="90000" tIns="45000" bIns="45000"/>
          <a:p>
            <a:pPr>
              <a:lnSpc>
                <a:spcPct val="100000"/>
              </a:lnSpc>
            </a:pPr>
            <a:r>
              <a:rPr lang="en-IN">
                <a:solidFill>
                  <a:srgbClr val="000000"/>
                </a:solidFill>
                <a:latin typeface="Arial"/>
                <a:ea typeface="DejaVu Sans"/>
              </a:rPr>
              <a:t>   </a:t>
            </a:r>
            <a:endParaRPr/>
          </a:p>
        </p:txBody>
      </p:sp>
      <p:sp>
        <p:nvSpPr>
          <p:cNvPr id="150" name="CustomShape 2"/>
          <p:cNvSpPr/>
          <p:nvPr/>
        </p:nvSpPr>
        <p:spPr>
          <a:xfrm>
            <a:off x="2297160" y="960480"/>
            <a:ext cx="5636160" cy="1001880"/>
          </a:xfrm>
          <a:prstGeom prst="rect">
            <a:avLst/>
          </a:prstGeom>
          <a:noFill/>
          <a:ln>
            <a:noFill/>
          </a:ln>
        </p:spPr>
        <p:txBody>
          <a:bodyPr lIns="90000" rIns="90000" tIns="45000" bIns="45000"/>
          <a:p>
            <a:pPr>
              <a:lnSpc>
                <a:spcPct val="100000"/>
              </a:lnSpc>
            </a:pPr>
            <a:r>
              <a:rPr b="1" lang="en-IN" sz="3000">
                <a:solidFill>
                  <a:srgbClr val="000000"/>
                </a:solidFill>
                <a:latin typeface="Arial"/>
                <a:ea typeface="DejaVu Sans"/>
              </a:rPr>
              <a:t>	</a:t>
            </a:r>
            <a:r>
              <a:rPr b="1" lang="en-IN" sz="3000">
                <a:solidFill>
                  <a:srgbClr val="000000"/>
                </a:solidFill>
                <a:latin typeface="Arial"/>
                <a:ea typeface="DejaVu Sans"/>
              </a:rPr>
              <a:t>  </a:t>
            </a:r>
            <a:endParaRPr/>
          </a:p>
          <a:p>
            <a:pPr>
              <a:lnSpc>
                <a:spcPct val="100000"/>
              </a:lnSpc>
            </a:pPr>
            <a:r>
              <a:rPr b="1" lang="en-IN" sz="3000">
                <a:solidFill>
                  <a:srgbClr val="000000"/>
                </a:solidFill>
                <a:latin typeface="Arial"/>
                <a:ea typeface="DejaVu Sans"/>
              </a:rPr>
              <a:t>	</a:t>
            </a:r>
            <a:r>
              <a:rPr b="1" lang="en-IN" sz="3000">
                <a:solidFill>
                  <a:srgbClr val="000000"/>
                </a:solidFill>
                <a:latin typeface="Arial"/>
                <a:ea typeface="DejaVu Sans"/>
              </a:rPr>
              <a:t>         </a:t>
            </a:r>
            <a:endParaRPr/>
          </a:p>
        </p:txBody>
      </p:sp>
      <p:sp>
        <p:nvSpPr>
          <p:cNvPr id="151" name="CustomShape 3"/>
          <p:cNvSpPr/>
          <p:nvPr/>
        </p:nvSpPr>
        <p:spPr>
          <a:xfrm>
            <a:off x="7488000" y="6264000"/>
            <a:ext cx="1317240" cy="396360"/>
          </a:xfrm>
          <a:prstGeom prst="rect">
            <a:avLst/>
          </a:prstGeom>
          <a:noFill/>
          <a:ln>
            <a:noFill/>
          </a:ln>
        </p:spPr>
        <p:txBody>
          <a:bodyPr lIns="90000" rIns="90000" tIns="45000" bIns="45000"/>
          <a:p>
            <a:r>
              <a:rPr lang="en-IN" sz="1500">
                <a:solidFill>
                  <a:srgbClr val="000000"/>
                </a:solidFill>
                <a:latin typeface="Purisa"/>
                <a:ea typeface="DejaVu Sans"/>
              </a:rPr>
              <a:t>Continued...</a:t>
            </a:r>
            <a:endParaRPr/>
          </a:p>
        </p:txBody>
      </p:sp>
      <p:sp>
        <p:nvSpPr>
          <p:cNvPr id="152" name="CustomShape 4"/>
          <p:cNvSpPr/>
          <p:nvPr/>
        </p:nvSpPr>
        <p:spPr>
          <a:xfrm>
            <a:off x="2017080" y="1080000"/>
            <a:ext cx="9070560" cy="1260360"/>
          </a:xfrm>
          <a:prstGeom prst="rect">
            <a:avLst/>
          </a:prstGeom>
          <a:noFill/>
          <a:ln>
            <a:noFill/>
          </a:ln>
        </p:spPr>
      </p:sp>
      <p:sp>
        <p:nvSpPr>
          <p:cNvPr id="153" name="CustomShape 5"/>
          <p:cNvSpPr/>
          <p:nvPr/>
        </p:nvSpPr>
        <p:spPr>
          <a:xfrm>
            <a:off x="504000" y="1768680"/>
            <a:ext cx="9070560" cy="4382640"/>
          </a:xfrm>
          <a:prstGeom prst="rect">
            <a:avLst/>
          </a:prstGeom>
          <a:noFill/>
          <a:ln>
            <a:noFill/>
          </a:ln>
        </p:spPr>
        <p:txBody>
          <a:bodyPr lIns="0" rIns="0" tIns="0" bIns="0"/>
          <a:p>
            <a:pPr algn="just">
              <a:lnSpc>
                <a:spcPct val="100000"/>
              </a:lnSpc>
            </a:pPr>
            <a:r>
              <a:rPr lang="en-IN" sz="3600">
                <a:solidFill>
                  <a:srgbClr val="000000"/>
                </a:solidFill>
                <a:latin typeface="Times new roman"/>
                <a:ea typeface="DejaVu Sans"/>
              </a:rPr>
              <a:t>CONTENTS</a:t>
            </a:r>
            <a:r>
              <a:rPr lang="en-IN" sz="3600">
                <a:solidFill>
                  <a:srgbClr val="000000"/>
                </a:solidFill>
                <a:latin typeface="Arial"/>
                <a:ea typeface="DejaVu Sans"/>
              </a:rPr>
              <a:t>::::</a:t>
            </a:r>
            <a:endParaRPr/>
          </a:p>
          <a:p>
            <a:pPr algn="just">
              <a:lnSpc>
                <a:spcPct val="100000"/>
              </a:lnSpc>
            </a:pPr>
            <a:endParaRPr/>
          </a:p>
          <a:p>
            <a:pPr algn="just">
              <a:lnSpc>
                <a:spcPct val="100000"/>
              </a:lnSpc>
            </a:pPr>
            <a:r>
              <a:rPr lang="en-IN" sz="2600">
                <a:solidFill>
                  <a:srgbClr val="000000"/>
                </a:solidFill>
                <a:latin typeface="Arial"/>
                <a:ea typeface="DejaVu Sans"/>
              </a:rPr>
              <a:t>1)  What is device tree</a:t>
            </a:r>
            <a:endParaRPr/>
          </a:p>
          <a:p>
            <a:pPr algn="just">
              <a:lnSpc>
                <a:spcPct val="100000"/>
              </a:lnSpc>
            </a:pPr>
            <a:r>
              <a:rPr lang="en-IN" sz="2600">
                <a:solidFill>
                  <a:srgbClr val="000000"/>
                </a:solidFill>
                <a:latin typeface="Arial"/>
                <a:ea typeface="DejaVu Sans"/>
              </a:rPr>
              <a:t>2) syntax of device tree.</a:t>
            </a:r>
            <a:endParaRPr/>
          </a:p>
          <a:p>
            <a:pPr algn="just">
              <a:lnSpc>
                <a:spcPct val="100000"/>
              </a:lnSpc>
            </a:pPr>
            <a:r>
              <a:rPr lang="en-IN" sz="2600">
                <a:solidFill>
                  <a:srgbClr val="000000"/>
                </a:solidFill>
                <a:latin typeface="Arial"/>
                <a:ea typeface="DejaVu Sans"/>
              </a:rPr>
              <a:t>3) compilation.</a:t>
            </a:r>
            <a:endParaRPr/>
          </a:p>
          <a:p>
            <a:pPr algn="just">
              <a:lnSpc>
                <a:spcPct val="100000"/>
              </a:lnSpc>
            </a:pPr>
            <a:r>
              <a:rPr lang="en-IN" sz="2600">
                <a:solidFill>
                  <a:srgbClr val="000000"/>
                </a:solidFill>
                <a:latin typeface="Arial"/>
                <a:ea typeface="DejaVu Sans"/>
              </a:rPr>
              <a:t>4) how to pick the driver through the dts compatibility name.</a:t>
            </a:r>
            <a:endParaRPr/>
          </a:p>
          <a:p>
            <a:pPr algn="just">
              <a:lnSpc>
                <a:spcPct val="100000"/>
              </a:lnSpc>
            </a:pPr>
            <a:r>
              <a:rPr lang="en-IN" sz="2600">
                <a:solidFill>
                  <a:srgbClr val="ff3333"/>
                </a:solidFill>
                <a:latin typeface="Arial"/>
                <a:ea typeface="Courier New"/>
              </a:rPr>
              <a:t>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2808000" y="1050840"/>
            <a:ext cx="3460320" cy="461160"/>
          </a:xfrm>
          <a:prstGeom prst="rect">
            <a:avLst/>
          </a:prstGeom>
        </p:spPr>
        <p:txBody>
          <a:bodyPr lIns="90000" rIns="90000" tIns="45000" bIns="45000"/>
          <a:p>
            <a:pPr algn="ctr">
              <a:lnSpc>
                <a:spcPct val="100000"/>
              </a:lnSpc>
            </a:pPr>
            <a:r>
              <a:rPr lang="en-IN" sz="2600">
                <a:solidFill>
                  <a:srgbClr val="000000"/>
                </a:solidFill>
                <a:latin typeface="Arial"/>
                <a:ea typeface="DejaVu Sans"/>
              </a:rPr>
              <a:t>apq8009-skate212.dts</a:t>
            </a:r>
            <a:endParaRPr/>
          </a:p>
        </p:txBody>
      </p:sp>
      <p:sp>
        <p:nvSpPr>
          <p:cNvPr id="183" name="TextShape 2"/>
          <p:cNvSpPr txBox="1"/>
          <p:nvPr/>
        </p:nvSpPr>
        <p:spPr>
          <a:xfrm>
            <a:off x="446040" y="1694160"/>
            <a:ext cx="9200160" cy="4186080"/>
          </a:xfrm>
          <a:prstGeom prst="rect">
            <a:avLst/>
          </a:prstGeom>
        </p:spPr>
        <p:txBody>
          <a:bodyPr lIns="90000" rIns="90000" tIns="45000" bIns="45000"/>
          <a:p>
            <a:pPr>
              <a:lnSpc>
                <a:spcPct val="100000"/>
              </a:lnSpc>
            </a:pPr>
            <a:r>
              <a:rPr b="1" lang="en-IN">
                <a:latin typeface="Arial"/>
              </a:rPr>
              <a:t>.dts files for board-level definitions</a:t>
            </a:r>
            <a:endParaRPr/>
          </a:p>
          <a:p>
            <a:pPr>
              <a:lnSpc>
                <a:spcPct val="100000"/>
              </a:lnSpc>
            </a:pPr>
            <a:r>
              <a:rPr lang="en-IN">
                <a:latin typeface="Arial"/>
              </a:rPr>
              <a:t>include &lt;dt-bindings/qcom-ids.h&gt;</a:t>
            </a:r>
            <a:endParaRPr/>
          </a:p>
          <a:p>
            <a:pPr>
              <a:lnSpc>
                <a:spcPct val="100000"/>
              </a:lnSpc>
            </a:pPr>
            <a:r>
              <a:rPr lang="en-IN">
                <a:latin typeface="Arial"/>
              </a:rPr>
              <a:t>#include "apq8009-skate212.dtsi"</a:t>
            </a:r>
            <a:endParaRPr/>
          </a:p>
          <a:p>
            <a:pPr>
              <a:lnSpc>
                <a:spcPct val="100000"/>
              </a:lnSpc>
            </a:pPr>
            <a:r>
              <a:rPr lang="en-IN">
                <a:latin typeface="Arial"/>
              </a:rPr>
              <a:t>/ {</a:t>
            </a:r>
            <a:endParaRPr/>
          </a:p>
          <a:p>
            <a:pPr>
              <a:lnSpc>
                <a:spcPct val="100000"/>
              </a:lnSpc>
            </a:pPr>
            <a:r>
              <a:rPr lang="en-IN">
                <a:latin typeface="Arial"/>
              </a:rPr>
              <a:t>	</a:t>
            </a:r>
            <a:r>
              <a:rPr lang="en-IN">
                <a:latin typeface="Arial"/>
              </a:rPr>
              <a:t>model = "Qualcomm Technologies, Inc. APQ8009-PM8909 SKATE SBC";</a:t>
            </a:r>
            <a:endParaRPr/>
          </a:p>
          <a:p>
            <a:pPr>
              <a:lnSpc>
                <a:spcPct val="100000"/>
              </a:lnSpc>
            </a:pPr>
            <a:r>
              <a:rPr lang="en-IN">
                <a:latin typeface="Arial"/>
              </a:rPr>
              <a:t>	</a:t>
            </a:r>
            <a:r>
              <a:rPr lang="en-IN">
                <a:latin typeface="Arial"/>
              </a:rPr>
              <a:t>compatible = "qcom,apq8009-skate", "qcom,apq8009", "qcom,skate212";</a:t>
            </a:r>
            <a:endParaRPr/>
          </a:p>
          <a:p>
            <a:pPr>
              <a:lnSpc>
                <a:spcPct val="100000"/>
              </a:lnSpc>
            </a:pPr>
            <a:r>
              <a:rPr lang="en-IN">
                <a:latin typeface="Arial"/>
              </a:rPr>
              <a:t>	</a:t>
            </a:r>
            <a:r>
              <a:rPr lang="en-IN">
                <a:latin typeface="Arial"/>
              </a:rPr>
              <a:t>qcom,board-id = &lt;QCOM_BRD_ID(SBC, 1, 0) QCOM_BRD_SUBTYPE_DEFAULT&gt;;</a:t>
            </a:r>
            <a:endParaRPr/>
          </a:p>
          <a:p>
            <a:pPr>
              <a:lnSpc>
                <a:spcPct val="100000"/>
              </a:lnSpc>
            </a:pPr>
            <a:r>
              <a:rPr lang="en-IN">
                <a:latin typeface="Arial"/>
              </a:rPr>
              <a:t>};</a:t>
            </a:r>
            <a:endParaRPr/>
          </a:p>
          <a:p>
            <a:pPr>
              <a:lnSpc>
                <a:spcPct val="100000"/>
              </a:lnSpc>
            </a:pPr>
            <a:r>
              <a:rPr b="1" lang="en-IN">
                <a:latin typeface="Arial"/>
              </a:rPr>
              <a:t>apq8009-skate212.dtsi</a:t>
            </a:r>
            <a:endParaRPr/>
          </a:p>
          <a:p>
            <a:pPr>
              <a:lnSpc>
                <a:spcPct val="100000"/>
              </a:lnSpc>
            </a:pPr>
            <a:r>
              <a:rPr lang="en-IN">
                <a:latin typeface="Arial"/>
              </a:rPr>
              <a:t>include "msm8909.dtsi"</a:t>
            </a:r>
            <a:endParaRPr/>
          </a:p>
          <a:p>
            <a:pPr>
              <a:lnSpc>
                <a:spcPct val="100000"/>
              </a:lnSpc>
            </a:pPr>
            <a:r>
              <a:rPr lang="en-IN">
                <a:latin typeface="Arial"/>
              </a:rPr>
              <a:t>#include "msm8909-pinctrl.dtsi"</a:t>
            </a:r>
            <a:endParaRPr/>
          </a:p>
          <a:p>
            <a:pPr>
              <a:lnSpc>
                <a:spcPct val="100000"/>
              </a:lnSpc>
            </a:pPr>
            <a:r>
              <a:rPr lang="en-IN">
                <a:latin typeface="Arial"/>
              </a:rPr>
              <a:t>#include "msm8909-pm8909.dtsi"</a:t>
            </a:r>
            <a:endParaRPr/>
          </a:p>
          <a:p>
            <a:pPr>
              <a:lnSpc>
                <a:spcPct val="100000"/>
              </a:lnSpc>
            </a:pPr>
            <a:r>
              <a:rPr lang="en-IN">
                <a:latin typeface="Arial"/>
              </a:rPr>
              <a:t>#include "apq8009-camera-sensor-skate212.dtsi"</a:t>
            </a:r>
            <a:endParaRPr/>
          </a:p>
          <a:p>
            <a:pPr>
              <a:lnSpc>
                <a:spcPct val="100000"/>
              </a:lnSpc>
            </a:pPr>
            <a:r>
              <a:rPr lang="en-IN">
                <a:latin typeface="Arial"/>
              </a:rPr>
              <a:t>#include "dsi-panel-nt35521-wxga-video.dtsi"</a:t>
            </a:r>
            <a:endParaRPr/>
          </a:p>
          <a:p>
            <a:pPr>
              <a:lnSpc>
                <a:spcPct val="100000"/>
              </a:lnSpc>
            </a:pPr>
            <a:r>
              <a:rPr lang="en-IN">
                <a:latin typeface="Arial"/>
              </a:rPr>
              <a:t>+#include "dsi-panel-adv7535-720p-video.dtsi"</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2773080" y="1182240"/>
            <a:ext cx="4546080" cy="5209920"/>
          </a:xfrm>
          <a:prstGeom prst="rect">
            <a:avLst/>
          </a:prstGeom>
        </p:spPr>
        <p:txBody>
          <a:bodyPr lIns="90000" rIns="90000" tIns="45000" bIns="45000"/>
          <a:p>
            <a:r>
              <a:rPr lang="en-IN">
                <a:latin typeface="Arial"/>
              </a:rPr>
              <a:t>After reconstructed:</a:t>
            </a:r>
            <a:endParaRPr/>
          </a:p>
          <a:p>
            <a:endParaRPr/>
          </a:p>
          <a:p>
            <a:endParaRPr/>
          </a:p>
          <a:p>
            <a:r>
              <a:rPr b="1" lang="en-IN">
                <a:latin typeface="Arial"/>
              </a:rPr>
              <a:t>Syntax in SMART_PHONE:</a:t>
            </a:r>
            <a:endParaRPr/>
          </a:p>
          <a:p>
            <a:endParaRPr/>
          </a:p>
          <a:p>
            <a:r>
              <a:rPr lang="en-IN">
                <a:latin typeface="Arial"/>
              </a:rPr>
              <a:t>usb-id-pin{</a:t>
            </a:r>
            <a:endParaRPr/>
          </a:p>
          <a:p>
            <a:r>
              <a:rPr lang="en-IN">
                <a:latin typeface="Arial"/>
              </a:rPr>
              <a:t>            </a:t>
            </a:r>
            <a:r>
              <a:rPr lang="en-IN">
                <a:latin typeface="Arial"/>
              </a:rPr>
              <a:t>	</a:t>
            </a:r>
            <a:r>
              <a:rPr lang="en-IN">
                <a:latin typeface="Arial"/>
              </a:rPr>
              <a:t>	</a:t>
            </a:r>
            <a:r>
              <a:rPr lang="en-IN">
                <a:latin typeface="Arial"/>
              </a:rPr>
              <a:t>usbid_default: default{</a:t>
            </a:r>
            <a:endParaRPr/>
          </a:p>
          <a:p>
            <a:r>
              <a:rPr lang="en-IN">
                <a:latin typeface="Arial"/>
              </a:rPr>
              <a:t>                </a:t>
            </a:r>
            <a:r>
              <a:rPr lang="en-IN">
                <a:latin typeface="Arial"/>
              </a:rPr>
              <a:t>	</a:t>
            </a:r>
            <a:r>
              <a:rPr lang="en-IN">
                <a:latin typeface="Arial"/>
              </a:rPr>
              <a:t>	</a:t>
            </a:r>
            <a:r>
              <a:rPr lang="en-IN">
                <a:latin typeface="Arial"/>
              </a:rPr>
              <a:t>mux{</a:t>
            </a:r>
            <a:endParaRPr/>
          </a:p>
          <a:p>
            <a:r>
              <a:rPr lang="en-IN">
                <a:latin typeface="Arial"/>
              </a:rPr>
              <a:t>                    </a:t>
            </a:r>
            <a:r>
              <a:rPr lang="en-IN">
                <a:latin typeface="Arial"/>
              </a:rPr>
              <a:t>	</a:t>
            </a:r>
            <a:r>
              <a:rPr lang="en-IN">
                <a:latin typeface="Arial"/>
              </a:rPr>
              <a:t>	</a:t>
            </a:r>
            <a:r>
              <a:rPr lang="en-IN">
                <a:latin typeface="Arial"/>
              </a:rPr>
              <a:t>	</a:t>
            </a:r>
            <a:r>
              <a:rPr lang="en-IN">
                <a:latin typeface="Arial"/>
              </a:rPr>
              <a:t>pins = "gpio88";</a:t>
            </a:r>
            <a:endParaRPr/>
          </a:p>
          <a:p>
            <a:r>
              <a:rPr lang="en-IN">
                <a:latin typeface="Arial"/>
              </a:rPr>
              <a:t>                    </a:t>
            </a:r>
            <a:r>
              <a:rPr lang="en-IN">
                <a:latin typeface="Arial"/>
              </a:rPr>
              <a:t>	</a:t>
            </a:r>
            <a:r>
              <a:rPr lang="en-IN">
                <a:latin typeface="Arial"/>
              </a:rPr>
              <a:t>	</a:t>
            </a:r>
            <a:r>
              <a:rPr lang="en-IN">
                <a:latin typeface="Arial"/>
              </a:rPr>
              <a:t>	</a:t>
            </a:r>
            <a:r>
              <a:rPr lang="en-IN">
                <a:latin typeface="Arial"/>
              </a:rPr>
              <a:t>function = "gpio";</a:t>
            </a:r>
            <a:endParaRPr/>
          </a:p>
          <a:p>
            <a:r>
              <a:rPr lang="en-IN">
                <a:latin typeface="Arial"/>
              </a:rPr>
              <a:t>                </a:t>
            </a:r>
            <a:r>
              <a:rPr lang="en-IN">
                <a:latin typeface="Arial"/>
              </a:rPr>
              <a:t>	</a:t>
            </a:r>
            <a:r>
              <a:rPr lang="en-IN">
                <a:latin typeface="Arial"/>
              </a:rPr>
              <a:t>	</a:t>
            </a:r>
            <a:r>
              <a:rPr lang="en-IN">
                <a:latin typeface="Arial"/>
              </a:rPr>
              <a:t>};</a:t>
            </a:r>
            <a:endParaRPr/>
          </a:p>
          <a:p>
            <a:r>
              <a:rPr lang="en-IN">
                <a:latin typeface="Arial"/>
              </a:rPr>
              <a:t>   </a:t>
            </a:r>
            <a:endParaRPr/>
          </a:p>
          <a:p>
            <a:r>
              <a:rPr lang="en-IN">
                <a:latin typeface="Arial"/>
              </a:rPr>
              <a:t>                </a:t>
            </a:r>
            <a:r>
              <a:rPr lang="en-IN">
                <a:latin typeface="Arial"/>
              </a:rPr>
              <a:t>	</a:t>
            </a:r>
            <a:r>
              <a:rPr lang="en-IN">
                <a:latin typeface="Arial"/>
              </a:rPr>
              <a:t>	</a:t>
            </a:r>
            <a:r>
              <a:rPr lang="en-IN">
                <a:latin typeface="Arial"/>
              </a:rPr>
              <a:t>config{</a:t>
            </a:r>
            <a:endParaRPr/>
          </a:p>
          <a:p>
            <a:r>
              <a:rPr lang="en-IN">
                <a:latin typeface="Arial"/>
              </a:rPr>
              <a:t>                    </a:t>
            </a:r>
            <a:r>
              <a:rPr lang="en-IN">
                <a:latin typeface="Arial"/>
              </a:rPr>
              <a:t>	</a:t>
            </a:r>
            <a:r>
              <a:rPr lang="en-IN">
                <a:latin typeface="Arial"/>
              </a:rPr>
              <a:t>	</a:t>
            </a:r>
            <a:r>
              <a:rPr lang="en-IN">
                <a:latin typeface="Arial"/>
              </a:rPr>
              <a:t>	</a:t>
            </a:r>
            <a:r>
              <a:rPr lang="en-IN">
                <a:latin typeface="Arial"/>
              </a:rPr>
              <a:t>pins = "gpio88";</a:t>
            </a:r>
            <a:endParaRPr/>
          </a:p>
          <a:p>
            <a:r>
              <a:rPr lang="en-IN">
                <a:latin typeface="Arial"/>
              </a:rPr>
              <a:t>                    </a:t>
            </a:r>
            <a:r>
              <a:rPr lang="en-IN">
                <a:latin typeface="Arial"/>
              </a:rPr>
              <a:t>	</a:t>
            </a:r>
            <a:r>
              <a:rPr lang="en-IN">
                <a:latin typeface="Arial"/>
              </a:rPr>
              <a:t>	</a:t>
            </a:r>
            <a:r>
              <a:rPr lang="en-IN">
                <a:latin typeface="Arial"/>
              </a:rPr>
              <a:t>	</a:t>
            </a:r>
            <a:r>
              <a:rPr lang="en-IN">
                <a:latin typeface="Arial"/>
              </a:rPr>
              <a:t>drive-strength = &lt;4&gt;;</a:t>
            </a:r>
            <a:endParaRPr/>
          </a:p>
          <a:p>
            <a:r>
              <a:rPr lang="en-IN">
                <a:latin typeface="Arial"/>
              </a:rPr>
              <a:t>                    </a:t>
            </a:r>
            <a:r>
              <a:rPr lang="en-IN">
                <a:latin typeface="Arial"/>
              </a:rPr>
              <a:t>	</a:t>
            </a:r>
            <a:r>
              <a:rPr lang="en-IN">
                <a:latin typeface="Arial"/>
              </a:rPr>
              <a:t>	</a:t>
            </a:r>
            <a:r>
              <a:rPr lang="en-IN">
                <a:latin typeface="Arial"/>
              </a:rPr>
              <a:t>	</a:t>
            </a:r>
            <a:r>
              <a:rPr lang="en-IN">
                <a:latin typeface="Arial"/>
              </a:rPr>
              <a:t>bias-disable;</a:t>
            </a:r>
            <a:endParaRPr/>
          </a:p>
          <a:p>
            <a:r>
              <a:rPr lang="en-IN">
                <a:latin typeface="Arial"/>
              </a:rPr>
              <a:t>                </a:t>
            </a:r>
            <a:r>
              <a:rPr lang="en-IN">
                <a:latin typeface="Arial"/>
              </a:rPr>
              <a:t>	</a:t>
            </a:r>
            <a:r>
              <a:rPr lang="en-IN">
                <a:latin typeface="Arial"/>
              </a:rPr>
              <a:t>	</a:t>
            </a:r>
            <a:r>
              <a:rPr lang="en-IN">
                <a:latin typeface="Arial"/>
              </a:rPr>
              <a:t>};</a:t>
            </a:r>
            <a:endParaRPr/>
          </a:p>
          <a:p>
            <a:r>
              <a:rPr lang="en-IN">
                <a:latin typeface="Arial"/>
              </a:rPr>
              <a:t>            </a:t>
            </a:r>
            <a:r>
              <a:rPr lang="en-IN">
                <a:latin typeface="Arial"/>
              </a:rPr>
              <a:t>	</a:t>
            </a:r>
            <a:r>
              <a:rPr lang="en-IN">
                <a:latin typeface="Arial"/>
              </a:rPr>
              <a:t>	</a:t>
            </a:r>
            <a:r>
              <a:rPr lang="en-IN">
                <a:latin typeface="Arial"/>
              </a:rPr>
              <a:t>};</a:t>
            </a:r>
            <a:endParaRPr/>
          </a:p>
          <a:p>
            <a:r>
              <a:rPr lang="en-IN">
                <a:latin typeface="Arial"/>
              </a:rPr>
              <a:t>        </a:t>
            </a:r>
            <a:r>
              <a:rPr lang="en-IN">
                <a:latin typeface="Arial"/>
              </a:rPr>
              <a:t>	</a:t>
            </a:r>
            <a:r>
              <a:rPr lang="en-IN">
                <a:latin typeface="Arial"/>
              </a:rPr>
              <a:t>};</a:t>
            </a:r>
            <a:endParaRPr/>
          </a:p>
          <a:p>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393120" y="936000"/>
            <a:ext cx="9306360" cy="6408000"/>
          </a:xfrm>
          <a:prstGeom prst="rect">
            <a:avLst/>
          </a:prstGeom>
        </p:spPr>
        <p:txBody>
          <a:bodyPr lIns="90000" rIns="90000" tIns="45000" bIns="45000"/>
          <a:p>
            <a:endParaRPr/>
          </a:p>
          <a:p>
            <a:r>
              <a:rPr lang="en-IN" sz="3200">
                <a:latin typeface="Arial"/>
              </a:rPr>
              <a:t>	</a:t>
            </a:r>
            <a:r>
              <a:rPr b="1" lang="en-IN" sz="3200">
                <a:latin typeface="Arial"/>
              </a:rPr>
              <a:t>Dts issues::::</a:t>
            </a:r>
            <a:endParaRPr/>
          </a:p>
          <a:p>
            <a:endParaRPr/>
          </a:p>
          <a:p>
            <a:r>
              <a:rPr lang="en-IN" sz="3200">
                <a:latin typeface="Arial"/>
              </a:rPr>
              <a:t>1) Device tree's msm_id doesn't match the board:</a:t>
            </a:r>
            <a:endParaRPr/>
          </a:p>
          <a:p>
            <a:r>
              <a:rPr lang="en-IN" sz="3200">
                <a:latin typeface="Arial"/>
              </a:rPr>
              <a:t>2) Resructred the DTS file from 3.10 to 3.18 kernel</a:t>
            </a:r>
            <a:endParaRPr/>
          </a:p>
          <a:p>
            <a:r>
              <a:rPr lang="en-IN" sz="3200">
                <a:latin typeface="Arial"/>
              </a:rPr>
              <a:t>3) TLMM issue -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324360" y="840600"/>
            <a:ext cx="9443520" cy="5893560"/>
          </a:xfrm>
          <a:prstGeom prst="rect">
            <a:avLst/>
          </a:prstGeom>
        </p:spPr>
        <p:txBody>
          <a:bodyPr lIns="90000" rIns="90000" tIns="45000" bIns="45000"/>
          <a:p>
            <a:r>
              <a:rPr lang="en-IN" sz="1500">
                <a:latin typeface="Arial"/>
              </a:rPr>
              <a:t>1) Device tree's msm_id doesn't match the board: &lt;258 65560 0 0x0&gt; != &lt;265 24 0 0x20000&gt;</a:t>
            </a:r>
            <a:endParaRPr/>
          </a:p>
          <a:p>
            <a:endParaRPr/>
          </a:p>
          <a:p>
            <a:r>
              <a:rPr lang="en-IN" sz="1500">
                <a:latin typeface="Arial"/>
              </a:rPr>
              <a:t>dprintf(SPEW, "Device tree's msm_id doesn't match the board: &lt;%u %u %u 0x%x&gt; != &lt;%u %u %u 0x%x&gt;\n",</a:t>
            </a:r>
            <a:endParaRPr/>
          </a:p>
          <a:p>
            <a:r>
              <a:rPr lang="en-IN" sz="1500">
                <a:latin typeface="Arial"/>
              </a:rPr>
              <a:t>                                        </a:t>
            </a:r>
            <a:r>
              <a:rPr lang="en-IN" sz="1500">
                <a:latin typeface="Arial"/>
              </a:rPr>
              <a:t>dt_entry_array[i].platform_id,</a:t>
            </a:r>
            <a:endParaRPr/>
          </a:p>
          <a:p>
            <a:r>
              <a:rPr lang="en-IN" sz="1500">
                <a:latin typeface="Arial"/>
              </a:rPr>
              <a:t>                                        </a:t>
            </a:r>
            <a:r>
              <a:rPr lang="en-IN" sz="1500">
                <a:latin typeface="Arial"/>
              </a:rPr>
              <a:t>dt_entry_array[i].variant_id,</a:t>
            </a:r>
            <a:endParaRPr/>
          </a:p>
          <a:p>
            <a:r>
              <a:rPr lang="en-IN" sz="1500">
                <a:latin typeface="Arial"/>
              </a:rPr>
              <a:t>                                        </a:t>
            </a:r>
            <a:r>
              <a:rPr lang="en-IN" sz="1500">
                <a:latin typeface="Arial"/>
              </a:rPr>
              <a:t>dt_entry_array[i].soc_rev,</a:t>
            </a:r>
            <a:endParaRPr/>
          </a:p>
          <a:p>
            <a:r>
              <a:rPr lang="en-IN" sz="1500">
                <a:latin typeface="Arial"/>
              </a:rPr>
              <a:t>                                        </a:t>
            </a:r>
            <a:r>
              <a:rPr lang="en-IN" sz="1500">
                <a:latin typeface="Arial"/>
              </a:rPr>
              <a:t>dt_entry_array[i].board_hw_subtype,</a:t>
            </a:r>
            <a:endParaRPr/>
          </a:p>
          <a:p>
            <a:r>
              <a:rPr lang="en-IN" sz="1500">
                <a:latin typeface="Arial"/>
              </a:rPr>
              <a:t>                                        </a:t>
            </a:r>
            <a:r>
              <a:rPr lang="en-IN" sz="1500">
                <a:latin typeface="Arial"/>
              </a:rPr>
              <a:t>board_platform_id(),</a:t>
            </a:r>
            <a:endParaRPr/>
          </a:p>
          <a:p>
            <a:r>
              <a:rPr lang="en-IN" sz="1500">
                <a:latin typeface="Arial"/>
              </a:rPr>
              <a:t>                                        </a:t>
            </a:r>
            <a:r>
              <a:rPr lang="en-IN" sz="1500">
                <a:latin typeface="Arial"/>
              </a:rPr>
              <a:t>board_hardware_id(),</a:t>
            </a:r>
            <a:endParaRPr/>
          </a:p>
          <a:p>
            <a:r>
              <a:rPr lang="en-IN" sz="1500">
                <a:latin typeface="Arial"/>
              </a:rPr>
              <a:t>                                        </a:t>
            </a:r>
            <a:r>
              <a:rPr lang="en-IN" sz="1500">
                <a:latin typeface="Arial"/>
              </a:rPr>
              <a:t>board_hardware_subtype(),</a:t>
            </a:r>
            <a:endParaRPr/>
          </a:p>
          <a:p>
            <a:r>
              <a:rPr lang="en-IN" sz="1500">
                <a:latin typeface="Arial"/>
              </a:rPr>
              <a:t>                                        </a:t>
            </a:r>
            <a:r>
              <a:rPr lang="en-IN" sz="1500">
                <a:latin typeface="Arial"/>
              </a:rPr>
              <a:t>board_soc_version());</a:t>
            </a:r>
            <a:endParaRPr/>
          </a:p>
          <a:p>
            <a:endParaRPr/>
          </a:p>
          <a:p>
            <a:endParaRPr/>
          </a:p>
          <a:p>
            <a:r>
              <a:rPr lang="en-IN" sz="1500">
                <a:latin typeface="Arial"/>
              </a:rPr>
              <a:t> </a:t>
            </a:r>
            <a:r>
              <a:rPr lang="en-IN" sz="1500">
                <a:latin typeface="Arial"/>
              </a:rPr>
              <a:t>dprintf(INFO, "Best match DTB tags %u/%08x/0x%08x/%x/%x/%x/%x/%x/%x/%x\n",</a:t>
            </a:r>
            <a:endParaRPr/>
          </a:p>
          <a:p>
            <a:r>
              <a:rPr lang="en-IN" sz="1500">
                <a:latin typeface="Arial"/>
              </a:rPr>
              <a:t>                        </a:t>
            </a:r>
            <a:r>
              <a:rPr lang="en-IN" sz="1500">
                <a:latin typeface="Arial"/>
              </a:rPr>
              <a:t>best_match_dt_entry-&gt;platform_id, best_match_dt_entry-&gt;variant_id,</a:t>
            </a:r>
            <a:endParaRPr/>
          </a:p>
          <a:p>
            <a:r>
              <a:rPr lang="en-IN" sz="1500">
                <a:latin typeface="Arial"/>
              </a:rPr>
              <a:t>                        </a:t>
            </a:r>
            <a:r>
              <a:rPr lang="en-IN" sz="1500">
                <a:latin typeface="Arial"/>
              </a:rPr>
              <a:t>best_match_dt_entry-&gt;board_hw_subtype, best_match_dt_entry-&gt;soc_rev,</a:t>
            </a:r>
            <a:endParaRPr/>
          </a:p>
          <a:p>
            <a:r>
              <a:rPr lang="en-IN" sz="1500">
                <a:latin typeface="Arial"/>
              </a:rPr>
              <a:t>                        </a:t>
            </a:r>
            <a:r>
              <a:rPr lang="en-IN" sz="1500">
                <a:latin typeface="Arial"/>
              </a:rPr>
              <a:t>best_match_dt_entry-&gt;pmic_rev[0], best_match_dt_entry-&gt;pmic_rev[1],</a:t>
            </a:r>
            <a:endParaRPr/>
          </a:p>
          <a:p>
            <a:r>
              <a:rPr lang="en-IN" sz="1500">
                <a:latin typeface="Arial"/>
              </a:rPr>
              <a:t>                        </a:t>
            </a:r>
            <a:r>
              <a:rPr lang="en-IN" sz="1500">
                <a:latin typeface="Arial"/>
              </a:rPr>
              <a:t>best_match_dt_entry-&gt;pmic_rev[2], best_match_dt_entry-&gt;pmic_rev[3],</a:t>
            </a:r>
            <a:endParaRPr/>
          </a:p>
          <a:p>
            <a:r>
              <a:rPr lang="en-IN" sz="1500">
                <a:latin typeface="Arial"/>
              </a:rPr>
              <a:t>                        </a:t>
            </a:r>
            <a:r>
              <a:rPr lang="en-IN" sz="1500">
                <a:latin typeface="Arial"/>
              </a:rPr>
              <a:t>best_match_dt_entry-&gt;offset, best_match_dt_entry-&gt;size);</a:t>
            </a:r>
            <a:endParaRPr/>
          </a:p>
          <a:p>
            <a:endParaRPr/>
          </a:p>
          <a:p>
            <a:endParaRPr/>
          </a:p>
          <a:p>
            <a:r>
              <a:rPr lang="en-IN" sz="1500">
                <a:latin typeface="Arial"/>
              </a:rPr>
              <a:t>Success Case: Best match DTB tags 265/00010018/0x00000000/0/1000d/0/0/0/90835090/23b5d </a:t>
            </a:r>
            <a:endParaRPr/>
          </a:p>
          <a:p>
            <a:endParaRPr/>
          </a:p>
          <a:p>
            <a:endParaRPr/>
          </a:p>
          <a:p>
            <a:r>
              <a:rPr lang="en-IN" sz="1500">
                <a:latin typeface="Arial"/>
              </a:rPr>
              <a:t>Failed case: mismatching the  “ best_match_dt_entry-&gt;variant_id ” </a:t>
            </a:r>
            <a:endParaRPr/>
          </a:p>
          <a:p>
            <a:endParaRPr/>
          </a:p>
          <a:p>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1512000" y="884880"/>
            <a:ext cx="6337800" cy="627120"/>
          </a:xfrm>
          <a:prstGeom prst="rect">
            <a:avLst/>
          </a:prstGeom>
        </p:spPr>
        <p:txBody>
          <a:bodyPr lIns="0" rIns="0" tIns="0" bIns="0" anchor="ctr"/>
          <a:p>
            <a:pPr algn="ctr"/>
            <a:r>
              <a:rPr lang="en-IN" sz="4400">
                <a:latin typeface="Arial"/>
              </a:rPr>
              <a:t>3.10  and 3.18 DTS files </a:t>
            </a:r>
            <a:endParaRPr/>
          </a:p>
        </p:txBody>
      </p:sp>
      <p:sp>
        <p:nvSpPr>
          <p:cNvPr id="188" name="TextShape 2"/>
          <p:cNvSpPr txBox="1"/>
          <p:nvPr/>
        </p:nvSpPr>
        <p:spPr>
          <a:xfrm>
            <a:off x="5153040" y="1769400"/>
            <a:ext cx="4426920" cy="4384440"/>
          </a:xfrm>
          <a:prstGeom prst="rect">
            <a:avLst/>
          </a:prstGeom>
        </p:spPr>
        <p:txBody>
          <a:bodyPr lIns="0" rIns="0" tIns="0" bIns="0"/>
          <a:p>
            <a:pPr>
              <a:buSzPct val="45000"/>
              <a:buFont typeface="StarSymbol"/>
              <a:buChar char=""/>
            </a:pPr>
            <a:r>
              <a:rPr lang="en-IN" sz="3200">
                <a:latin typeface="Arial"/>
              </a:rPr>
              <a:t>&amp;tlmm_pinmux {</a:t>
            </a:r>
            <a:endParaRPr/>
          </a:p>
          <a:p>
            <a:pPr>
              <a:buSzPct val="45000"/>
              <a:buFont typeface="StarSymbol"/>
              <a:buChar char=""/>
            </a:pPr>
            <a:r>
              <a:rPr lang="en-IN" sz="3200">
                <a:latin typeface="Arial"/>
              </a:rPr>
              <a:t>    </a:t>
            </a:r>
            <a:r>
              <a:rPr lang="en-IN" sz="3200">
                <a:latin typeface="Arial"/>
              </a:rPr>
              <a:t>mpu6050_int_pin {</a:t>
            </a:r>
            <a:endParaRPr/>
          </a:p>
          <a:p>
            <a:pPr>
              <a:buSzPct val="45000"/>
              <a:buFont typeface="StarSymbol"/>
              <a:buChar char=""/>
            </a:pPr>
            <a:r>
              <a:rPr lang="en-IN" sz="3200">
                <a:latin typeface="Arial"/>
              </a:rPr>
              <a:t>                </a:t>
            </a:r>
            <a:r>
              <a:rPr lang="en-IN" sz="3200">
                <a:latin typeface="Arial"/>
              </a:rPr>
              <a:t>label = "mpu6050-irq";</a:t>
            </a:r>
            <a:endParaRPr/>
          </a:p>
          <a:p>
            <a:pPr>
              <a:buSzPct val="45000"/>
              <a:buFont typeface="StarSymbol"/>
              <a:buChar char=""/>
            </a:pPr>
            <a:r>
              <a:rPr lang="en-IN" sz="3200">
                <a:latin typeface="Arial"/>
              </a:rPr>
              <a:t>                </a:t>
            </a:r>
            <a:r>
              <a:rPr lang="en-IN" sz="3200">
                <a:latin typeface="Arial"/>
              </a:rPr>
              <a:t>mpu6050_default: mpu6050_default {</a:t>
            </a:r>
            <a:endParaRPr/>
          </a:p>
          <a:p>
            <a:pPr>
              <a:buSzPct val="45000"/>
              <a:buFont typeface="StarSymbol"/>
              <a:buChar char=""/>
            </a:pPr>
            <a:r>
              <a:rPr lang="en-IN" sz="3200">
                <a:latin typeface="Arial"/>
              </a:rPr>
              <a:t>                        </a:t>
            </a:r>
            <a:r>
              <a:rPr lang="en-IN" sz="3200">
                <a:latin typeface="Arial"/>
              </a:rPr>
              <a:t>mux {</a:t>
            </a:r>
            <a:endParaRPr/>
          </a:p>
          <a:p>
            <a:pPr>
              <a:buSzPct val="45000"/>
              <a:buFont typeface="StarSymbol"/>
              <a:buChar char=""/>
            </a:pPr>
            <a:r>
              <a:rPr lang="en-IN" sz="3200">
                <a:latin typeface="Arial"/>
              </a:rPr>
              <a:t>                                </a:t>
            </a:r>
            <a:r>
              <a:rPr lang="en-IN" sz="3200">
                <a:latin typeface="Arial"/>
              </a:rPr>
              <a:t>pins = "gpio96";</a:t>
            </a:r>
            <a:endParaRPr/>
          </a:p>
          <a:p>
            <a:pPr>
              <a:buSzPct val="45000"/>
              <a:buFont typeface="StarSymbol"/>
              <a:buChar char=""/>
            </a:pPr>
            <a:r>
              <a:rPr lang="en-IN" sz="3200">
                <a:latin typeface="Arial"/>
              </a:rPr>
              <a:t>                                </a:t>
            </a:r>
            <a:r>
              <a:rPr lang="en-IN" sz="3200">
                <a:latin typeface="Arial"/>
              </a:rPr>
              <a:t>function = "gpio";</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config {</a:t>
            </a:r>
            <a:endParaRPr/>
          </a:p>
          <a:p>
            <a:pPr>
              <a:buSzPct val="45000"/>
              <a:buFont typeface="StarSymbol"/>
              <a:buChar char=""/>
            </a:pPr>
            <a:r>
              <a:rPr lang="en-IN" sz="3200">
                <a:latin typeface="Arial"/>
              </a:rPr>
              <a:t>                                </a:t>
            </a:r>
            <a:r>
              <a:rPr lang="en-IN" sz="3200">
                <a:latin typeface="Arial"/>
              </a:rPr>
              <a:t>pins = "gpio96"</a:t>
            </a:r>
            <a:endParaRPr/>
          </a:p>
          <a:p>
            <a:pPr>
              <a:buSzPct val="45000"/>
              <a:buFont typeface="StarSymbol"/>
              <a:buChar char=""/>
            </a:pPr>
            <a:r>
              <a:rPr lang="en-IN" sz="3200">
                <a:latin typeface="Arial"/>
              </a:rPr>
              <a:t>                                </a:t>
            </a:r>
            <a:r>
              <a:rPr lang="en-IN" sz="3200">
                <a:latin typeface="Arial"/>
              </a:rPr>
              <a:t>drive-strength = &lt;6&gt;;</a:t>
            </a:r>
            <a:endParaRPr/>
          </a:p>
          <a:p>
            <a:pPr>
              <a:buSzPct val="45000"/>
              <a:buFont typeface="StarSymbol"/>
              <a:buChar char=""/>
            </a:pPr>
            <a:r>
              <a:rPr lang="en-IN" sz="3200">
                <a:latin typeface="Arial"/>
              </a:rPr>
              <a:t>                                </a:t>
            </a:r>
            <a:r>
              <a:rPr lang="en-IN" sz="3200">
                <a:latin typeface="Arial"/>
              </a:rPr>
              <a:t>bias-pull-up;</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mpu6050_sleep: mpu6050_sleep {</a:t>
            </a:r>
            <a:endParaRPr/>
          </a:p>
          <a:p>
            <a:pPr>
              <a:buSzPct val="45000"/>
              <a:buFont typeface="StarSymbol"/>
              <a:buChar char=""/>
            </a:pPr>
            <a:endParaRPr/>
          </a:p>
          <a:p>
            <a:pPr>
              <a:buSzPct val="45000"/>
              <a:buFont typeface="StarSymbol"/>
              <a:buChar char=""/>
            </a:pPr>
            <a:r>
              <a:rPr lang="en-IN" sz="3200">
                <a:latin typeface="Arial"/>
              </a:rPr>
              <a:t>                        </a:t>
            </a:r>
            <a:r>
              <a:rPr lang="en-IN" sz="3200">
                <a:latin typeface="Arial"/>
              </a:rPr>
              <a:t>mux {</a:t>
            </a:r>
            <a:endParaRPr/>
          </a:p>
          <a:p>
            <a:pPr>
              <a:buSzPct val="45000"/>
              <a:buFont typeface="StarSymbol"/>
              <a:buChar char=""/>
            </a:pPr>
            <a:r>
              <a:rPr lang="en-IN" sz="3200">
                <a:latin typeface="Arial"/>
              </a:rPr>
              <a:t>                                </a:t>
            </a:r>
            <a:r>
              <a:rPr lang="en-IN" sz="3200">
                <a:latin typeface="Arial"/>
              </a:rPr>
              <a:t>pins = "gpio96";</a:t>
            </a:r>
            <a:endParaRPr/>
          </a:p>
          <a:p>
            <a:pPr>
              <a:buSzPct val="45000"/>
              <a:buFont typeface="StarSymbol"/>
              <a:buChar char=""/>
            </a:pPr>
            <a:r>
              <a:rPr lang="en-IN" sz="3200">
                <a:latin typeface="Arial"/>
              </a:rPr>
              <a:t>                                </a:t>
            </a:r>
            <a:r>
              <a:rPr lang="en-IN" sz="3200">
                <a:latin typeface="Arial"/>
              </a:rPr>
              <a:t>function = "gpio";</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config {</a:t>
            </a:r>
            <a:endParaRPr/>
          </a:p>
          <a:p>
            <a:pPr>
              <a:buSzPct val="45000"/>
              <a:buFont typeface="StarSymbol"/>
              <a:buChar char=""/>
            </a:pPr>
            <a:r>
              <a:rPr lang="en-IN" sz="3200">
                <a:latin typeface="Arial"/>
              </a:rPr>
              <a:t>                                </a:t>
            </a:r>
            <a:r>
              <a:rPr lang="en-IN" sz="3200">
                <a:latin typeface="Arial"/>
              </a:rPr>
              <a:t>pins = "gpio96"</a:t>
            </a:r>
            <a:endParaRPr/>
          </a:p>
          <a:p>
            <a:pPr>
              <a:buSzPct val="45000"/>
              <a:buFont typeface="StarSymbol"/>
              <a:buChar char=""/>
            </a:pPr>
            <a:r>
              <a:rPr lang="en-IN" sz="3200">
                <a:latin typeface="Arial"/>
              </a:rPr>
              <a:t>                                </a:t>
            </a:r>
            <a:r>
              <a:rPr lang="en-IN" sz="3200">
                <a:latin typeface="Arial"/>
              </a:rPr>
              <a:t>drive-strength = &lt;2&gt;;</a:t>
            </a:r>
            <a:endParaRPr/>
          </a:p>
          <a:p>
            <a:pPr>
              <a:buSzPct val="45000"/>
              <a:buFont typeface="StarSymbol"/>
              <a:buChar char=""/>
            </a:pPr>
            <a:r>
              <a:rPr lang="en-IN" sz="3200">
                <a:latin typeface="Arial"/>
              </a:rPr>
              <a:t>                                </a:t>
            </a:r>
            <a:r>
              <a:rPr lang="en-IN" sz="3200">
                <a:latin typeface="Arial"/>
              </a:rPr>
              <a:t>bias-pull-down;</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r>
              <a:rPr lang="en-IN" sz="3200">
                <a:latin typeface="Arial"/>
              </a:rPr>
              <a:t>        </a:t>
            </a:r>
            <a:r>
              <a:rPr lang="en-IN" sz="3200">
                <a:latin typeface="Arial"/>
              </a:rPr>
              <a:t>};</a:t>
            </a:r>
            <a:endParaRPr/>
          </a:p>
          <a:p>
            <a:pPr>
              <a:buSzPct val="45000"/>
              <a:buFont typeface="StarSymbol"/>
              <a:buChar char=""/>
            </a:pPr>
            <a:endParaRPr/>
          </a:p>
        </p:txBody>
      </p:sp>
      <p:sp>
        <p:nvSpPr>
          <p:cNvPr id="189" name="TextShape 3"/>
          <p:cNvSpPr txBox="1"/>
          <p:nvPr/>
        </p:nvSpPr>
        <p:spPr>
          <a:xfrm>
            <a:off x="504360" y="1769400"/>
            <a:ext cx="4426920" cy="4384440"/>
          </a:xfrm>
          <a:prstGeom prst="rect">
            <a:avLst/>
          </a:prstGeom>
        </p:spPr>
        <p:txBody>
          <a:bodyPr lIns="0" rIns="0" tIns="0" bIns="0"/>
          <a:p>
            <a:r>
              <a:rPr lang="en-IN" sz="1200">
                <a:latin typeface="Arial"/>
              </a:rPr>
              <a:t>3.10 kernel: </a:t>
            </a:r>
            <a:endParaRPr/>
          </a:p>
          <a:p>
            <a:endParaRPr/>
          </a:p>
          <a:p>
            <a:r>
              <a:rPr lang="en-IN" sz="1200">
                <a:latin typeface="Arial"/>
              </a:rPr>
              <a:t>&amp;tlmm_pinmux {</a:t>
            </a:r>
            <a:endParaRPr/>
          </a:p>
          <a:p>
            <a:r>
              <a:rPr lang="en-IN" sz="1200">
                <a:latin typeface="Arial"/>
              </a:rPr>
              <a:t>     </a:t>
            </a:r>
            <a:r>
              <a:rPr lang="en-IN" sz="1200">
                <a:latin typeface="Arial"/>
              </a:rPr>
              <a:t>mpu6050_int_pin {</a:t>
            </a:r>
            <a:endParaRPr/>
          </a:p>
          <a:p>
            <a:r>
              <a:rPr lang="en-IN" sz="1200">
                <a:latin typeface="Arial"/>
              </a:rPr>
              <a:t>               </a:t>
            </a:r>
            <a:r>
              <a:rPr lang="en-IN" sz="1200">
                <a:latin typeface="Arial"/>
              </a:rPr>
              <a:t>qcom,pins = &lt;&amp;gp 96&gt;;</a:t>
            </a:r>
            <a:endParaRPr/>
          </a:p>
          <a:p>
            <a:r>
              <a:rPr lang="en-IN" sz="1200">
                <a:latin typeface="Arial"/>
              </a:rPr>
              <a:t>               </a:t>
            </a:r>
            <a:r>
              <a:rPr lang="en-IN" sz="1200">
                <a:latin typeface="Arial"/>
              </a:rPr>
              <a:t>qcom,pin-func = &lt;0&gt;;</a:t>
            </a:r>
            <a:endParaRPr/>
          </a:p>
          <a:p>
            <a:r>
              <a:rPr lang="en-IN" sz="1200">
                <a:latin typeface="Arial"/>
              </a:rPr>
              <a:t>               </a:t>
            </a:r>
            <a:r>
              <a:rPr lang="en-IN" sz="1200">
                <a:latin typeface="Arial"/>
              </a:rPr>
              <a:t>qcom,num-grp-pins = &lt;1&gt;;</a:t>
            </a:r>
            <a:endParaRPr/>
          </a:p>
          <a:p>
            <a:r>
              <a:rPr lang="en-IN" sz="1200">
                <a:latin typeface="Arial"/>
              </a:rPr>
              <a:t>               </a:t>
            </a:r>
            <a:r>
              <a:rPr lang="en-IN" sz="1200">
                <a:latin typeface="Arial"/>
              </a:rPr>
              <a:t>label = "mpu6050-irq";</a:t>
            </a:r>
            <a:endParaRPr/>
          </a:p>
          <a:p>
            <a:r>
              <a:rPr lang="en-IN" sz="1200">
                <a:latin typeface="Arial"/>
              </a:rPr>
              <a:t>               </a:t>
            </a:r>
            <a:r>
              <a:rPr lang="en-IN" sz="1200">
                <a:latin typeface="Arial"/>
              </a:rPr>
              <a:t>mpu6050_default: mpu6050_default {</a:t>
            </a:r>
            <a:endParaRPr/>
          </a:p>
          <a:p>
            <a:r>
              <a:rPr lang="en-IN" sz="1200">
                <a:latin typeface="Arial"/>
              </a:rPr>
              <a:t>                       </a:t>
            </a:r>
            <a:r>
              <a:rPr lang="en-IN" sz="1200">
                <a:latin typeface="Arial"/>
              </a:rPr>
              <a:t>drive-strength = &lt;6&gt;;</a:t>
            </a:r>
            <a:endParaRPr/>
          </a:p>
          <a:p>
            <a:r>
              <a:rPr lang="en-IN" sz="1200">
                <a:latin typeface="Arial"/>
              </a:rPr>
              <a:t>                       </a:t>
            </a:r>
            <a:r>
              <a:rPr lang="en-IN" sz="1200">
                <a:latin typeface="Arial"/>
              </a:rPr>
              <a:t>bias-pull-up;</a:t>
            </a:r>
            <a:endParaRPr/>
          </a:p>
          <a:p>
            <a:endParaRPr/>
          </a:p>
          <a:p>
            <a:r>
              <a:rPr lang="en-IN" sz="1200">
                <a:latin typeface="Arial"/>
              </a:rPr>
              <a:t>       </a:t>
            </a:r>
            <a:r>
              <a:rPr lang="en-IN" sz="1200">
                <a:latin typeface="Arial"/>
              </a:rPr>
              <a:t>};</a:t>
            </a:r>
            <a:endParaRPr/>
          </a:p>
          <a:p>
            <a:r>
              <a:rPr lang="en-IN" sz="1200">
                <a:latin typeface="Arial"/>
              </a:rPr>
              <a:t>       </a:t>
            </a:r>
            <a:r>
              <a:rPr lang="en-IN" sz="1200">
                <a:latin typeface="Arial"/>
              </a:rPr>
              <a:t>mpu6050_sleep: mpu6050_sleep {</a:t>
            </a:r>
            <a:endParaRPr/>
          </a:p>
          <a:p>
            <a:r>
              <a:rPr lang="en-IN" sz="1200">
                <a:latin typeface="Arial"/>
              </a:rPr>
              <a:t>                      </a:t>
            </a:r>
            <a:r>
              <a:rPr lang="en-IN" sz="1200">
                <a:latin typeface="Arial"/>
              </a:rPr>
              <a:t>drive-strength = &lt;2&gt;;</a:t>
            </a:r>
            <a:endParaRPr/>
          </a:p>
          <a:p>
            <a:r>
              <a:rPr lang="en-IN" sz="1200">
                <a:latin typeface="Arial"/>
              </a:rPr>
              <a:t>                      </a:t>
            </a:r>
            <a:r>
              <a:rPr lang="en-IN" sz="1200">
                <a:latin typeface="Arial"/>
              </a:rPr>
              <a:t>bias-pull-down;</a:t>
            </a:r>
            <a:endParaRPr/>
          </a:p>
          <a:p>
            <a:r>
              <a:rPr lang="en-IN" sz="1200">
                <a:latin typeface="Arial"/>
              </a:rPr>
              <a:t>};</a:t>
            </a:r>
            <a:endParaRPr/>
          </a:p>
          <a:p>
            <a:r>
              <a:rPr lang="en-IN" sz="1200">
                <a:latin typeface="Arial"/>
              </a:rPr>
              <a: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504000" y="1230480"/>
            <a:ext cx="7857000" cy="2369520"/>
          </a:xfrm>
          <a:prstGeom prst="rect">
            <a:avLst/>
          </a:prstGeom>
        </p:spPr>
        <p:txBody>
          <a:bodyPr lIns="90000" rIns="90000" tIns="45000" bIns="45000"/>
          <a:p>
            <a:r>
              <a:rPr lang="en-IN" sz="3200">
                <a:latin typeface="Arial"/>
              </a:rPr>
              <a:t>3) TLMM issue -  </a:t>
            </a:r>
            <a:endParaRPr/>
          </a:p>
          <a:p>
            <a:endParaRPr/>
          </a:p>
          <a:p>
            <a:r>
              <a:rPr lang="en-IN" sz="3200">
                <a:latin typeface="Arial"/>
              </a:rPr>
              <a:t>&amp;tlmm_pinmux {    this node is changed as</a:t>
            </a:r>
            <a:endParaRPr/>
          </a:p>
          <a:p>
            <a:r>
              <a:rPr lang="en-IN" sz="3200">
                <a:latin typeface="Arial"/>
              </a:rPr>
              <a:t>&amp;msm_gpio {</a:t>
            </a:r>
            <a:endParaRPr/>
          </a:p>
          <a:p>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1306440" y="2637000"/>
            <a:ext cx="6117480" cy="1342080"/>
          </a:xfrm>
          <a:prstGeom prst="rect">
            <a:avLst/>
          </a:prstGeom>
          <a:noFill/>
          <a:ln>
            <a:noFill/>
          </a:ln>
        </p:spPr>
        <p:txBody>
          <a:bodyPr lIns="90000" rIns="90000" tIns="45000" bIns="45000"/>
          <a:p>
            <a:pPr algn="ctr">
              <a:lnSpc>
                <a:spcPct val="100000"/>
              </a:lnSpc>
            </a:pPr>
            <a:r>
              <a:rPr lang="en-IN" sz="5000">
                <a:solidFill>
                  <a:srgbClr val="953735"/>
                </a:solidFill>
                <a:latin typeface="Brush Script MT"/>
                <a:ea typeface="DejaVu Sans"/>
              </a:rPr>
              <a:t>   </a:t>
            </a:r>
            <a:r>
              <a:rPr b="1" lang="en-IN" sz="5600">
                <a:solidFill>
                  <a:srgbClr val="953735"/>
                </a:solidFill>
                <a:latin typeface="Purisa"/>
                <a:ea typeface="DejaVu Sans"/>
              </a:rPr>
              <a:t>Thank you</a:t>
            </a:r>
            <a:endParaRPr/>
          </a:p>
        </p:txBody>
      </p:sp>
      <p:pic>
        <p:nvPicPr>
          <p:cNvPr id="192" name="Picture 5" descr=""/>
          <p:cNvPicPr/>
          <p:nvPr/>
        </p:nvPicPr>
        <p:blipFill>
          <a:blip r:embed="rId1"/>
          <a:stretch>
            <a:fillRect/>
          </a:stretch>
        </p:blipFill>
        <p:spPr>
          <a:xfrm>
            <a:off x="7489440" y="3808800"/>
            <a:ext cx="1292760" cy="14454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7272000" y="6480000"/>
            <a:ext cx="1317240" cy="396360"/>
          </a:xfrm>
          <a:prstGeom prst="rect">
            <a:avLst/>
          </a:prstGeom>
          <a:noFill/>
          <a:ln>
            <a:noFill/>
          </a:ln>
        </p:spPr>
        <p:txBody>
          <a:bodyPr lIns="90000" rIns="90000" tIns="45000" bIns="45000"/>
          <a:p>
            <a:r>
              <a:rPr lang="en-IN" sz="1500">
                <a:solidFill>
                  <a:srgbClr val="000000"/>
                </a:solidFill>
                <a:latin typeface="Purisa"/>
                <a:ea typeface="DejaVu Sans"/>
              </a:rPr>
              <a:t>Continued...</a:t>
            </a:r>
            <a:endParaRPr/>
          </a:p>
        </p:txBody>
      </p:sp>
      <p:sp>
        <p:nvSpPr>
          <p:cNvPr id="155" name="CustomShape 2"/>
          <p:cNvSpPr/>
          <p:nvPr/>
        </p:nvSpPr>
        <p:spPr>
          <a:xfrm>
            <a:off x="504000" y="301320"/>
            <a:ext cx="9070560" cy="1260360"/>
          </a:xfrm>
          <a:prstGeom prst="rect">
            <a:avLst/>
          </a:prstGeom>
          <a:noFill/>
          <a:ln>
            <a:noFill/>
          </a:ln>
        </p:spPr>
      </p:sp>
      <p:sp>
        <p:nvSpPr>
          <p:cNvPr id="156" name="CustomShape 3"/>
          <p:cNvSpPr/>
          <p:nvPr/>
        </p:nvSpPr>
        <p:spPr>
          <a:xfrm>
            <a:off x="576000" y="1807920"/>
            <a:ext cx="9070560" cy="4382640"/>
          </a:xfrm>
          <a:prstGeom prst="rect">
            <a:avLst/>
          </a:prstGeom>
          <a:noFill/>
          <a:ln>
            <a:noFill/>
          </a:ln>
        </p:spPr>
        <p:txBody>
          <a:bodyPr lIns="0" rIns="0" tIns="0" bIns="0"/>
          <a:p>
            <a:pPr algn="just">
              <a:lnSpc>
                <a:spcPct val="100000"/>
              </a:lnSpc>
            </a:pPr>
            <a:r>
              <a:rPr b="1" lang="en-IN" sz="2800">
                <a:solidFill>
                  <a:srgbClr val="000000"/>
                </a:solidFill>
                <a:latin typeface="Arial"/>
                <a:ea typeface="DejaVu Sans"/>
              </a:rPr>
              <a:t>before the Device Tree</a:t>
            </a:r>
            <a:endParaRPr/>
          </a:p>
          <a:p>
            <a:pPr algn="just">
              <a:lnSpc>
                <a:spcPct val="100000"/>
              </a:lnSpc>
            </a:pPr>
            <a:endParaRPr/>
          </a:p>
          <a:p>
            <a:pPr>
              <a:lnSpc>
                <a:spcPct val="100000"/>
              </a:lnSpc>
            </a:pPr>
            <a:r>
              <a:rPr lang="en-IN" sz="2200">
                <a:solidFill>
                  <a:srgbClr val="000000"/>
                </a:solidFill>
                <a:latin typeface="Times new roman"/>
                <a:ea typeface="DejaVu Sans"/>
              </a:rPr>
              <a:t>The kernel contains the entire description of the hardware.</a:t>
            </a:r>
            <a:endParaRPr/>
          </a:p>
          <a:p>
            <a:pPr>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The bootloader tells the kernel two things:</a:t>
            </a:r>
            <a:endParaRPr/>
          </a:p>
          <a:p>
            <a:pPr>
              <a:lnSpc>
                <a:spcPct val="100000"/>
              </a:lnSpc>
            </a:pPr>
            <a:endParaRPr/>
          </a:p>
          <a:p>
            <a:pPr>
              <a:lnSpc>
                <a:spcPct val="100000"/>
              </a:lnSpc>
            </a:pPr>
            <a:r>
              <a:rPr lang="en-IN" sz="2200">
                <a:solidFill>
                  <a:srgbClr val="000000"/>
                </a:solidFill>
                <a:latin typeface="Times new roman"/>
                <a:ea typeface="DejaVu Sans"/>
              </a:rPr>
              <a:t>1) which board is being booted through a machine type integer, passed in register r1 ,</a:t>
            </a:r>
            <a:endParaRPr/>
          </a:p>
          <a:p>
            <a:pPr>
              <a:lnSpc>
                <a:spcPct val="100000"/>
              </a:lnSpc>
            </a:pPr>
            <a:r>
              <a:rPr lang="en-IN" sz="2200">
                <a:solidFill>
                  <a:srgbClr val="000000"/>
                </a:solidFill>
                <a:latin typeface="Times new roman"/>
                <a:ea typeface="DejaVu Sans"/>
              </a:rPr>
              <a:t>2)additional information, called ATAGS, which address is passed to the kernel through register r2.</a:t>
            </a:r>
            <a:endParaRPr/>
          </a:p>
          <a:p>
            <a:pPr>
              <a:lnSpc>
                <a:spcPct val="100000"/>
              </a:lnSpc>
            </a:pPr>
            <a:endParaRPr/>
          </a:p>
          <a:p>
            <a:pPr>
              <a:lnSpc>
                <a:spcPct val="100000"/>
              </a:lnSpc>
            </a:pPr>
            <a:r>
              <a:rPr lang="en-IN" sz="2200">
                <a:solidFill>
                  <a:srgbClr val="000000"/>
                </a:solidFill>
                <a:latin typeface="Times new roman"/>
                <a:ea typeface="DejaVu Sans"/>
              </a:rPr>
              <a:t>	</a:t>
            </a:r>
            <a:r>
              <a:rPr b="1" lang="en-IN" sz="2200">
                <a:solidFill>
                  <a:srgbClr val="000000"/>
                </a:solidFill>
                <a:latin typeface="Times new roman"/>
                <a:ea typeface="DejaVu Sans"/>
              </a:rPr>
              <a:t>Note</a:t>
            </a:r>
            <a:r>
              <a:rPr lang="en-IN" sz="2200">
                <a:solidFill>
                  <a:srgbClr val="000000"/>
                </a:solidFill>
                <a:latin typeface="Times new roman"/>
                <a:ea typeface="DejaVu Sans"/>
              </a:rPr>
              <a:t>:ATAGS are ARM tags. They are used to carry information such as memory size from boot code to kernel.</a:t>
            </a:r>
            <a:endParaRPr/>
          </a:p>
          <a:p>
            <a:pPr>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The requirements</a:t>
            </a:r>
            <a:endParaRPr/>
          </a:p>
          <a:p>
            <a:pPr>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r0 = 0,</a:t>
            </a:r>
            <a:endParaRPr/>
          </a:p>
          <a:p>
            <a:pPr>
              <a:lnSpc>
                <a:spcPct val="100000"/>
              </a:lnSpc>
            </a:pPr>
            <a:r>
              <a:rPr lang="en-IN" sz="2200">
                <a:solidFill>
                  <a:srgbClr val="000000"/>
                </a:solidFill>
                <a:latin typeface="Times new roman"/>
                <a:ea typeface="DejaVu Sans"/>
              </a:rPr>
              <a:t> </a:t>
            </a:r>
            <a:r>
              <a:rPr lang="en-IN" sz="2200">
                <a:solidFill>
                  <a:srgbClr val="000000"/>
                </a:solidFill>
                <a:latin typeface="Times new roman"/>
                <a:ea typeface="DejaVu Sans"/>
              </a:rPr>
              <a:t>* r1 = Machine Type , r2 = atags or dtb pointer.</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504000" y="301320"/>
            <a:ext cx="9070560" cy="1260360"/>
          </a:xfrm>
          <a:prstGeom prst="rect">
            <a:avLst/>
          </a:prstGeom>
          <a:noFill/>
          <a:ln>
            <a:noFill/>
          </a:ln>
        </p:spPr>
      </p:sp>
      <p:sp>
        <p:nvSpPr>
          <p:cNvPr id="158" name="CustomShape 2"/>
          <p:cNvSpPr/>
          <p:nvPr/>
        </p:nvSpPr>
        <p:spPr>
          <a:xfrm>
            <a:off x="504000" y="1768680"/>
            <a:ext cx="9070560" cy="4382640"/>
          </a:xfrm>
          <a:prstGeom prst="rect">
            <a:avLst/>
          </a:prstGeom>
          <a:noFill/>
          <a:ln>
            <a:noFill/>
          </a:ln>
        </p:spPr>
        <p:txBody>
          <a:bodyPr lIns="0" rIns="0" tIns="0" bIns="0"/>
          <a:p>
            <a:pPr algn="just">
              <a:lnSpc>
                <a:spcPct val="100000"/>
              </a:lnSpc>
            </a:pPr>
            <a:r>
              <a:rPr b="1" lang="en-IN" sz="2200">
                <a:solidFill>
                  <a:srgbClr val="000000"/>
                </a:solidFill>
                <a:latin typeface="Arial"/>
              </a:rPr>
              <a:t>booting with a Device Tree</a:t>
            </a:r>
            <a:endParaRPr/>
          </a:p>
          <a:p>
            <a:pPr algn="just">
              <a:lnSpc>
                <a:spcPct val="100000"/>
              </a:lnSpc>
            </a:pPr>
            <a:endParaRPr/>
          </a:p>
          <a:p>
            <a:pPr algn="just">
              <a:lnSpc>
                <a:spcPct val="100000"/>
              </a:lnSpc>
            </a:pPr>
            <a:r>
              <a:rPr lang="en-IN" sz="2200">
                <a:solidFill>
                  <a:srgbClr val="000000"/>
                </a:solidFill>
                <a:latin typeface="Times new roman"/>
              </a:rPr>
              <a:t>1) The kernel no longer contains the description of the hardware,</a:t>
            </a:r>
            <a:endParaRPr/>
          </a:p>
          <a:p>
            <a:pPr algn="just">
              <a:lnSpc>
                <a:spcPct val="100000"/>
              </a:lnSpc>
            </a:pPr>
            <a:r>
              <a:rPr lang="en-IN" sz="2200">
                <a:solidFill>
                  <a:srgbClr val="000000"/>
                </a:solidFill>
                <a:latin typeface="Times new roman"/>
              </a:rPr>
              <a:t>it is located in a separate binary: the device tree blob</a:t>
            </a:r>
            <a:endParaRPr/>
          </a:p>
          <a:p>
            <a:pPr algn="just">
              <a:lnSpc>
                <a:spcPct val="100000"/>
              </a:lnSpc>
            </a:pPr>
            <a:endParaRPr/>
          </a:p>
          <a:p>
            <a:pPr algn="just">
              <a:lnSpc>
                <a:spcPct val="100000"/>
              </a:lnSpc>
            </a:pPr>
            <a:r>
              <a:rPr lang="en-IN" sz="2200">
                <a:solidFill>
                  <a:srgbClr val="000000"/>
                </a:solidFill>
                <a:latin typeface="Times new roman"/>
              </a:rPr>
              <a:t>2 ) The bootloader loads two binaries: the kernel image and the</a:t>
            </a:r>
            <a:endParaRPr/>
          </a:p>
          <a:p>
            <a:pPr algn="just">
              <a:lnSpc>
                <a:spcPct val="100000"/>
              </a:lnSpc>
            </a:pPr>
            <a:r>
              <a:rPr lang="en-IN" sz="2200">
                <a:solidFill>
                  <a:srgbClr val="000000"/>
                </a:solidFill>
                <a:latin typeface="Times new roman"/>
              </a:rPr>
              <a:t>DTB</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Kernel image remains </a:t>
            </a:r>
            <a:r>
              <a:rPr b="1" lang="en-IN" sz="2200">
                <a:solidFill>
                  <a:srgbClr val="000000"/>
                </a:solidFill>
                <a:latin typeface="Times new roman"/>
              </a:rPr>
              <a:t>uImage or zImage</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DTB located in </a:t>
            </a:r>
            <a:r>
              <a:rPr b="1" lang="en-IN" sz="2200">
                <a:solidFill>
                  <a:srgbClr val="000000"/>
                </a:solidFill>
                <a:latin typeface="Times new roman"/>
              </a:rPr>
              <a:t>arch/arm/boot/dts</a:t>
            </a:r>
            <a:r>
              <a:rPr lang="en-IN" sz="2200">
                <a:solidFill>
                  <a:srgbClr val="000000"/>
                </a:solidFill>
                <a:latin typeface="Times new roman"/>
              </a:rPr>
              <a:t>, one per board</a:t>
            </a:r>
            <a:endParaRPr/>
          </a:p>
          <a:p>
            <a:pPr algn="just">
              <a:lnSpc>
                <a:spcPct val="100000"/>
              </a:lnSpc>
            </a:pPr>
            <a:endParaRPr/>
          </a:p>
          <a:p>
            <a:pPr algn="just">
              <a:lnSpc>
                <a:spcPct val="100000"/>
              </a:lnSpc>
            </a:pPr>
            <a:r>
              <a:rPr lang="en-IN" sz="2200">
                <a:solidFill>
                  <a:srgbClr val="000000"/>
                </a:solidFill>
                <a:latin typeface="Times new roman"/>
              </a:rPr>
              <a:t>3) The bootloader passes the DTB address through r2. It is</a:t>
            </a:r>
            <a:endParaRPr/>
          </a:p>
          <a:p>
            <a:pPr algn="just">
              <a:lnSpc>
                <a:spcPct val="100000"/>
              </a:lnSpc>
            </a:pPr>
            <a:r>
              <a:rPr lang="en-IN" sz="2200">
                <a:solidFill>
                  <a:srgbClr val="000000"/>
                </a:solidFill>
                <a:latin typeface="Times new roman"/>
              </a:rPr>
              <a:t>supposed to adjust the DTB with memory information, kernel</a:t>
            </a:r>
            <a:endParaRPr/>
          </a:p>
          <a:p>
            <a:pPr algn="just">
              <a:lnSpc>
                <a:spcPct val="100000"/>
              </a:lnSpc>
            </a:pPr>
            <a:r>
              <a:rPr lang="en-IN" sz="2200">
                <a:solidFill>
                  <a:srgbClr val="000000"/>
                </a:solidFill>
                <a:latin typeface="Times new roman"/>
              </a:rPr>
              <a:t>command line, and potentially other info.</a:t>
            </a:r>
            <a:endParaRPr/>
          </a:p>
          <a:p>
            <a:pPr algn="just">
              <a:lnSpc>
                <a:spcPct val="100000"/>
              </a:lnSpc>
            </a:pP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endParaRPr/>
          </a:p>
        </p:txBody>
      </p:sp>
      <p:sp>
        <p:nvSpPr>
          <p:cNvPr id="159" name="CustomShape 3"/>
          <p:cNvSpPr/>
          <p:nvPr/>
        </p:nvSpPr>
        <p:spPr>
          <a:xfrm>
            <a:off x="7951680" y="11297880"/>
            <a:ext cx="9070560" cy="9686160"/>
          </a:xfrm>
          <a:prstGeom prst="rect">
            <a:avLst/>
          </a:prstGeom>
          <a:noFill/>
          <a:ln>
            <a:noFill/>
          </a:ln>
        </p:spPr>
        <p:txBody>
          <a:bodyPr lIns="0" rIns="0" tIns="0" bIns="0"/>
          <a:p>
            <a:pPr algn="just">
              <a:lnSpc>
                <a:spcPct val="100000"/>
              </a:lnSpc>
            </a:pPr>
            <a:r>
              <a:rPr lang="en-IN" sz="2200">
                <a:solidFill>
                  <a:srgbClr val="000000"/>
                </a:solidFill>
                <a:latin typeface="Arial"/>
              </a:rPr>
              <a:t>build/ – Build environment setup and makefiles</a:t>
            </a:r>
            <a:endParaRPr/>
          </a:p>
          <a:p>
            <a:pPr algn="just">
              <a:lnSpc>
                <a:spcPct val="100000"/>
              </a:lnSpc>
            </a:pPr>
            <a:r>
              <a:rPr lang="en-IN" sz="2200">
                <a:solidFill>
                  <a:srgbClr val="000000"/>
                </a:solidFill>
                <a:latin typeface="Arial"/>
              </a:rPr>
              <a:t>bionic/ – Android C library</a:t>
            </a:r>
            <a:endParaRPr/>
          </a:p>
          <a:p>
            <a:pPr algn="just">
              <a:lnSpc>
                <a:spcPct val="100000"/>
              </a:lnSpc>
            </a:pPr>
            <a:r>
              <a:rPr lang="en-IN" sz="2200">
                <a:solidFill>
                  <a:srgbClr val="000000"/>
                </a:solidFill>
                <a:latin typeface="Arial"/>
              </a:rPr>
              <a:t>dalvik/ – Android JVM</a:t>
            </a:r>
            <a:endParaRPr/>
          </a:p>
          <a:p>
            <a:pPr algn="just">
              <a:lnSpc>
                <a:spcPct val="100000"/>
              </a:lnSpc>
            </a:pPr>
            <a:r>
              <a:rPr lang="en-IN" sz="2200">
                <a:solidFill>
                  <a:srgbClr val="000000"/>
                </a:solidFill>
                <a:latin typeface="Arial"/>
              </a:rPr>
              <a:t>kernel/ – Linux kernel framework/</a:t>
            </a:r>
            <a:endParaRPr/>
          </a:p>
          <a:p>
            <a:pPr algn="just">
              <a:lnSpc>
                <a:spcPct val="100000"/>
              </a:lnSpc>
            </a:pPr>
            <a:r>
              <a:rPr lang="en-IN" sz="2200">
                <a:solidFill>
                  <a:srgbClr val="000000"/>
                </a:solidFill>
                <a:latin typeface="Arial"/>
              </a:rPr>
              <a:t>– </a:t>
            </a:r>
            <a:r>
              <a:rPr lang="en-IN" sz="2200">
                <a:solidFill>
                  <a:srgbClr val="000000"/>
                </a:solidFill>
                <a:latin typeface="Arial"/>
              </a:rPr>
              <a:t>Android platform layer (system libraries and Java components)</a:t>
            </a:r>
            <a:endParaRPr/>
          </a:p>
          <a:p>
            <a:pPr algn="just">
              <a:lnSpc>
                <a:spcPct val="100000"/>
              </a:lnSpc>
            </a:pPr>
            <a:r>
              <a:rPr lang="en-IN" sz="2200">
                <a:solidFill>
                  <a:srgbClr val="000000"/>
                </a:solidFill>
                <a:latin typeface="Arial"/>
              </a:rPr>
              <a:t>system/ – Android system (utilities and libraries, fastboot, logcat, liblog)</a:t>
            </a:r>
            <a:endParaRPr/>
          </a:p>
          <a:p>
            <a:pPr algn="just">
              <a:lnSpc>
                <a:spcPct val="100000"/>
              </a:lnSpc>
            </a:pPr>
            <a:r>
              <a:rPr lang="en-IN" sz="2200">
                <a:solidFill>
                  <a:srgbClr val="000000"/>
                </a:solidFill>
                <a:latin typeface="Arial"/>
              </a:rPr>
              <a:t>external/ – Non-Android-specific Open Source projects required for Android</a:t>
            </a:r>
            <a:endParaRPr/>
          </a:p>
          <a:p>
            <a:pPr algn="just">
              <a:lnSpc>
                <a:spcPct val="100000"/>
              </a:lnSpc>
            </a:pPr>
            <a:r>
              <a:rPr lang="en-IN" sz="2200">
                <a:solidFill>
                  <a:srgbClr val="000000"/>
                </a:solidFill>
                <a:latin typeface="Arial"/>
              </a:rPr>
              <a:t>prebuilt/ – Precompiled binaries for building Android, e.g., cross-compilers</a:t>
            </a:r>
            <a:endParaRPr/>
          </a:p>
          <a:p>
            <a:pPr algn="just">
              <a:lnSpc>
                <a:spcPct val="100000"/>
              </a:lnSpc>
            </a:pPr>
            <a:r>
              <a:rPr lang="en-IN" sz="2200">
                <a:solidFill>
                  <a:srgbClr val="000000"/>
                </a:solidFill>
                <a:latin typeface="Arial"/>
              </a:rPr>
              <a:t>packages/ – Standard Android Java applications and components</a:t>
            </a:r>
            <a:endParaRPr/>
          </a:p>
          <a:p>
            <a:pPr algn="just">
              <a:lnSpc>
                <a:spcPct val="100000"/>
              </a:lnSpc>
            </a:pPr>
            <a:r>
              <a:rPr lang="en-IN" sz="2200">
                <a:solidFill>
                  <a:srgbClr val="000000"/>
                </a:solidFill>
                <a:latin typeface="Arial"/>
              </a:rPr>
              <a:t>development/ – Android reference applications and tools for developers</a:t>
            </a:r>
            <a:endParaRPr/>
          </a:p>
          <a:p>
            <a:pPr algn="just">
              <a:lnSpc>
                <a:spcPct val="100000"/>
              </a:lnSpc>
            </a:pPr>
            <a:r>
              <a:rPr lang="en-IN" sz="2200">
                <a:solidFill>
                  <a:srgbClr val="000000"/>
                </a:solidFill>
                <a:latin typeface="Arial"/>
              </a:rPr>
              <a:t>hardware/ – HAL (audio, sensors) and Qualcomm specific hardware wrappers</a:t>
            </a:r>
            <a:endParaRPr/>
          </a:p>
          <a:p>
            <a:pPr algn="just">
              <a:lnSpc>
                <a:spcPct val="100000"/>
              </a:lnSpc>
            </a:pPr>
            <a:r>
              <a:rPr lang="en-IN" sz="2200">
                <a:solidFill>
                  <a:srgbClr val="000000"/>
                </a:solidFill>
                <a:latin typeface="Arial"/>
              </a:rPr>
              <a:t>vendor/qcom/ – Qualcomm target definitions, e.g., msm8909</a:t>
            </a:r>
            <a:endParaRPr/>
          </a:p>
          <a:p>
            <a:pPr algn="just">
              <a:lnSpc>
                <a:spcPct val="100000"/>
              </a:lnSpc>
            </a:pPr>
            <a:r>
              <a:rPr lang="en-IN" sz="2200">
                <a:solidFill>
                  <a:srgbClr val="000000"/>
                </a:solidFill>
                <a:latin typeface="Arial"/>
              </a:rPr>
              <a:t>vendor/qcom/proprietary/ – Qualcomm-proprietary components</a:t>
            </a:r>
            <a:endParaRPr/>
          </a:p>
          <a:p>
            <a:pPr algn="just">
              <a:lnSpc>
                <a:spcPct val="100000"/>
              </a:lnSpc>
            </a:pPr>
            <a:r>
              <a:rPr lang="en-IN" sz="2200">
                <a:solidFill>
                  <a:srgbClr val="000000"/>
                </a:solidFill>
                <a:latin typeface="Arial"/>
              </a:rPr>
              <a:t>out/ – Built files created by user</a:t>
            </a:r>
            <a:endParaRPr/>
          </a:p>
          <a:p>
            <a:pPr algn="just">
              <a:lnSpc>
                <a:spcPct val="100000"/>
              </a:lnSpc>
            </a:pPr>
            <a:r>
              <a:rPr lang="en-IN" sz="2200">
                <a:solidFill>
                  <a:srgbClr val="000000"/>
                </a:solidFill>
                <a:latin typeface="Arial"/>
              </a:rPr>
              <a:t>out/host/ – Host executables created by the Android build</a:t>
            </a:r>
            <a:endParaRPr/>
          </a:p>
          <a:p>
            <a:pPr algn="just">
              <a:lnSpc>
                <a:spcPct val="100000"/>
              </a:lnSpc>
            </a:pPr>
            <a:r>
              <a:rPr lang="en-IN" sz="2200">
                <a:solidFill>
                  <a:srgbClr val="000000"/>
                </a:solidFill>
                <a:latin typeface="Arial"/>
              </a:rPr>
              <a:t>out/target/product/&lt;product&gt; – Target files appsboot*.mbn – Applications boot loader</a:t>
            </a:r>
            <a:endParaRPr/>
          </a:p>
          <a:p>
            <a:pPr algn="just">
              <a:lnSpc>
                <a:spcPct val="100000"/>
              </a:lnSpc>
            </a:pPr>
            <a:r>
              <a:rPr lang="en-IN" sz="2200">
                <a:solidFill>
                  <a:srgbClr val="000000"/>
                </a:solidFill>
                <a:latin typeface="Arial"/>
              </a:rPr>
              <a:t>boot.img – Android boot image (Linux kernel + root FS)</a:t>
            </a:r>
            <a:endParaRPr/>
          </a:p>
          <a:p>
            <a:pPr algn="just">
              <a:lnSpc>
                <a:spcPct val="100000"/>
              </a:lnSpc>
            </a:pPr>
            <a:r>
              <a:rPr lang="en-IN" sz="2200">
                <a:solidFill>
                  <a:srgbClr val="000000"/>
                </a:solidFill>
                <a:latin typeface="Arial"/>
              </a:rPr>
              <a:t>system.img – Android components (/system)</a:t>
            </a:r>
            <a:endParaRPr/>
          </a:p>
          <a:p>
            <a:pPr algn="just">
              <a:lnSpc>
                <a:spcPct val="100000"/>
              </a:lnSpc>
            </a:pPr>
            <a:r>
              <a:rPr lang="en-IN" sz="2200">
                <a:solidFill>
                  <a:srgbClr val="000000"/>
                </a:solidFill>
                <a:latin typeface="Arial"/>
              </a:rPr>
              <a:t>userdata.img – Android development applications and database</a:t>
            </a:r>
            <a:endParaRPr/>
          </a:p>
          <a:p>
            <a:pPr algn="just">
              <a:lnSpc>
                <a:spcPct val="100000"/>
              </a:lnSpc>
            </a:pPr>
            <a:r>
              <a:rPr lang="en-IN" sz="2200">
                <a:solidFill>
                  <a:srgbClr val="000000"/>
                </a:solidFill>
                <a:latin typeface="Arial"/>
              </a:rPr>
              <a:t>root/ – Root FS directory, which compiles into ramdisk.img and merged into boot.img</a:t>
            </a:r>
            <a:endParaRPr/>
          </a:p>
          <a:p>
            <a:pPr algn="just">
              <a:lnSpc>
                <a:spcPct val="100000"/>
              </a:lnSpc>
            </a:pPr>
            <a:r>
              <a:rPr lang="en-IN" sz="2200">
                <a:solidFill>
                  <a:srgbClr val="000000"/>
                </a:solidFill>
                <a:latin typeface="Arial"/>
              </a:rPr>
              <a:t>system/ – System FS directory, which compiles into system.img</a:t>
            </a:r>
            <a:endParaRPr/>
          </a:p>
          <a:p>
            <a:pPr algn="just">
              <a:lnSpc>
                <a:spcPct val="100000"/>
              </a:lnSpc>
            </a:pPr>
            <a:r>
              <a:rPr lang="en-IN" sz="2200">
                <a:solidFill>
                  <a:srgbClr val="000000"/>
                </a:solidFill>
                <a:latin typeface="Arial"/>
              </a:rPr>
              <a:t>obj/ – Intermediate object files</a:t>
            </a:r>
            <a:endParaRPr/>
          </a:p>
          <a:p>
            <a:pPr algn="just">
              <a:lnSpc>
                <a:spcPct val="100000"/>
              </a:lnSpc>
            </a:pPr>
            <a:r>
              <a:rPr lang="en-IN" sz="2200">
                <a:solidFill>
                  <a:srgbClr val="000000"/>
                </a:solidFill>
                <a:latin typeface="Arial"/>
              </a:rPr>
              <a:t>include/ – Compiled include files from components lib/ STATIC_LIBRARIES/</a:t>
            </a:r>
            <a:endParaRPr/>
          </a:p>
          <a:p>
            <a:pPr algn="just">
              <a:lnSpc>
                <a:spcPct val="100000"/>
              </a:lnSpc>
            </a:pPr>
            <a:r>
              <a:rPr lang="en-IN" sz="2200">
                <a:solidFill>
                  <a:srgbClr val="000000"/>
                </a:solidFill>
                <a:latin typeface="Arial"/>
              </a:rPr>
              <a:t>SHARED_LIBRARIES / EXECUTABLES / APPS /</a:t>
            </a:r>
            <a:endParaRPr/>
          </a:p>
          <a:p>
            <a:pPr algn="just">
              <a:lnSpc>
                <a:spcPct val="100000"/>
              </a:lnSpc>
            </a:pPr>
            <a:r>
              <a:rPr lang="en-IN" sz="2200">
                <a:solidFill>
                  <a:srgbClr val="000000"/>
                </a:solidFill>
                <a:latin typeface="Arial"/>
              </a:rPr>
              <a:t>symbols/ – Symbols for all target binaries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301320"/>
            <a:ext cx="9070560" cy="1260360"/>
          </a:xfrm>
          <a:prstGeom prst="rect">
            <a:avLst/>
          </a:prstGeom>
          <a:noFill/>
          <a:ln>
            <a:noFill/>
          </a:ln>
        </p:spPr>
      </p:sp>
      <p:sp>
        <p:nvSpPr>
          <p:cNvPr id="161" name="CustomShape 2"/>
          <p:cNvSpPr/>
          <p:nvPr/>
        </p:nvSpPr>
        <p:spPr>
          <a:xfrm>
            <a:off x="504000" y="1768680"/>
            <a:ext cx="9070560" cy="4382640"/>
          </a:xfrm>
          <a:prstGeom prst="rect">
            <a:avLst/>
          </a:prstGeom>
          <a:noFill/>
          <a:ln>
            <a:noFill/>
          </a:ln>
        </p:spPr>
        <p:txBody>
          <a:bodyPr lIns="0" rIns="0" tIns="0" bIns="0"/>
          <a:p>
            <a:pPr algn="just">
              <a:lnSpc>
                <a:spcPct val="100000"/>
              </a:lnSpc>
              <a:buSzPct val="45000"/>
              <a:buFont typeface="Wingdings" charset="2"/>
              <a:buChar char=""/>
            </a:pPr>
            <a:r>
              <a:rPr b="1" lang="en-IN" sz="2200">
                <a:solidFill>
                  <a:srgbClr val="000000"/>
                </a:solidFill>
                <a:latin typeface="Arial"/>
              </a:rPr>
              <a:t>ATAGS / device tree </a:t>
            </a:r>
            <a:endParaRPr/>
          </a:p>
          <a:p>
            <a:pPr algn="just">
              <a:lnSpc>
                <a:spcPct val="100000"/>
              </a:lnSpc>
            </a:pPr>
            <a:endParaRPr/>
          </a:p>
          <a:p>
            <a:pPr algn="just">
              <a:lnSpc>
                <a:spcPct val="100000"/>
              </a:lnSpc>
              <a:buSzPct val="45000"/>
              <a:buFont typeface="Wingdings" charset="2"/>
              <a:buChar char=""/>
            </a:pPr>
            <a:r>
              <a:rPr lang="en-IN" sz="2200">
                <a:solidFill>
                  <a:srgbClr val="000000"/>
                </a:solidFill>
                <a:latin typeface="Times new roman"/>
              </a:rPr>
              <a:t>There is one single entry point to the kernel, at the start of the kernel image.</a:t>
            </a:r>
            <a:endParaRPr/>
          </a:p>
          <a:p>
            <a:pPr algn="just">
              <a:lnSpc>
                <a:spcPct val="100000"/>
              </a:lnSpc>
            </a:pP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a) ATAGS interface.  Minimal information is passed from firmware</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to the kernel with a tagged list of predefined parameters.</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r0 : 0 </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r1 : Machine type number</a:t>
            </a:r>
            <a:endParaRPr/>
          </a:p>
          <a:p>
            <a:pPr algn="just">
              <a:lnSpc>
                <a:spcPct val="100000"/>
              </a:lnSpc>
            </a:pP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 </a:t>
            </a:r>
            <a:r>
              <a:rPr lang="en-IN" sz="2200">
                <a:solidFill>
                  <a:srgbClr val="000000"/>
                </a:solidFill>
                <a:latin typeface="Times new roman"/>
              </a:rPr>
              <a:t>r2 : Physical address of tagged list in system RAM</a:t>
            </a:r>
            <a:endParaRPr/>
          </a:p>
          <a:p>
            <a:pPr algn="just">
              <a:lnSpc>
                <a:spcPct val="100000"/>
              </a:lnSpc>
            </a:pPr>
            <a:endParaRPr/>
          </a:p>
          <a:p>
            <a:pPr algn="just">
              <a:lnSpc>
                <a:spcPct val="100000"/>
              </a:lnSpc>
            </a:pPr>
            <a:r>
              <a:rPr lang="en-IN" sz="2200">
                <a:solidFill>
                  <a:srgbClr val="000000"/>
                </a:solidFill>
                <a:latin typeface="Times new roman"/>
              </a:rPr>
              <a: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7560000" y="5904000"/>
            <a:ext cx="1317240" cy="396360"/>
          </a:xfrm>
          <a:prstGeom prst="rect">
            <a:avLst/>
          </a:prstGeom>
          <a:noFill/>
          <a:ln>
            <a:noFill/>
          </a:ln>
        </p:spPr>
        <p:txBody>
          <a:bodyPr lIns="90000" rIns="90000" tIns="45000" bIns="45000"/>
          <a:p>
            <a:r>
              <a:rPr lang="en-IN" sz="1500">
                <a:solidFill>
                  <a:srgbClr val="000000"/>
                </a:solidFill>
                <a:latin typeface="Purisa"/>
                <a:ea typeface="DejaVu Sans"/>
              </a:rPr>
              <a:t>Continued...</a:t>
            </a:r>
            <a:endParaRPr/>
          </a:p>
        </p:txBody>
      </p:sp>
      <p:sp>
        <p:nvSpPr>
          <p:cNvPr id="163" name="CustomShape 2"/>
          <p:cNvSpPr/>
          <p:nvPr/>
        </p:nvSpPr>
        <p:spPr>
          <a:xfrm>
            <a:off x="504000" y="301320"/>
            <a:ext cx="9070560" cy="1260360"/>
          </a:xfrm>
          <a:prstGeom prst="rect">
            <a:avLst/>
          </a:prstGeom>
          <a:noFill/>
          <a:ln>
            <a:noFill/>
          </a:ln>
        </p:spPr>
      </p:sp>
      <p:sp>
        <p:nvSpPr>
          <p:cNvPr id="164" name="CustomShape 3"/>
          <p:cNvSpPr/>
          <p:nvPr/>
        </p:nvSpPr>
        <p:spPr>
          <a:xfrm>
            <a:off x="504000" y="1768680"/>
            <a:ext cx="9070560" cy="4382640"/>
          </a:xfrm>
          <a:prstGeom prst="rect">
            <a:avLst/>
          </a:prstGeom>
          <a:noFill/>
          <a:ln>
            <a:noFill/>
          </a:ln>
        </p:spPr>
        <p:txBody>
          <a:bodyPr lIns="0" rIns="0" tIns="0" bIns="0"/>
          <a:p>
            <a:pPr algn="just">
              <a:lnSpc>
                <a:spcPct val="100000"/>
              </a:lnSpc>
            </a:pPr>
            <a:r>
              <a:rPr lang="en-IN" sz="2200">
                <a:solidFill>
                  <a:srgbClr val="000000"/>
                </a:solidFill>
                <a:latin typeface="Times new roman"/>
                <a:ea typeface="Courier New"/>
              </a:rPr>
              <a:t>b)   Entry with a flattened device-tree block.  Firmware loads the</a:t>
            </a:r>
            <a:endParaRPr/>
          </a:p>
          <a:p>
            <a:pPr algn="just">
              <a:lnSpc>
                <a:spcPct val="100000"/>
              </a:lnSpc>
            </a:pPr>
            <a:r>
              <a:rPr lang="en-IN" sz="2200">
                <a:solidFill>
                  <a:srgbClr val="000000"/>
                </a:solidFill>
                <a:latin typeface="Times new roman"/>
                <a:ea typeface="Courier New"/>
              </a:rPr>
              <a:t>physical address of the flattened device tree block (dtb) into r2,r1 is not used.</a:t>
            </a:r>
            <a:endParaRPr/>
          </a:p>
          <a:p>
            <a:pPr algn="just">
              <a:lnSpc>
                <a:spcPct val="100000"/>
              </a:lnSpc>
            </a:pPr>
            <a:r>
              <a:rPr lang="en-IN" sz="2200">
                <a:solidFill>
                  <a:srgbClr val="000000"/>
                </a:solidFill>
                <a:latin typeface="Times new roman"/>
                <a:ea typeface="Courier New"/>
              </a:rPr>
              <a:t>     </a:t>
            </a:r>
            <a:r>
              <a:rPr lang="en-IN" sz="2200">
                <a:solidFill>
                  <a:srgbClr val="000000"/>
                </a:solidFill>
                <a:latin typeface="Times new roman"/>
                <a:ea typeface="Courier New"/>
              </a:rPr>
              <a:t>r0 : 0</a:t>
            </a:r>
            <a:endParaRPr/>
          </a:p>
          <a:p>
            <a:pPr algn="just">
              <a:lnSpc>
                <a:spcPct val="100000"/>
              </a:lnSpc>
            </a:pPr>
            <a:r>
              <a:rPr lang="en-IN" sz="2200">
                <a:solidFill>
                  <a:srgbClr val="000000"/>
                </a:solidFill>
                <a:latin typeface="Times new roman"/>
                <a:ea typeface="Courier New"/>
              </a:rPr>
              <a:t>   </a:t>
            </a:r>
            <a:r>
              <a:rPr lang="en-IN" sz="2200">
                <a:solidFill>
                  <a:srgbClr val="000000"/>
                </a:solidFill>
                <a:latin typeface="Times new roman"/>
                <a:ea typeface="Courier New"/>
              </a:rPr>
              <a:t>r1 : Valid machine type number.  When using a device tree,        a single machine type number will often be assigned to represent a class or family of SoCs.</a:t>
            </a:r>
            <a:endParaRPr/>
          </a:p>
          <a:p>
            <a:pPr algn="just">
              <a:lnSpc>
                <a:spcPct val="100000"/>
              </a:lnSpc>
            </a:pPr>
            <a:r>
              <a:rPr lang="en-IN" sz="2200">
                <a:solidFill>
                  <a:srgbClr val="000000"/>
                </a:solidFill>
                <a:latin typeface="Times new roman"/>
                <a:ea typeface="Courier New"/>
              </a:rPr>
              <a:t>	</a:t>
            </a:r>
            <a:r>
              <a:rPr lang="en-IN" sz="2200">
                <a:solidFill>
                  <a:srgbClr val="000000"/>
                </a:solidFill>
                <a:latin typeface="Times new roman"/>
                <a:ea typeface="Courier New"/>
              </a:rPr>
              <a:t>r2 : physical pointer to the device-tree block in RAM.     </a:t>
            </a:r>
            <a:endParaRPr/>
          </a:p>
          <a:p>
            <a:pPr algn="just">
              <a:lnSpc>
                <a:spcPct val="100000"/>
              </a:lnSpc>
            </a:pPr>
            <a:endParaRPr/>
          </a:p>
          <a:p>
            <a:pPr algn="just">
              <a:lnSpc>
                <a:spcPct val="100000"/>
              </a:lnSpc>
            </a:pPr>
            <a:r>
              <a:rPr b="1" lang="en-IN" sz="2200">
                <a:solidFill>
                  <a:srgbClr val="000000"/>
                </a:solidFill>
                <a:latin typeface="Times new roman"/>
                <a:ea typeface="Courier New"/>
              </a:rPr>
              <a:t>Note</a:t>
            </a:r>
            <a:r>
              <a:rPr lang="en-IN" sz="2200">
                <a:solidFill>
                  <a:srgbClr val="000000"/>
                </a:solidFill>
                <a:latin typeface="Times new roman"/>
                <a:ea typeface="Courier New"/>
              </a:rPr>
              <a:t>: A device tree describes everything about the hardware which the kernel uses to select which drivers to load, where all the MMIO interfaces are, etc... at runtime. ATAGs just describes stuff like where to find an initrd and kernel parameters, memory, etc... - everything else about the machine is hard coded into the kernel.</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2232000" y="1152000"/>
            <a:ext cx="4410720" cy="484920"/>
          </a:xfrm>
          <a:prstGeom prst="rect">
            <a:avLst/>
          </a:prstGeom>
          <a:noFill/>
          <a:ln>
            <a:noFill/>
          </a:ln>
        </p:spPr>
        <p:txBody>
          <a:bodyPr lIns="90000" rIns="90000" tIns="45000" bIns="45000"/>
          <a:p>
            <a:pPr algn="just">
              <a:lnSpc>
                <a:spcPct val="100000"/>
              </a:lnSpc>
            </a:pPr>
            <a:r>
              <a:rPr b="1" lang="en-IN" sz="2800">
                <a:solidFill>
                  <a:srgbClr val="000000"/>
                </a:solidFill>
                <a:latin typeface="Arial"/>
                <a:ea typeface="DejaVu Sans"/>
              </a:rPr>
              <a:t>	</a:t>
            </a:r>
            <a:r>
              <a:rPr b="1" lang="en-IN" sz="2800">
                <a:solidFill>
                  <a:srgbClr val="000000"/>
                </a:solidFill>
                <a:latin typeface="Arial"/>
                <a:ea typeface="DejaVu Sans"/>
              </a:rPr>
              <a:t>	</a:t>
            </a:r>
            <a:r>
              <a:rPr b="1" lang="en-IN" sz="2800">
                <a:solidFill>
                  <a:srgbClr val="000000"/>
                </a:solidFill>
                <a:latin typeface="Arial"/>
                <a:ea typeface="DejaVu Sans"/>
              </a:rPr>
              <a:t>	</a:t>
            </a:r>
            <a:endParaRPr/>
          </a:p>
        </p:txBody>
      </p:sp>
      <p:sp>
        <p:nvSpPr>
          <p:cNvPr id="166" name="CustomShape 2"/>
          <p:cNvSpPr/>
          <p:nvPr/>
        </p:nvSpPr>
        <p:spPr>
          <a:xfrm>
            <a:off x="504000" y="301320"/>
            <a:ext cx="9070560" cy="1260360"/>
          </a:xfrm>
          <a:prstGeom prst="rect">
            <a:avLst/>
          </a:prstGeom>
          <a:noFill/>
          <a:ln>
            <a:noFill/>
          </a:ln>
        </p:spPr>
      </p:sp>
      <p:sp>
        <p:nvSpPr>
          <p:cNvPr id="167" name="CustomShape 3"/>
          <p:cNvSpPr/>
          <p:nvPr/>
        </p:nvSpPr>
        <p:spPr>
          <a:xfrm>
            <a:off x="504000" y="1768680"/>
            <a:ext cx="9070560" cy="4382640"/>
          </a:xfrm>
          <a:prstGeom prst="rect">
            <a:avLst/>
          </a:prstGeom>
          <a:noFill/>
          <a:ln>
            <a:noFill/>
          </a:ln>
        </p:spPr>
        <p:txBody>
          <a:bodyPr lIns="0" rIns="0" tIns="0" bIns="0"/>
          <a:p>
            <a:pPr algn="just">
              <a:lnSpc>
                <a:spcPct val="100000"/>
              </a:lnSpc>
            </a:pPr>
            <a:r>
              <a:rPr b="1" lang="en-IN" sz="3200">
                <a:solidFill>
                  <a:srgbClr val="000000"/>
                </a:solidFill>
                <a:latin typeface="Arial"/>
                <a:ea typeface="DejaVu Sans"/>
              </a:rPr>
              <a:t> </a:t>
            </a:r>
            <a:r>
              <a:rPr b="1" lang="en-IN" sz="3200">
                <a:solidFill>
                  <a:srgbClr val="000000"/>
                </a:solidFill>
                <a:latin typeface="Arial"/>
                <a:ea typeface="DejaVu Sans"/>
              </a:rPr>
              <a:t>1) </a:t>
            </a:r>
            <a:r>
              <a:rPr b="1" lang="en-IN" sz="3200">
                <a:solidFill>
                  <a:srgbClr val="000000"/>
                </a:solidFill>
                <a:latin typeface="Times new roman"/>
                <a:ea typeface="DejaVu Sans"/>
              </a:rPr>
              <a:t>What is device tree</a:t>
            </a:r>
            <a:endParaRPr/>
          </a:p>
          <a:p>
            <a:pPr algn="just">
              <a:lnSpc>
                <a:spcPct val="100000"/>
              </a:lnSpc>
            </a:pPr>
            <a:r>
              <a:rPr lang="en-IN" sz="2200">
                <a:solidFill>
                  <a:srgbClr val="000000"/>
                </a:solidFill>
                <a:latin typeface="Times new roman"/>
                <a:ea typeface="DejaVu Sans"/>
              </a:rPr>
              <a:t>A device tree is a tree data structure with nodes that describe the physical devices in a system.</a:t>
            </a:r>
            <a:endParaRPr/>
          </a:p>
          <a:p>
            <a:pPr algn="just">
              <a:lnSpc>
                <a:spcPct val="100000"/>
              </a:lnSpc>
            </a:pPr>
            <a:endParaRPr/>
          </a:p>
          <a:p>
            <a:pPr algn="just">
              <a:lnSpc>
                <a:spcPct val="100000"/>
              </a:lnSpc>
            </a:pPr>
            <a:r>
              <a:rPr lang="en-IN" sz="2200">
                <a:solidFill>
                  <a:srgbClr val="000000"/>
                </a:solidFill>
                <a:latin typeface="Times new roman"/>
                <a:ea typeface="DejaVu Sans"/>
              </a:rPr>
              <a:t>DT is a data structure for describing the hardware in a system. It is a derived from the device tree format used by Open Firmware to encapsulate platform information and convey it to the operating system. The operating system uses the FDT data to find and register the devices in the system. </a:t>
            </a:r>
            <a:endParaRPr/>
          </a:p>
          <a:p>
            <a:pPr algn="just">
              <a:lnSpc>
                <a:spcPct val="100000"/>
              </a:lnSpc>
            </a:pPr>
            <a:endParaRPr/>
          </a:p>
          <a:p>
            <a:pPr algn="just">
              <a:lnSpc>
                <a:spcPct val="100000"/>
              </a:lnSpc>
            </a:pPr>
            <a:r>
              <a:rPr lang="en-IN" sz="2200">
                <a:solidFill>
                  <a:srgbClr val="000000"/>
                </a:solidFill>
                <a:latin typeface="Times new roman"/>
                <a:ea typeface="DejaVu Sans"/>
              </a:rPr>
              <a:t>Linux kernel can read device tree information in the ARM, x86, Microblaze, PowerPC, and Sparc architectures.</a:t>
            </a:r>
            <a:endParaRPr/>
          </a:p>
          <a:p>
            <a:pPr algn="just">
              <a:lnSpc>
                <a:spcPct val="100000"/>
              </a:lnSpc>
            </a:pPr>
            <a:endParaRPr/>
          </a:p>
          <a:p>
            <a:pPr algn="just">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216000" y="1023120"/>
            <a:ext cx="9575640" cy="6554880"/>
          </a:xfrm>
          <a:prstGeom prst="rect">
            <a:avLst/>
          </a:prstGeom>
          <a:noFill/>
          <a:ln>
            <a:noFill/>
          </a:ln>
        </p:spPr>
        <p:txBody>
          <a:bodyPr lIns="90000" rIns="90000" tIns="45000" bIns="45000"/>
          <a:p>
            <a:r>
              <a:rPr lang="en-IN" sz="2200">
                <a:latin typeface="Times new roman"/>
              </a:rPr>
              <a:t>The format of the DT is expressive and able to describe most board design aspects including: </a:t>
            </a:r>
            <a:endParaRPr/>
          </a:p>
          <a:p>
            <a:r>
              <a:rPr lang="en-IN" sz="2200">
                <a:latin typeface="Times new roman"/>
              </a:rPr>
              <a:t>1)</a:t>
            </a:r>
            <a:r>
              <a:rPr b="1" lang="en-IN" sz="2200">
                <a:latin typeface="Times new roman"/>
              </a:rPr>
              <a:t>cpus</a:t>
            </a:r>
            <a:r>
              <a:rPr lang="en-IN" sz="2200">
                <a:latin typeface="Times new roman"/>
              </a:rPr>
              <a:t>: The number and type of CPU</a:t>
            </a:r>
            <a:endParaRPr/>
          </a:p>
          <a:p>
            <a:r>
              <a:rPr lang="en-IN" sz="2200">
                <a:latin typeface="Times new roman"/>
              </a:rPr>
              <a:t>2)</a:t>
            </a:r>
            <a:r>
              <a:rPr b="1" lang="en-IN" sz="2200">
                <a:latin typeface="Times new roman"/>
              </a:rPr>
              <a:t>memory</a:t>
            </a:r>
            <a:r>
              <a:rPr lang="en-IN" sz="2200">
                <a:latin typeface="Times new roman"/>
              </a:rPr>
              <a:t>:base addresses and size of RAM,</a:t>
            </a:r>
            <a:endParaRPr/>
          </a:p>
          <a:p>
            <a:r>
              <a:rPr lang="en-IN" sz="2200">
                <a:latin typeface="Times new roman"/>
              </a:rPr>
              <a:t>3)busses and bridges,</a:t>
            </a:r>
            <a:endParaRPr/>
          </a:p>
          <a:p>
            <a:r>
              <a:rPr lang="en-IN" sz="2200">
                <a:latin typeface="Times new roman"/>
              </a:rPr>
              <a:t>4)peripheral device connections, and</a:t>
            </a:r>
            <a:endParaRPr/>
          </a:p>
          <a:p>
            <a:r>
              <a:rPr lang="en-IN" sz="2200">
                <a:latin typeface="Times new roman"/>
              </a:rPr>
              <a:t>5)interrupt controllers and IRQ line connections.</a:t>
            </a:r>
            <a:endParaRPr/>
          </a:p>
          <a:p>
            <a:endParaRPr/>
          </a:p>
          <a:p>
            <a:r>
              <a:rPr b="1" lang="en-IN" sz="2200">
                <a:latin typeface="Times new roman"/>
              </a:rPr>
              <a:t>2)  Uses of DT.</a:t>
            </a:r>
            <a:endParaRPr/>
          </a:p>
          <a:p>
            <a:r>
              <a:rPr lang="en-IN" sz="2200">
                <a:latin typeface="Times new roman"/>
              </a:rPr>
              <a:t>	</a:t>
            </a:r>
            <a:r>
              <a:rPr lang="en-IN" sz="2200">
                <a:latin typeface="Times new roman"/>
              </a:rPr>
              <a:t>Linux uses DT data for three major purposes:</a:t>
            </a:r>
            <a:endParaRPr/>
          </a:p>
          <a:p>
            <a:r>
              <a:rPr lang="en-IN" sz="2200">
                <a:latin typeface="Times new roman"/>
              </a:rPr>
              <a:t>1) platform identification,</a:t>
            </a:r>
            <a:endParaRPr/>
          </a:p>
          <a:p>
            <a:r>
              <a:rPr lang="en-IN" sz="2200">
                <a:latin typeface="Times new roman"/>
              </a:rPr>
              <a:t>2) runtime configuration.</a:t>
            </a:r>
            <a:endParaRPr/>
          </a:p>
          <a:p>
            <a:r>
              <a:rPr lang="en-IN" sz="2200">
                <a:latin typeface="Times new roman"/>
              </a:rPr>
              <a:t>3) Device population.</a:t>
            </a:r>
            <a:endParaRPr/>
          </a:p>
          <a:p>
            <a:endParaRPr/>
          </a:p>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307800" y="1254240"/>
            <a:ext cx="9627840" cy="6323400"/>
          </a:xfrm>
          <a:prstGeom prst="rect">
            <a:avLst/>
          </a:prstGeom>
          <a:noFill/>
          <a:ln>
            <a:noFill/>
          </a:ln>
        </p:spPr>
        <p:txBody>
          <a:bodyPr lIns="90000" rIns="90000" tIns="45000" bIns="45000"/>
          <a:p>
            <a:r>
              <a:rPr lang="en-IN" sz="2200">
                <a:latin typeface="Times new roman"/>
              </a:rPr>
              <a:t>1) platform identification</a:t>
            </a:r>
            <a:endParaRPr/>
          </a:p>
          <a:p>
            <a:r>
              <a:rPr lang="en-IN" sz="2200">
                <a:latin typeface="Times new roman"/>
              </a:rPr>
              <a:t>	</a:t>
            </a:r>
            <a:r>
              <a:rPr lang="en-IN" sz="2200">
                <a:latin typeface="Times new roman"/>
              </a:rPr>
              <a:t>First and foremost, the kernel will use data in the DT to identify thespecific machine.</a:t>
            </a:r>
            <a:endParaRPr/>
          </a:p>
          <a:p>
            <a:r>
              <a:rPr b="1" lang="en-IN" sz="2000">
                <a:latin typeface="Times new roman"/>
              </a:rPr>
              <a:t>apq8009-skate212.dts</a:t>
            </a:r>
            <a:endParaRPr/>
          </a:p>
          <a:p>
            <a:r>
              <a:rPr lang="en-IN" sz="2200">
                <a:latin typeface="Times new roman"/>
              </a:rPr>
              <a:t>	</a:t>
            </a:r>
            <a:r>
              <a:rPr lang="en-IN" sz="2000">
                <a:latin typeface="Times new roman"/>
              </a:rPr>
              <a:t>/ {</a:t>
            </a:r>
            <a:endParaRPr/>
          </a:p>
          <a:p>
            <a:r>
              <a:rPr lang="en-IN" sz="2000">
                <a:latin typeface="Times new roman"/>
              </a:rPr>
              <a:t>	</a:t>
            </a:r>
            <a:r>
              <a:rPr lang="en-IN" sz="2000">
                <a:latin typeface="Times new roman"/>
              </a:rPr>
              <a:t>model = "Qualcomm Technologies, Inc. APQ8009-PM8909 SKATE SBC";</a:t>
            </a:r>
            <a:endParaRPr/>
          </a:p>
          <a:p>
            <a:r>
              <a:rPr b="1" lang="en-IN" sz="2000">
                <a:latin typeface="Times new roman"/>
              </a:rPr>
              <a:t>	</a:t>
            </a:r>
            <a:r>
              <a:rPr b="1" lang="en-IN" sz="2000">
                <a:latin typeface="Times new roman"/>
              </a:rPr>
              <a:t> </a:t>
            </a:r>
            <a:r>
              <a:rPr b="1" lang="en-IN" sz="2000">
                <a:latin typeface="Times new roman"/>
              </a:rPr>
              <a:t>compatible = "qcom,apq8009-skate", "qcom,apq8009", "qcom,skate212";</a:t>
            </a:r>
            <a:endParaRPr/>
          </a:p>
          <a:p>
            <a:r>
              <a:rPr lang="en-IN" sz="2000">
                <a:latin typeface="Times new roman"/>
              </a:rPr>
              <a:t>        </a:t>
            </a:r>
            <a:r>
              <a:rPr lang="en-IN" sz="2000">
                <a:latin typeface="Times new roman"/>
              </a:rPr>
              <a:t>qcom,board-id = &lt;QCOM_BRD_ID(SBC, 1, 0)   </a:t>
            </a:r>
            <a:r>
              <a:rPr lang="en-IN" sz="2000">
                <a:latin typeface="Times new roman"/>
              </a:rPr>
              <a:t>	</a:t>
            </a:r>
            <a:r>
              <a:rPr lang="en-IN" sz="2000">
                <a:latin typeface="Times new roman"/>
              </a:rPr>
              <a:t>	</a:t>
            </a:r>
            <a:r>
              <a:rPr lang="en-IN" sz="2000">
                <a:latin typeface="Times new roman"/>
              </a:rPr>
              <a:t>	</a:t>
            </a:r>
            <a:r>
              <a:rPr lang="en-IN" sz="2000">
                <a:latin typeface="Times new roman"/>
              </a:rPr>
              <a:t>	</a:t>
            </a:r>
            <a:r>
              <a:rPr lang="en-IN" sz="2000">
                <a:latin typeface="Times new roman"/>
              </a:rPr>
              <a:t>QCOM_BRD_SUBTYPE_DEFAULT&gt;;</a:t>
            </a:r>
            <a:endParaRPr/>
          </a:p>
          <a:p>
            <a:r>
              <a:rPr lang="en-IN" sz="2000">
                <a:latin typeface="Times new roman"/>
              </a:rPr>
              <a:t>};</a:t>
            </a:r>
            <a:endParaRPr/>
          </a:p>
          <a:p>
            <a:r>
              <a:rPr lang="en-IN" sz="2000">
                <a:latin typeface="Times new roman"/>
              </a:rPr>
              <a:t>qcom,apq8009-skate---&gt; specifies the exact model</a:t>
            </a:r>
            <a:endParaRPr/>
          </a:p>
          <a:p>
            <a:r>
              <a:rPr lang="en-IN" sz="2000">
                <a:latin typeface="Times new roman"/>
              </a:rPr>
              <a:t>"qcom,apq8009"---&gt; compatible with the apq8009 SoC,</a:t>
            </a:r>
            <a:endParaRPr/>
          </a:p>
          <a:p>
            <a:r>
              <a:rPr lang="en-IN" sz="2000">
                <a:latin typeface="Times new roman"/>
              </a:rPr>
              <a:t>"qcom,skate212"----&gt; skate212 family.</a:t>
            </a:r>
            <a:endParaRPr/>
          </a:p>
          <a:p>
            <a:endParaRPr/>
          </a:p>
          <a:p>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