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E4818BC-7DD4-4F8D-BCB3-AACECF3B0EA6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467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7922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9360" y="-7200"/>
            <a:ext cx="9161640" cy="104004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4381560" y="-7200"/>
            <a:ext cx="4761000" cy="63684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18000" y="200880"/>
            <a:ext cx="9161640" cy="647640"/>
          </a:xfrm>
          <a:custGeom>
            <a:avLst/>
            <a:gdLst/>
            <a:ahLst/>
            <a:cxn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14040" y="275040"/>
            <a:ext cx="9174240" cy="528840"/>
          </a:xfrm>
          <a:custGeom>
            <a:avLst/>
            <a:gdLst/>
            <a:ahLst/>
            <a:cxn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gh-level_programming_language" TargetMode="External"/><Relationship Id="rId7" Type="http://schemas.openxmlformats.org/officeDocument/2006/relationships/hyperlink" Target="https://en.wikipedia.org/wiki/ABC_(programming_language)" TargetMode="External"/><Relationship Id="rId2" Type="http://schemas.openxmlformats.org/officeDocument/2006/relationships/hyperlink" Target="https://en.wikipedia.org/wiki/Interpreted_langu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Guido_van_Rossum" TargetMode="External"/><Relationship Id="rId5" Type="http://schemas.openxmlformats.org/officeDocument/2006/relationships/hyperlink" Target="https://en.wikipedia.org/wiki/Programming_language" TargetMode="External"/><Relationship Id="rId4" Type="http://schemas.openxmlformats.org/officeDocument/2006/relationships/hyperlink" Target="https://en.wikipedia.org/wiki/General-purpose_programming_languag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353680" y="1105468"/>
            <a:ext cx="4510800" cy="5404514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Language Fundamentals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Operators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Input and Output Statements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Flow Control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Strings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List Data Structure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 Tuple Data Structure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8. Set Data Structure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 Dictionary Data Structure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10. Functions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11. Modules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12. Packages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13. Exception Handling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14. File Handling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15. OOPs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16. Regular Expressions </a:t>
            </a: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IN" sz="5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lang="en-IN" sz="32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Execution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Content Placeholder 3"/>
          <p:cNvPicPr/>
          <p:nvPr/>
        </p:nvPicPr>
        <p:blipFill>
          <a:blip r:embed="rId2"/>
          <a:stretch/>
        </p:blipFill>
        <p:spPr>
          <a:xfrm>
            <a:off x="1247760" y="2305800"/>
            <a:ext cx="6647040" cy="364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14800" y="914400"/>
            <a:ext cx="8112960" cy="3107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we can use Python: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use everywhere. The most common important application areas are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For developing Desktop Applications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For developing web Applications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For developing database Applications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For Network Programming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5. For developing games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For Data Analysis Applications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 For Machine Learning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8. For developing Artificial Intelligence Applications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 For IOT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8866"/>
            <a:ext cx="8229240" cy="599534"/>
          </a:xfrm>
        </p:spPr>
        <p:txBody>
          <a:bodyPr/>
          <a:lstStyle/>
          <a:p>
            <a:r>
              <a:rPr lang="en-US" sz="2800" b="1" dirty="0" smtClean="0"/>
              <a:t>                    Python Execution Process:-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smtClean="0"/>
              <a:t>Python </a:t>
            </a:r>
            <a:r>
              <a:rPr lang="en-US" sz="2000" dirty="0" smtClean="0"/>
              <a:t>first compiles your source code (.py file) into a format known as byte code . </a:t>
            </a:r>
          </a:p>
          <a:p>
            <a:r>
              <a:rPr lang="en-US" sz="2000" dirty="0" smtClean="0"/>
              <a:t>Compilation is simply a translation step, and byte code is a lower-level, and platform-independent, representation of your source code. </a:t>
            </a:r>
          </a:p>
          <a:p>
            <a:r>
              <a:rPr lang="en-US" sz="2000" dirty="0" smtClean="0"/>
              <a:t>Compiled code is usually stored in .pyc files , and is regenerated when the source is updated, or when otherwise necessary. </a:t>
            </a:r>
          </a:p>
          <a:p>
            <a:r>
              <a:rPr lang="en-US" sz="2000" dirty="0" smtClean="0"/>
              <a:t>In order to distribute a program to people who already have Python installed, you can ship either the .py files or the .pyc files.</a:t>
            </a:r>
          </a:p>
          <a:p>
            <a:r>
              <a:rPr lang="en-US" sz="2000" dirty="0" smtClean="0"/>
              <a:t>The bytecode (.pyc file) is loaded into the Python runtime and interpreted by a Python Virtual Machine</a:t>
            </a:r>
            <a:r>
              <a:rPr lang="en-US" sz="1600" dirty="0" smtClean="0"/>
              <a:t> 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247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Python PYC Internal Working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Picture 62"/>
          <p:cNvPicPr/>
          <p:nvPr/>
        </p:nvPicPr>
        <p:blipFill>
          <a:blip r:embed="rId2"/>
          <a:stretch/>
        </p:blipFill>
        <p:spPr>
          <a:xfrm>
            <a:off x="1769040" y="1845720"/>
            <a:ext cx="5914650" cy="488262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456840" y="2325240"/>
            <a:ext cx="8228160" cy="360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609480" y="838080"/>
            <a:ext cx="7770960" cy="804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Features of Python: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Simple and easy to learn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Freeware and Open Source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3.   High Level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Programming language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4.   Platform Independent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5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Portability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6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Dynamically Typed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7.   Both Procedure Oriented and Object Oriented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Interpreted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Extensible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Embedded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" y="304920"/>
            <a:ext cx="822816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IN" sz="5000" b="0" strike="noStrike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</a:t>
            </a:r>
            <a:r>
              <a:rPr lang="en-IN" sz="2700" b="0" strike="noStrike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Identifiers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80880" y="1219320"/>
            <a:ext cx="8304480" cy="56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name in Python program is called identifier. It can be class name or function name or module name or variable name. </a:t>
            </a:r>
            <a:endParaRPr lang="en-IN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1440">
              <a:lnSpc>
                <a:spcPct val="100000"/>
              </a:lnSpc>
              <a:buClr>
                <a:srgbClr val="0BD0D9"/>
              </a:buClr>
              <a:buSzPct val="9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= 10 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lang="en-IN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ef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sum(</a:t>
            </a:r>
            <a:r>
              <a:rPr lang="en-IN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a,b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):</a:t>
            </a:r>
          </a:p>
          <a:p>
            <a:pPr marL="1440">
              <a:lnSpc>
                <a:spcPct val="100000"/>
              </a:lnSpc>
              <a:buClr>
                <a:srgbClr val="0BD0D9"/>
              </a:buClr>
              <a:buSzPct val="95000"/>
            </a:pP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Print(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a+b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</a:p>
          <a:p>
            <a:pPr marL="1440">
              <a:lnSpc>
                <a:spcPct val="100000"/>
              </a:lnSpc>
              <a:buClr>
                <a:srgbClr val="0BD0D9"/>
              </a:buClr>
              <a:buSzPct val="95000"/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Identifier: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1. Alphabet Symbols (Either Upper case OR Lower case)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If Identifier is start with Underscore (_) then it indicates it is private.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 Identifier should not start with Digits.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4. Identifiers are case sensitive.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5. We cannot use reserved words as identifiers    Eg: </a:t>
            </a:r>
            <a:r>
              <a:rPr lang="en-IN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def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=10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6. There is no length limit for Python identifiers. But not recommended to use too lengthy identifiers.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7. </a:t>
            </a:r>
            <a:r>
              <a:rPr lang="en-IN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Dollor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($) Symbol is not allowed in Python.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57200" y="704160"/>
            <a:ext cx="8228160" cy="5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IN" sz="5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</a:t>
            </a:r>
            <a:r>
              <a:rPr lang="en-IN" sz="28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Types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57200" y="1371600"/>
            <a:ext cx="8228160" cy="53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Data Type represent the type of data present inside a variable.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 Python we are not required to specify the type explicitly. Based on value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provided, the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type will be assigned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automatically. Hence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Python is Dynamically Typed Language. 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Python contains the following inbuilt data types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1.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2. float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3.complex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4.bool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5.str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6.bytes …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609480"/>
            <a:ext cx="82281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IN" sz="5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</a:t>
            </a:r>
            <a:r>
              <a:rPr lang="en-IN" sz="24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Operators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80880" y="1143000"/>
            <a:ext cx="83044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Operator is a symbol that performs certain operations.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Python provides the following set of operators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" charset="2"/>
              <a:buChar char="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1.  Arithmetic Operators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" charset="2"/>
              <a:buChar char="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2.  Relational Operators or Comparison Operators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" charset="2"/>
              <a:buChar char="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3.  Logical operators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1.  Arithmetic Operators: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    + ==&gt;Addition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   - ==&gt;Subtraction 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   * ==&gt;Multiplication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    / ==&gt;Division operator 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   % ===&gt;Modulo operator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    // ==&gt;Floor Division operator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    ** ==&gt;Exponent operator or power operator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5000" b="1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lang="en-IN" sz="3600" b="1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Relational Operators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57200" y="1935360"/>
            <a:ext cx="822816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&gt;,&gt;=,&lt;,&lt;=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IN" b="1" strike="noStrike" spc="-1" dirty="0">
                <a:solidFill>
                  <a:srgbClr val="59AAF2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These are Relational Operators  or Comparison Operators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440" indent="-513000"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a=10  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440" indent="-513000"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b=20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440" indent="-513000"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print("a &gt; b is ",a&gt;b)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440" indent="-513000"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print("a &gt;= b is ",a&gt;=b)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440" indent="-513000"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print("a &lt; b is ",a&lt;b)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440" indent="-513000"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print("a &lt;= b is ",a&lt;=b)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440" indent="-513000"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&gt; b is  False  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440" indent="-513000"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&gt;= b is 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440" indent="-513000"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&lt; b is  True  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440" indent="-513000"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&lt;= b is  True  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IN" sz="5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73013" y="3271368"/>
            <a:ext cx="94201" cy="421103"/>
          </a:xfrm>
          <a:custGeom>
            <a:avLst/>
            <a:gdLst>
              <a:gd name="connsiteX0" fmla="*/ 0 w 54591"/>
              <a:gd name="connsiteY0" fmla="*/ 0 h 417009"/>
              <a:gd name="connsiteX1" fmla="*/ 54591 w 54591"/>
              <a:gd name="connsiteY1" fmla="*/ 0 h 417009"/>
              <a:gd name="connsiteX2" fmla="*/ 54591 w 54591"/>
              <a:gd name="connsiteY2" fmla="*/ 417009 h 417009"/>
              <a:gd name="connsiteX3" fmla="*/ 0 w 54591"/>
              <a:gd name="connsiteY3" fmla="*/ 417009 h 417009"/>
              <a:gd name="connsiteX4" fmla="*/ 0 w 54591"/>
              <a:gd name="connsiteY4" fmla="*/ 0 h 417009"/>
              <a:gd name="connsiteX0" fmla="*/ 54591 w 146031"/>
              <a:gd name="connsiteY0" fmla="*/ 417009 h 417009"/>
              <a:gd name="connsiteX1" fmla="*/ 0 w 146031"/>
              <a:gd name="connsiteY1" fmla="*/ 417009 h 417009"/>
              <a:gd name="connsiteX2" fmla="*/ 0 w 146031"/>
              <a:gd name="connsiteY2" fmla="*/ 0 h 417009"/>
              <a:gd name="connsiteX3" fmla="*/ 146031 w 146031"/>
              <a:gd name="connsiteY3" fmla="*/ 91440 h 417009"/>
              <a:gd name="connsiteX0" fmla="*/ 300888 w 300887"/>
              <a:gd name="connsiteY0" fmla="*/ 421103 h 421103"/>
              <a:gd name="connsiteX1" fmla="*/ 246297 w 300887"/>
              <a:gd name="connsiteY1" fmla="*/ 421103 h 421103"/>
              <a:gd name="connsiteX2" fmla="*/ 246297 w 300887"/>
              <a:gd name="connsiteY2" fmla="*/ 4094 h 421103"/>
              <a:gd name="connsiteX3" fmla="*/ 0 w 300887"/>
              <a:gd name="connsiteY3" fmla="*/ 0 h 42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887" h="421103">
                <a:moveTo>
                  <a:pt x="300888" y="421103"/>
                </a:moveTo>
                <a:lnTo>
                  <a:pt x="246297" y="421103"/>
                </a:lnTo>
                <a:lnTo>
                  <a:pt x="246297" y="4094"/>
                </a:lnTo>
                <a:cubicBezTo>
                  <a:pt x="264494" y="4094"/>
                  <a:pt x="0" y="0"/>
                  <a:pt x="0" y="0"/>
                </a:cubicBez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buClr>
                <a:srgbClr val="000000"/>
              </a:buClr>
              <a:buSzPct val="45000"/>
            </a:pP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b="1" dirty="0"/>
              <a:t>Python</a:t>
            </a:r>
            <a:r>
              <a:rPr lang="en-US" dirty="0"/>
              <a:t> is an </a:t>
            </a:r>
            <a:r>
              <a:rPr lang="en-US" dirty="0">
                <a:hlinkClick r:id="rId2" tooltip="Interpreted language"/>
              </a:rPr>
              <a:t>interpreted</a:t>
            </a:r>
            <a:r>
              <a:rPr lang="en-US" dirty="0"/>
              <a:t>, </a:t>
            </a:r>
            <a:r>
              <a:rPr lang="en-US" dirty="0">
                <a:hlinkClick r:id="rId3" tooltip="High-level programming language"/>
              </a:rPr>
              <a:t>high-level</a:t>
            </a:r>
            <a:r>
              <a:rPr lang="en-US" dirty="0"/>
              <a:t>, </a:t>
            </a:r>
            <a:r>
              <a:rPr lang="en-US" dirty="0">
                <a:hlinkClick r:id="rId4" tooltip="General-purpose programming language"/>
              </a:rPr>
              <a:t>general-purpose</a:t>
            </a:r>
            <a:r>
              <a:rPr lang="en-US" dirty="0"/>
              <a:t> </a:t>
            </a:r>
            <a:r>
              <a:rPr lang="en-US" dirty="0">
                <a:hlinkClick r:id="rId5" tooltip="Programming language"/>
              </a:rPr>
              <a:t>programming language</a:t>
            </a:r>
            <a:r>
              <a:rPr lang="en-US" dirty="0"/>
              <a:t>. </a:t>
            </a:r>
            <a:endParaRPr lang="en-US" dirty="0"/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     </a:t>
            </a:r>
            <a:r>
              <a:rPr lang="en-US" dirty="0" smtClean="0"/>
              <a:t>Created </a:t>
            </a:r>
            <a:r>
              <a:rPr lang="en-US" dirty="0"/>
              <a:t>by </a:t>
            </a:r>
            <a:r>
              <a:rPr lang="en-US" dirty="0">
                <a:hlinkClick r:id="rId6" tooltip="Guido van Rossum"/>
              </a:rPr>
              <a:t>Guido van Rossum</a:t>
            </a:r>
            <a:r>
              <a:rPr lang="en-US" dirty="0"/>
              <a:t> and first released in 1991</a:t>
            </a:r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was developed by Guido van 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Rossum 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1989 while working at National </a:t>
            </a:r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at 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Netherlands.</a:t>
            </a: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Python </a:t>
            </a:r>
            <a:r>
              <a:rPr lang="en-US" dirty="0" smtClean="0"/>
              <a:t>was conceived in the late 1980s as a successor to the </a:t>
            </a:r>
            <a:r>
              <a:rPr lang="en-US" dirty="0" smtClean="0">
                <a:hlinkClick r:id="rId7" tooltip="ABC (programming language)"/>
              </a:rPr>
              <a:t>ABC language</a:t>
            </a:r>
            <a:r>
              <a:rPr lang="en-US" dirty="0" smtClean="0"/>
              <a:t>. </a:t>
            </a:r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Officially 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was made available to public in 1991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Official dob for python is :Feb 20th 1991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recommended as first programming language for Beginners.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704160"/>
            <a:ext cx="82281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IN" sz="5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</a:t>
            </a:r>
            <a:r>
              <a:rPr lang="en-IN" sz="32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Logical Operators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33520" y="1523880"/>
            <a:ext cx="8151840" cy="48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Logical Operators  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are   and, or ,not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We can apply for all types.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For </a:t>
            </a:r>
            <a:r>
              <a:rPr lang="en-IN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boolean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types behaviour: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and ==&gt;If both arguments are True then only result is True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or ====&gt;If </a:t>
            </a:r>
            <a:r>
              <a:rPr lang="en-IN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atleast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one </a:t>
            </a:r>
            <a:r>
              <a:rPr lang="en-IN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arugemnt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is True then result is True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 ==&gt;complement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Example:-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True and False  ==&gt;False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Example:- 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True or False  ===&gt;True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Example:- 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 False  ==&gt;True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990720"/>
            <a:ext cx="8228160" cy="53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Eg: 10 and 20 0 and 20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If first argument is zero then result is zero otherwise result is y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x or y: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If x evaluates to True then result is x otherwise result is y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Example:- 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10 or 20 ==&gt; 10 0 or 20 ==&gt; 20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 x: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If x is 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evaluates 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to False then result is True otherwise False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Example:- 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 10  ==&gt;False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2880">
              <a:lnSpc>
                <a:spcPct val="100000"/>
              </a:lnSpc>
            </a:pPr>
            <a:r>
              <a:rPr lang="en-IN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Example:- 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not 0 ==&gt;True 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996287" y="791570"/>
            <a:ext cx="6687403" cy="606643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3"/>
          <p:cNvPicPr/>
          <p:nvPr/>
        </p:nvPicPr>
        <p:blipFill>
          <a:blip r:embed="rId2"/>
          <a:stretch/>
        </p:blipFill>
        <p:spPr>
          <a:xfrm>
            <a:off x="1092240" y="1295280"/>
            <a:ext cx="6595560" cy="495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18365" y="982638"/>
            <a:ext cx="8789158" cy="4708478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name Python was selected from the TV Show  "The Complete Monty Python's  Circus", </a:t>
            </a: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 which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was broadcasted in BBC from 1969 to 1974. </a:t>
            </a: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Guido developed Python language by taking almost all programming features from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  different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1. Functional Programming Features from C </a:t>
            </a: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2. Object Oriented Programming Features from C++ </a:t>
            </a:r>
          </a:p>
          <a:p>
            <a:pPr>
              <a:buClr>
                <a:srgbClr val="000000"/>
              </a:buClr>
              <a:buSzPct val="45000"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Scripting Language Features from Perl and Shell Script </a:t>
            </a: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Modular Programming Features from Modula-3 </a:t>
            </a: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Most of syntax in Python Derived from C and ABC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IN" sz="5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lang="en-IN" sz="32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Companies Using Python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Content Placeholder 3"/>
          <p:cNvPicPr/>
          <p:nvPr/>
        </p:nvPicPr>
        <p:blipFill>
          <a:blip r:embed="rId2"/>
          <a:stretch/>
        </p:blipFill>
        <p:spPr>
          <a:xfrm>
            <a:off x="1648800" y="1935000"/>
            <a:ext cx="5844960" cy="438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968760" y="2016000"/>
            <a:ext cx="6469560" cy="368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704160"/>
            <a:ext cx="8228160" cy="5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800" b="0" strike="noStrike" cap="all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cap="all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PYTHON INSTALLATION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50125" y="1447920"/>
            <a:ext cx="8789160" cy="4980176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Python program installers are available for most operating systems at  </a:t>
            </a:r>
            <a:endParaRPr lang="en-IN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  </a:t>
            </a:r>
            <a:r>
              <a:rPr lang="en-IN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www.python.org</a:t>
            </a:r>
            <a:endParaRPr lang="en-IN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 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Python 2 or Python 3 ? Which one to use ?</a:t>
            </a:r>
          </a:p>
          <a:p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 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Python comes with two versions, python 3.6.x and python 2.7.x, 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commonly </a:t>
            </a: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referred  as python 3 and python </a:t>
            </a:r>
            <a:r>
              <a:rPr lang="en-IN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</a:t>
            </a:r>
          </a:p>
          <a:p>
            <a:pPr>
              <a:buClr>
                <a:srgbClr val="000000"/>
              </a:buClr>
              <a:buSzPct val="45000"/>
            </a:pPr>
            <a:endParaRPr lang="en-IN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Python </a:t>
            </a: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 is going to reach the end of its life in 2020</a:t>
            </a:r>
            <a:r>
              <a:rPr lang="en-IN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,</a:t>
            </a:r>
          </a:p>
          <a:p>
            <a:pPr marL="285750" indent="-28575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IN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on the other hand,  Python 3. has lot of improvements, new features, </a:t>
            </a:r>
            <a:endParaRPr lang="en-IN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  </a:t>
            </a:r>
            <a:r>
              <a:rPr lang="en-IN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some </a:t>
            </a: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nice new tricks.</a:t>
            </a:r>
          </a:p>
          <a:p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 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Python 3 installation</a:t>
            </a:r>
          </a:p>
          <a:p>
            <a:endParaRPr lang="en-IN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Python for Windows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  Down load python </a:t>
            </a:r>
            <a:r>
              <a:rPr lang="en-IN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3.7.x </a:t>
            </a: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version from https://www.python.org/downloads/ site</a:t>
            </a:r>
          </a:p>
          <a:p>
            <a:endParaRPr lang="en-IN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Python for Linux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Many of the Unix/Linux distribution have Python 2.7.x  pre installed. and some have Python 3.x.x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416787" y="789635"/>
            <a:ext cx="3192480" cy="591141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IN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Example:-To print HelloWorld:</a:t>
            </a:r>
          </a:p>
          <a:p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b="1" u="sng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Java:</a:t>
            </a:r>
          </a:p>
          <a:p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</a:t>
            </a:r>
            <a:r>
              <a:rPr lang="en-IN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helloworld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s v main(string [] </a:t>
            </a:r>
            <a:r>
              <a:rPr lang="en-IN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args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Sop(“</a:t>
            </a:r>
            <a:r>
              <a:rPr lang="en-IN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Helloworld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”);</a:t>
            </a: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b="1" u="sng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IN" sz="1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#include&lt;</a:t>
            </a:r>
            <a:r>
              <a:rPr lang="en-IN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stdio.h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main()  </a:t>
            </a: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    </a:t>
            </a: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print("Hello world");  </a:t>
            </a: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</a:p>
          <a:p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Python:</a:t>
            </a:r>
          </a:p>
          <a:p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print("Hello world");  </a:t>
            </a:r>
          </a:p>
          <a:p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1186</TotalTime>
  <Words>952</Words>
  <Application>Microsoft Office PowerPoint</Application>
  <PresentationFormat>On-screen Show (4:3)</PresentationFormat>
  <Paragraphs>271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DejaVu Sans</vt:lpstr>
      <vt:lpstr>StarSymbol</vt:lpstr>
      <vt:lpstr>Symbol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Python Execution Process:-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Online Session</dc:title>
  <dc:subject/>
  <dc:creator>Windows User</dc:creator>
  <dc:description/>
  <cp:lastModifiedBy>Windows User</cp:lastModifiedBy>
  <cp:revision>79</cp:revision>
  <dcterms:created xsi:type="dcterms:W3CDTF">2019-02-28T00:32:01Z</dcterms:created>
  <dcterms:modified xsi:type="dcterms:W3CDTF">2019-08-14T02:21:03Z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