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20240" cy="555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20240" cy="5558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20240" cy="55584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666080" y="922680"/>
            <a:ext cx="6057360" cy="169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ff6600"/>
                </a:solidFill>
                <a:latin typeface="Times New Roman"/>
                <a:ea typeface="DejaVu Sans"/>
              </a:rPr>
              <a:t> </a:t>
            </a:r>
            <a:r>
              <a:rPr lang="en-IN" sz="3600">
                <a:solidFill>
                  <a:srgbClr val="ff6600"/>
                </a:solidFill>
                <a:latin typeface="Times New Roman"/>
                <a:ea typeface="DejaVu Sans"/>
              </a:rPr>
              <a:t>DEVICE DRIVERS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9bbb59"/>
                </a:solidFill>
                <a:latin typeface="Times New Roman"/>
                <a:ea typeface="DejaVu Sans"/>
              </a:rPr>
              <a:t>	</a:t>
            </a:r>
            <a:r>
              <a:rPr b="1" lang="en-IN" sz="3600">
                <a:solidFill>
                  <a:srgbClr val="9bbb59"/>
                </a:solidFill>
                <a:latin typeface="Times New Roman"/>
                <a:ea typeface="DejaVu Sans"/>
              </a:rPr>
              <a:t>	</a:t>
            </a:r>
            <a:r>
              <a:rPr b="1" lang="en-IN" sz="3600">
                <a:solidFill>
                  <a:srgbClr val="9bbb59"/>
                </a:solidFill>
                <a:latin typeface="Times New Roman"/>
                <a:ea typeface="DejaVu Sans"/>
              </a:rPr>
              <a:t>	</a:t>
            </a:r>
            <a:r>
              <a:rPr b="1" lang="en-IN" sz="3600">
                <a:solidFill>
                  <a:srgbClr val="9bbb59"/>
                </a:solidFill>
                <a:latin typeface="Times New Roman"/>
                <a:ea typeface="DejaVu Sans"/>
              </a:rPr>
              <a:t> </a:t>
            </a:r>
            <a:r>
              <a:rPr b="1" lang="en-IN" sz="2600">
                <a:solidFill>
                  <a:srgbClr val="111111"/>
                </a:solidFill>
                <a:latin typeface="Times New Roman"/>
                <a:ea typeface="DejaVu Sans"/>
              </a:rPr>
              <a:t>Presented By</a:t>
            </a:r>
            <a:r>
              <a:rPr b="1" lang="en-IN" sz="2600">
                <a:solidFill>
                  <a:srgbClr val="003300"/>
                </a:solidFill>
                <a:latin typeface="Times New Roman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  </a:t>
            </a: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Lajul Soni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                  </a:t>
            </a: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Mounika Gopagani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                  </a:t>
            </a: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Keerthi Kumari Cheguri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  </a:t>
            </a: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Chaithanya Mekala              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  </a:t>
            </a: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Vijay Dhoki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  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  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600">
                <a:solidFill>
                  <a:srgbClr val="3333ff"/>
                </a:solidFill>
                <a:latin typeface="Times New Roman"/>
                <a:ea typeface="DejaVu Sans"/>
              </a:rPr>
              <a:t>                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3600000" y="6120000"/>
            <a:ext cx="106920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360000" y="6048000"/>
            <a:ext cx="4351680" cy="34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792000"/>
            <a:ext cx="704700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0" y="6192000"/>
            <a:ext cx="480096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504000" y="1008000"/>
            <a:ext cx="650664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Times new roman"/>
                <a:ea typeface="DejaVu Sans"/>
              </a:rPr>
              <a:t>            </a:t>
            </a:r>
            <a:r>
              <a:rPr b="1" lang="en-IN" sz="2800">
                <a:solidFill>
                  <a:srgbClr val="000000"/>
                </a:solidFill>
                <a:latin typeface="Times new roman"/>
                <a:ea typeface="DejaVu Sans"/>
              </a:rPr>
              <a:t>Analysis of Logs from Dmesg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95" name="CustomShape 4"/>
          <p:cNvSpPr/>
          <p:nvPr/>
        </p:nvSpPr>
        <p:spPr>
          <a:xfrm>
            <a:off x="360000" y="1872000"/>
            <a:ext cx="4173120" cy="136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b="1" i="1" lang="en-IN">
                <a:solidFill>
                  <a:srgbClr val="6666ff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96" name="CustomShape 5"/>
          <p:cNvSpPr/>
          <p:nvPr/>
        </p:nvSpPr>
        <p:spPr>
          <a:xfrm>
            <a:off x="5184000" y="2088000"/>
            <a:ext cx="3885120" cy="213516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CustomShape 6"/>
          <p:cNvSpPr/>
          <p:nvPr/>
        </p:nvSpPr>
        <p:spPr>
          <a:xfrm>
            <a:off x="432000" y="3960000"/>
            <a:ext cx="3669120" cy="136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666666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98" name="CustomShape 7"/>
          <p:cNvSpPr/>
          <p:nvPr/>
        </p:nvSpPr>
        <p:spPr>
          <a:xfrm>
            <a:off x="5112000" y="4536000"/>
            <a:ext cx="3885120" cy="5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pic>
        <p:nvPicPr>
          <p:cNvPr id="1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1728000"/>
            <a:ext cx="8534520" cy="4752000"/>
          </a:xfrm>
          <a:prstGeom prst="rect">
            <a:avLst/>
          </a:prstGeom>
          <a:ln>
            <a:noFill/>
          </a:ln>
        </p:spPr>
      </p:pic>
      <p:sp>
        <p:nvSpPr>
          <p:cNvPr id="200" name="TextShape 8"/>
          <p:cNvSpPr txBox="1"/>
          <p:nvPr/>
        </p:nvSpPr>
        <p:spPr>
          <a:xfrm>
            <a:off x="2652840" y="6480000"/>
            <a:ext cx="3907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0" y="792000"/>
            <a:ext cx="704700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0" y="6192000"/>
            <a:ext cx="480096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504000" y="1008000"/>
            <a:ext cx="650664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Times new roman"/>
                <a:ea typeface="DejaVu Sans"/>
              </a:rPr>
              <a:t>         </a:t>
            </a:r>
            <a:r>
              <a:rPr b="1" lang="en-IN" sz="44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4400">
                <a:solidFill>
                  <a:srgbClr val="000000"/>
                </a:solidFill>
                <a:latin typeface="Times new roman"/>
                <a:ea typeface="DejaVu Sans"/>
              </a:rPr>
              <a:t>Debugging by Gdb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1" lang="en-IN" sz="3200" u="sng">
                <a:solidFill>
                  <a:srgbClr val="000000"/>
                </a:solidFill>
                <a:latin typeface="Times new roman"/>
                <a:ea typeface="DejaVu Sans"/>
              </a:rPr>
              <a:t>Commands are: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imes new roman"/>
                <a:ea typeface="DejaVu Sans"/>
              </a:rPr>
              <a:t>&gt;  gdb oops.ko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imes new roman"/>
                <a:ea typeface="DejaVu Sans"/>
              </a:rPr>
              <a:t>              </a:t>
            </a:r>
            <a:r>
              <a:rPr lang="en-IN" sz="2800">
                <a:solidFill>
                  <a:srgbClr val="000000"/>
                </a:solidFill>
                <a:latin typeface="Times new roman"/>
                <a:ea typeface="DejaVu Sans"/>
              </a:rPr>
              <a:t>&gt; add-symbol-file  oops.ko address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imes new roman"/>
                <a:ea typeface="DejaVu Sans"/>
              </a:rPr>
              <a:t>&gt; disassemble function name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imes new roman"/>
                <a:ea typeface="DejaVu Sans"/>
              </a:rPr>
              <a:t>&gt; list *address</a:t>
            </a:r>
            <a:endParaRPr/>
          </a:p>
        </p:txBody>
      </p:sp>
      <p:sp>
        <p:nvSpPr>
          <p:cNvPr id="204" name="CustomShape 4"/>
          <p:cNvSpPr/>
          <p:nvPr/>
        </p:nvSpPr>
        <p:spPr>
          <a:xfrm>
            <a:off x="360000" y="1872000"/>
            <a:ext cx="4173120" cy="136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b="1" i="1" lang="en-IN">
                <a:solidFill>
                  <a:srgbClr val="6666ff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05" name="CustomShape 5"/>
          <p:cNvSpPr/>
          <p:nvPr/>
        </p:nvSpPr>
        <p:spPr>
          <a:xfrm>
            <a:off x="5184000" y="2088000"/>
            <a:ext cx="3885120" cy="213516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CustomShape 6"/>
          <p:cNvSpPr/>
          <p:nvPr/>
        </p:nvSpPr>
        <p:spPr>
          <a:xfrm>
            <a:off x="432000" y="3960000"/>
            <a:ext cx="3669120" cy="136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666666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07" name="CustomShape 7"/>
          <p:cNvSpPr/>
          <p:nvPr/>
        </p:nvSpPr>
        <p:spPr>
          <a:xfrm>
            <a:off x="5112000" y="4536000"/>
            <a:ext cx="3885120" cy="5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792000"/>
            <a:ext cx="704700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0" y="6192000"/>
            <a:ext cx="480096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10" name="CustomShape 3"/>
          <p:cNvSpPr/>
          <p:nvPr/>
        </p:nvSpPr>
        <p:spPr>
          <a:xfrm>
            <a:off x="504000" y="1008000"/>
            <a:ext cx="650664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11" name="CustomShape 4"/>
          <p:cNvSpPr/>
          <p:nvPr/>
        </p:nvSpPr>
        <p:spPr>
          <a:xfrm>
            <a:off x="360000" y="1872000"/>
            <a:ext cx="4173120" cy="136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b="1" i="1" lang="en-IN">
                <a:solidFill>
                  <a:srgbClr val="6666ff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12" name="CustomShape 5"/>
          <p:cNvSpPr/>
          <p:nvPr/>
        </p:nvSpPr>
        <p:spPr>
          <a:xfrm>
            <a:off x="5184000" y="2088000"/>
            <a:ext cx="3885120" cy="213516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CustomShape 6"/>
          <p:cNvSpPr/>
          <p:nvPr/>
        </p:nvSpPr>
        <p:spPr>
          <a:xfrm>
            <a:off x="432000" y="3960000"/>
            <a:ext cx="3669120" cy="136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666666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14" name="CustomShape 7"/>
          <p:cNvSpPr/>
          <p:nvPr/>
        </p:nvSpPr>
        <p:spPr>
          <a:xfrm>
            <a:off x="5112000" y="4536000"/>
            <a:ext cx="3885120" cy="5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pic>
        <p:nvPicPr>
          <p:cNvPr id="21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936000"/>
            <a:ext cx="8279280" cy="5544000"/>
          </a:xfrm>
          <a:prstGeom prst="rect">
            <a:avLst/>
          </a:prstGeom>
          <a:ln>
            <a:noFill/>
          </a:ln>
        </p:spPr>
      </p:pic>
      <p:sp>
        <p:nvSpPr>
          <p:cNvPr id="216" name="TextShape 8"/>
          <p:cNvSpPr txBox="1"/>
          <p:nvPr/>
        </p:nvSpPr>
        <p:spPr>
          <a:xfrm>
            <a:off x="2652840" y="6480000"/>
            <a:ext cx="3907080" cy="3780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57200" y="1604520"/>
            <a:ext cx="8219880" cy="396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>
                <a:solidFill>
                  <a:srgbClr val="00b050"/>
                </a:solidFill>
                <a:latin typeface="Arial"/>
                <a:ea typeface="DejaVu Sans"/>
              </a:rPr>
              <a:t>	</a:t>
            </a:r>
            <a:r>
              <a:rPr b="1" lang="en-IN" sz="4400">
                <a:solidFill>
                  <a:srgbClr val="00b050"/>
                </a:solidFill>
                <a:latin typeface="Arial"/>
                <a:ea typeface="DejaVu Sans"/>
              </a:rPr>
              <a:t>	</a:t>
            </a:r>
            <a:r>
              <a:rPr b="1" lang="en-IN" sz="4400">
                <a:solidFill>
                  <a:srgbClr val="00b050"/>
                </a:solidFill>
                <a:latin typeface="Arial"/>
                <a:ea typeface="DejaVu Sans"/>
              </a:rPr>
              <a:t>	</a:t>
            </a:r>
            <a:r>
              <a:rPr b="1" lang="en-IN" sz="4400">
                <a:solidFill>
                  <a:srgbClr val="00b050"/>
                </a:solidFill>
                <a:latin typeface="Arial"/>
                <a:ea typeface="DejaVu Sans"/>
              </a:rPr>
              <a:t>	</a:t>
            </a:r>
            <a:r>
              <a:rPr b="1" lang="en-IN" sz="4400">
                <a:solidFill>
                  <a:srgbClr val="00b050"/>
                </a:solidFill>
                <a:latin typeface="Arial"/>
                <a:ea typeface="DejaVu Sans"/>
              </a:rPr>
              <a:t>	</a:t>
            </a:r>
            <a:r>
              <a:rPr b="1" lang="en-IN" sz="4400">
                <a:solidFill>
                  <a:srgbClr val="ff6600"/>
                </a:solidFill>
                <a:latin typeface="Arial"/>
                <a:ea typeface="DejaVu Sans"/>
              </a:rPr>
              <a:t>THANK</a:t>
            </a:r>
            <a:r>
              <a:rPr b="1" lang="en-IN" sz="4400">
                <a:solidFill>
                  <a:srgbClr val="00b050"/>
                </a:solidFill>
                <a:latin typeface="Arial"/>
                <a:ea typeface="DejaVu Sans"/>
              </a:rPr>
              <a:t>  </a:t>
            </a:r>
            <a:r>
              <a:rPr b="1" lang="en-IN" sz="4400">
                <a:solidFill>
                  <a:srgbClr val="ff6600"/>
                </a:solidFill>
                <a:latin typeface="Arial"/>
                <a:ea typeface="DejaVu Sans"/>
              </a:rPr>
              <a:t>YOU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144000" y="6192000"/>
            <a:ext cx="480096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13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792000"/>
            <a:ext cx="704700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0" y="6192000"/>
            <a:ext cx="480096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504000" y="1008000"/>
            <a:ext cx="650664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200" u="sng">
                <a:solidFill>
                  <a:srgbClr val="000000"/>
                </a:solidFill>
                <a:latin typeface="Times new roman"/>
                <a:ea typeface="DejaVu Sans"/>
              </a:rPr>
              <a:t>AIM</a:t>
            </a:r>
            <a:r>
              <a:rPr lang="en-IN" sz="220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/>
          </a:p>
          <a:p>
            <a:endParaRPr/>
          </a:p>
          <a:p>
            <a:r>
              <a:rPr lang="en-IN" sz="22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2200">
                <a:solidFill>
                  <a:srgbClr val="000000"/>
                </a:solidFill>
                <a:latin typeface="Times new roman"/>
                <a:ea typeface="DejaVu Sans"/>
              </a:rPr>
              <a:t>To create the kernel oops and debugging the kernel opps by using the gdb tool.</a:t>
            </a:r>
            <a:endParaRPr/>
          </a:p>
          <a:p>
            <a:endParaRPr/>
          </a:p>
          <a:p>
            <a:r>
              <a:rPr b="1" lang="en-IN" sz="2200" u="sng">
                <a:solidFill>
                  <a:srgbClr val="000000"/>
                </a:solidFill>
                <a:latin typeface="Times new roman"/>
                <a:ea typeface="DejaVu Sans"/>
              </a:rPr>
              <a:t>Requirements</a:t>
            </a:r>
            <a:endParaRPr/>
          </a:p>
          <a:p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      </a:t>
            </a:r>
            <a:endParaRPr/>
          </a:p>
          <a:p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      </a:t>
            </a: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Hardware</a:t>
            </a:r>
            <a:r>
              <a:rPr lang="en-IN" sz="2200">
                <a:solidFill>
                  <a:srgbClr val="000000"/>
                </a:solidFill>
                <a:latin typeface="Times new roman"/>
                <a:ea typeface="DejaVu Sans"/>
              </a:rPr>
              <a:t> :                                               </a:t>
            </a:r>
            <a:r>
              <a:rPr b="1" lang="en-IN" sz="2200">
                <a:solidFill>
                  <a:srgbClr val="000000"/>
                </a:solidFill>
                <a:latin typeface="Times new roman"/>
                <a:ea typeface="DejaVu Sans"/>
              </a:rPr>
              <a:t>Software :</a:t>
            </a:r>
            <a:endParaRPr/>
          </a:p>
          <a:p>
            <a:endParaRPr/>
          </a:p>
          <a:p>
            <a:r>
              <a:rPr lang="en-IN" sz="22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200">
                <a:solidFill>
                  <a:srgbClr val="000000"/>
                </a:solidFill>
                <a:latin typeface="Times new roman"/>
                <a:ea typeface="DejaVu Sans"/>
              </a:rPr>
              <a:t>1. Raspberry pi board.                            1. Raspbian OS                             </a:t>
            </a:r>
            <a:endParaRPr/>
          </a:p>
          <a:p>
            <a:r>
              <a:rPr lang="en-IN" sz="22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200">
                <a:solidFill>
                  <a:srgbClr val="000000"/>
                </a:solidFill>
                <a:latin typeface="Times new roman"/>
                <a:ea typeface="DejaVu Sans"/>
              </a:rPr>
              <a:t>2. HDMI ,USB cables and Adaptor       2. GDBTools</a:t>
            </a:r>
            <a:endParaRPr/>
          </a:p>
          <a:p>
            <a:endParaRPr/>
          </a:p>
          <a:p>
            <a:r>
              <a:rPr lang="en-IN" sz="22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200">
                <a:solidFill>
                  <a:srgbClr val="000000"/>
                </a:solidFill>
                <a:latin typeface="Times new roman"/>
                <a:ea typeface="DejaVu Sans"/>
              </a:rPr>
              <a:t>3. Card reader,SD card(32gb).               3. Tool Chains</a:t>
            </a:r>
            <a:endParaRPr/>
          </a:p>
          <a:p>
            <a:endParaRPr/>
          </a:p>
          <a:p>
            <a:r>
              <a:rPr lang="en-IN" sz="2200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                              </a:t>
            </a:r>
            <a:endParaRPr/>
          </a:p>
          <a:p>
            <a:r>
              <a:rPr lang="en-IN" sz="2200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endParaRPr/>
          </a:p>
          <a:p>
            <a:endParaRPr/>
          </a:p>
          <a:p>
            <a:r>
              <a:rPr lang="en-IN" sz="2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/>
          </a:p>
          <a:p>
            <a:r>
              <a:rPr lang="en-IN" sz="2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360000" y="1872000"/>
            <a:ext cx="4173120" cy="136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b="1" i="1" lang="en-IN">
                <a:solidFill>
                  <a:srgbClr val="6666ff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18" name="CustomShape 5"/>
          <p:cNvSpPr/>
          <p:nvPr/>
        </p:nvSpPr>
        <p:spPr>
          <a:xfrm>
            <a:off x="5184000" y="2088000"/>
            <a:ext cx="3885120" cy="213516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CustomShape 6"/>
          <p:cNvSpPr/>
          <p:nvPr/>
        </p:nvSpPr>
        <p:spPr>
          <a:xfrm>
            <a:off x="432000" y="3960000"/>
            <a:ext cx="3669120" cy="136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666666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20" name="CustomShape 7"/>
          <p:cNvSpPr/>
          <p:nvPr/>
        </p:nvSpPr>
        <p:spPr>
          <a:xfrm>
            <a:off x="5112000" y="4536000"/>
            <a:ext cx="3885120" cy="5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792000"/>
            <a:ext cx="704700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0" y="6192000"/>
            <a:ext cx="480096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504000" y="1008000"/>
            <a:ext cx="650664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                       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lang="en-IN" sz="2200">
                <a:solidFill>
                  <a:srgbClr val="000000"/>
                </a:solidFill>
                <a:latin typeface="Arial"/>
                <a:ea typeface="DejaVu Sans"/>
              </a:rPr>
              <a:t>hat is Raspberry Pi Board.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Arial"/>
                <a:ea typeface="DejaVu Sans"/>
              </a:rPr>
              <a:t>                      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24" name="CustomShape 4"/>
          <p:cNvSpPr/>
          <p:nvPr/>
        </p:nvSpPr>
        <p:spPr>
          <a:xfrm>
            <a:off x="360000" y="1872000"/>
            <a:ext cx="4173120" cy="136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b="1" i="1" lang="en-IN">
                <a:solidFill>
                  <a:srgbClr val="6666ff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25" name="CustomShape 5"/>
          <p:cNvSpPr/>
          <p:nvPr/>
        </p:nvSpPr>
        <p:spPr>
          <a:xfrm>
            <a:off x="5184000" y="2088000"/>
            <a:ext cx="3885120" cy="213516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CustomShape 6"/>
          <p:cNvSpPr/>
          <p:nvPr/>
        </p:nvSpPr>
        <p:spPr>
          <a:xfrm>
            <a:off x="432000" y="3960000"/>
            <a:ext cx="3669120" cy="136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666666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27" name="CustomShape 7"/>
          <p:cNvSpPr/>
          <p:nvPr/>
        </p:nvSpPr>
        <p:spPr>
          <a:xfrm>
            <a:off x="5112000" y="4536000"/>
            <a:ext cx="3885120" cy="5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19840" y="1368000"/>
            <a:ext cx="6428160" cy="5184000"/>
          </a:xfrm>
          <a:prstGeom prst="rect">
            <a:avLst/>
          </a:prstGeom>
          <a:ln>
            <a:noFill/>
          </a:ln>
        </p:spPr>
      </p:pic>
      <p:sp>
        <p:nvSpPr>
          <p:cNvPr id="129" name="CustomShape 8"/>
          <p:cNvSpPr/>
          <p:nvPr/>
        </p:nvSpPr>
        <p:spPr>
          <a:xfrm>
            <a:off x="1352880" y="6215400"/>
            <a:ext cx="480096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792000"/>
            <a:ext cx="704700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0" y="6192000"/>
            <a:ext cx="480096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/>
          </a:p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                   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504000" y="1008000"/>
            <a:ext cx="650664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                                    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lang="en-IN" sz="2200">
                <a:solidFill>
                  <a:srgbClr val="000000"/>
                </a:solidFill>
                <a:latin typeface="Arial"/>
                <a:ea typeface="DejaVu Sans"/>
              </a:rPr>
              <a:t>hat is Device Driver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Arial"/>
                <a:ea typeface="DejaVu Sans"/>
              </a:rPr>
              <a:t>                      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360000" y="1872000"/>
            <a:ext cx="4173120" cy="136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b="1" i="1" lang="en-IN">
                <a:solidFill>
                  <a:srgbClr val="6666ff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34" name="CustomShape 5"/>
          <p:cNvSpPr/>
          <p:nvPr/>
        </p:nvSpPr>
        <p:spPr>
          <a:xfrm>
            <a:off x="5184000" y="2088000"/>
            <a:ext cx="3885120" cy="213516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CustomShape 6"/>
          <p:cNvSpPr/>
          <p:nvPr/>
        </p:nvSpPr>
        <p:spPr>
          <a:xfrm>
            <a:off x="432000" y="3960000"/>
            <a:ext cx="3669120" cy="136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666666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36" name="CustomShape 7"/>
          <p:cNvSpPr/>
          <p:nvPr/>
        </p:nvSpPr>
        <p:spPr>
          <a:xfrm>
            <a:off x="5112000" y="4536000"/>
            <a:ext cx="3885120" cy="5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pic>
        <p:nvPicPr>
          <p:cNvPr id="13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8200" y="1656000"/>
            <a:ext cx="8135280" cy="467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792000"/>
            <a:ext cx="704700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1440000" y="6192000"/>
            <a:ext cx="428256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/>
          </a:p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504000" y="792000"/>
            <a:ext cx="650664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800" u="sng">
                <a:solidFill>
                  <a:srgbClr val="000000"/>
                </a:solidFill>
                <a:latin typeface="Arial"/>
                <a:ea typeface="DejaVu Sans"/>
              </a:rPr>
              <a:t>Design Work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41" name="CustomShape 4"/>
          <p:cNvSpPr/>
          <p:nvPr/>
        </p:nvSpPr>
        <p:spPr>
          <a:xfrm>
            <a:off x="360000" y="1872000"/>
            <a:ext cx="4173120" cy="136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b="1" i="1" lang="en-IN">
                <a:solidFill>
                  <a:srgbClr val="6666ff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42" name="CustomShape 5"/>
          <p:cNvSpPr/>
          <p:nvPr/>
        </p:nvSpPr>
        <p:spPr>
          <a:xfrm>
            <a:off x="5184000" y="2088000"/>
            <a:ext cx="3885120" cy="213516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CustomShape 6"/>
          <p:cNvSpPr/>
          <p:nvPr/>
        </p:nvSpPr>
        <p:spPr>
          <a:xfrm>
            <a:off x="432000" y="3960000"/>
            <a:ext cx="3669120" cy="136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666666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44" name="CustomShape 7"/>
          <p:cNvSpPr/>
          <p:nvPr/>
        </p:nvSpPr>
        <p:spPr>
          <a:xfrm>
            <a:off x="5112000" y="4536000"/>
            <a:ext cx="3885120" cy="5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145" name="CustomShape 8"/>
          <p:cNvSpPr/>
          <p:nvPr/>
        </p:nvSpPr>
        <p:spPr>
          <a:xfrm>
            <a:off x="2953440" y="1872000"/>
            <a:ext cx="2544840" cy="431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Start</a:t>
            </a:r>
            <a:endParaRPr/>
          </a:p>
        </p:txBody>
      </p:sp>
      <p:sp>
        <p:nvSpPr>
          <p:cNvPr id="146" name="CustomShape 9"/>
          <p:cNvSpPr/>
          <p:nvPr/>
        </p:nvSpPr>
        <p:spPr>
          <a:xfrm>
            <a:off x="2953440" y="2591280"/>
            <a:ext cx="2672280" cy="43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Building RPI</a:t>
            </a:r>
            <a:endParaRPr/>
          </a:p>
        </p:txBody>
      </p:sp>
      <p:sp>
        <p:nvSpPr>
          <p:cNvPr id="147" name="CustomShape 10"/>
          <p:cNvSpPr/>
          <p:nvPr/>
        </p:nvSpPr>
        <p:spPr>
          <a:xfrm>
            <a:off x="2825640" y="3311640"/>
            <a:ext cx="3054600" cy="574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Creation of oops</a:t>
            </a:r>
            <a:endParaRPr/>
          </a:p>
        </p:txBody>
      </p:sp>
      <p:sp>
        <p:nvSpPr>
          <p:cNvPr id="148" name="CustomShape 11"/>
          <p:cNvSpPr/>
          <p:nvPr/>
        </p:nvSpPr>
        <p:spPr>
          <a:xfrm>
            <a:off x="2825640" y="4175280"/>
            <a:ext cx="318168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Analysing logs</a:t>
            </a:r>
            <a:endParaRPr/>
          </a:p>
        </p:txBody>
      </p:sp>
      <p:sp>
        <p:nvSpPr>
          <p:cNvPr id="149" name="CustomShape 12"/>
          <p:cNvSpPr/>
          <p:nvPr/>
        </p:nvSpPr>
        <p:spPr>
          <a:xfrm>
            <a:off x="2953440" y="5039640"/>
            <a:ext cx="3166560" cy="50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GDB</a:t>
            </a:r>
            <a:endParaRPr/>
          </a:p>
        </p:txBody>
      </p:sp>
      <p:sp>
        <p:nvSpPr>
          <p:cNvPr id="150" name="CustomShape 13"/>
          <p:cNvSpPr/>
          <p:nvPr/>
        </p:nvSpPr>
        <p:spPr>
          <a:xfrm>
            <a:off x="3080520" y="5760000"/>
            <a:ext cx="2417760" cy="359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End</a:t>
            </a:r>
            <a:endParaRPr/>
          </a:p>
        </p:txBody>
      </p:sp>
      <p:sp>
        <p:nvSpPr>
          <p:cNvPr id="151" name="Line 14"/>
          <p:cNvSpPr/>
          <p:nvPr/>
        </p:nvSpPr>
        <p:spPr>
          <a:xfrm>
            <a:off x="4226040" y="230328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52" name="Line 15"/>
          <p:cNvSpPr/>
          <p:nvPr/>
        </p:nvSpPr>
        <p:spPr>
          <a:xfrm>
            <a:off x="4226040" y="3023280"/>
            <a:ext cx="0" cy="2883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53" name="Line 16"/>
          <p:cNvSpPr/>
          <p:nvPr/>
        </p:nvSpPr>
        <p:spPr>
          <a:xfrm>
            <a:off x="4226040" y="3887640"/>
            <a:ext cx="0" cy="432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54" name="Line 17"/>
          <p:cNvSpPr/>
          <p:nvPr/>
        </p:nvSpPr>
        <p:spPr>
          <a:xfrm>
            <a:off x="4226040" y="467964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55" name="Line 18"/>
          <p:cNvSpPr/>
          <p:nvPr/>
        </p:nvSpPr>
        <p:spPr>
          <a:xfrm>
            <a:off x="4226040" y="5472000"/>
            <a:ext cx="0" cy="288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56" name="CustomShape 19"/>
          <p:cNvSpPr/>
          <p:nvPr/>
        </p:nvSpPr>
        <p:spPr>
          <a:xfrm>
            <a:off x="-1080000" y="1435680"/>
            <a:ext cx="4572360" cy="48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Arial"/>
                <a:ea typeface="DejaVu Sans"/>
              </a:rPr>
              <a:t>Flow chart : 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792000"/>
            <a:ext cx="704700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0" y="6192000"/>
            <a:ext cx="480096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837360" y="1012680"/>
            <a:ext cx="650664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Arial"/>
                <a:ea typeface="DejaVu Sans"/>
              </a:rPr>
              <a:t>Kernel Building for Raspberry Pi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1. Clone the Raspbian source code and Tool chain from Git.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60" name="CustomShape 4"/>
          <p:cNvSpPr/>
          <p:nvPr/>
        </p:nvSpPr>
        <p:spPr>
          <a:xfrm>
            <a:off x="360000" y="1872000"/>
            <a:ext cx="4173120" cy="136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b="1" i="1" lang="en-IN">
                <a:solidFill>
                  <a:srgbClr val="6666ff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61" name="CustomShape 5"/>
          <p:cNvSpPr/>
          <p:nvPr/>
        </p:nvSpPr>
        <p:spPr>
          <a:xfrm>
            <a:off x="5184000" y="2088000"/>
            <a:ext cx="3885120" cy="213516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CustomShape 6"/>
          <p:cNvSpPr/>
          <p:nvPr/>
        </p:nvSpPr>
        <p:spPr>
          <a:xfrm>
            <a:off x="432000" y="3960000"/>
            <a:ext cx="3669120" cy="136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666666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63" name="CustomShape 7"/>
          <p:cNvSpPr/>
          <p:nvPr/>
        </p:nvSpPr>
        <p:spPr>
          <a:xfrm>
            <a:off x="5112000" y="4536000"/>
            <a:ext cx="3885120" cy="5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164" name="CustomShape 8"/>
          <p:cNvSpPr/>
          <p:nvPr/>
        </p:nvSpPr>
        <p:spPr>
          <a:xfrm>
            <a:off x="0" y="2592000"/>
            <a:ext cx="6839280" cy="43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2. Look for system architecture and set the tool chain</a:t>
            </a:r>
            <a:endParaRPr/>
          </a:p>
        </p:txBody>
      </p:sp>
      <p:sp>
        <p:nvSpPr>
          <p:cNvPr id="165" name="CustomShape 9"/>
          <p:cNvSpPr/>
          <p:nvPr/>
        </p:nvSpPr>
        <p:spPr>
          <a:xfrm>
            <a:off x="-216000" y="3456000"/>
            <a:ext cx="5975280" cy="64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3. Set default config for raspberry pi 3.</a:t>
            </a:r>
            <a:endParaRPr/>
          </a:p>
        </p:txBody>
      </p:sp>
      <p:sp>
        <p:nvSpPr>
          <p:cNvPr id="166" name="CustomShape 10"/>
          <p:cNvSpPr/>
          <p:nvPr/>
        </p:nvSpPr>
        <p:spPr>
          <a:xfrm>
            <a:off x="144000" y="4248000"/>
            <a:ext cx="74152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4. Compile Zimage , Dtbs and Modules using cross compiler </a:t>
            </a:r>
            <a:endParaRPr/>
          </a:p>
        </p:txBody>
      </p:sp>
      <p:sp>
        <p:nvSpPr>
          <p:cNvPr id="167" name="CustomShape 11"/>
          <p:cNvSpPr/>
          <p:nvPr/>
        </p:nvSpPr>
        <p:spPr>
          <a:xfrm>
            <a:off x="-720000" y="4896000"/>
            <a:ext cx="9239040" cy="86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5. Copy kernel image and modules to raspberry pi /boot folder.</a:t>
            </a:r>
            <a:endParaRPr/>
          </a:p>
        </p:txBody>
      </p:sp>
      <p:sp>
        <p:nvSpPr>
          <p:cNvPr id="168" name="CustomShape 12"/>
          <p:cNvSpPr/>
          <p:nvPr/>
        </p:nvSpPr>
        <p:spPr>
          <a:xfrm>
            <a:off x="-504000" y="5616000"/>
            <a:ext cx="48952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6.  Reboot Raspberry pi 3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792000"/>
            <a:ext cx="704700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0" y="6192000"/>
            <a:ext cx="480096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71" name="CustomShape 3"/>
          <p:cNvSpPr/>
          <p:nvPr/>
        </p:nvSpPr>
        <p:spPr>
          <a:xfrm>
            <a:off x="504000" y="1008000"/>
            <a:ext cx="650664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pPr algn="ctr">
              <a:lnSpc>
                <a:spcPct val="100000"/>
              </a:lnSpc>
            </a:pPr>
            <a:r>
              <a:rPr b="1" lang="en-IN" sz="2800">
                <a:solidFill>
                  <a:srgbClr val="000000"/>
                </a:solidFill>
                <a:latin typeface="Times new roman"/>
                <a:ea typeface="DejaVu Sans"/>
              </a:rPr>
              <a:t>             </a:t>
            </a:r>
            <a:r>
              <a:rPr b="1" lang="en-IN" sz="2800">
                <a:solidFill>
                  <a:srgbClr val="000000"/>
                </a:solidFill>
                <a:latin typeface="Times new roman"/>
                <a:ea typeface="DejaVu Sans"/>
              </a:rPr>
              <a:t>Oops Creation and Dmesg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r>
              <a:rPr lang="en-IN" sz="22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200">
                <a:solidFill>
                  <a:srgbClr val="000000"/>
                </a:solidFill>
                <a:latin typeface="Times new roman"/>
                <a:ea typeface="DejaVu Sans"/>
              </a:rPr>
              <a:t>1. Taking one existing  Driver from raspbian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Times new roman"/>
                <a:ea typeface="DejaVu Sans"/>
              </a:rPr>
              <a:t>source code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Times new roman"/>
                <a:ea typeface="DejaVu Sans"/>
              </a:rPr>
              <a:t>      </a:t>
            </a:r>
            <a:r>
              <a:rPr lang="en-IN" sz="2200">
                <a:solidFill>
                  <a:srgbClr val="000000"/>
                </a:solidFill>
                <a:latin typeface="Times new roman"/>
                <a:ea typeface="DejaVu Sans"/>
              </a:rPr>
              <a:t>2. Creating the Kernel Oops in driver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Times new roman"/>
                <a:ea typeface="DejaVu Sans"/>
              </a:rPr>
              <a:t>           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72" name="CustomShape 4"/>
          <p:cNvSpPr/>
          <p:nvPr/>
        </p:nvSpPr>
        <p:spPr>
          <a:xfrm>
            <a:off x="360000" y="1872000"/>
            <a:ext cx="4173120" cy="136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b="1" i="1" lang="en-IN">
                <a:solidFill>
                  <a:srgbClr val="6666ff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73" name="CustomShape 5"/>
          <p:cNvSpPr/>
          <p:nvPr/>
        </p:nvSpPr>
        <p:spPr>
          <a:xfrm>
            <a:off x="5184000" y="2088000"/>
            <a:ext cx="3885120" cy="213516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CustomShape 6"/>
          <p:cNvSpPr/>
          <p:nvPr/>
        </p:nvSpPr>
        <p:spPr>
          <a:xfrm>
            <a:off x="432000" y="3960000"/>
            <a:ext cx="3669120" cy="136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666666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75" name="CustomShape 7"/>
          <p:cNvSpPr/>
          <p:nvPr/>
        </p:nvSpPr>
        <p:spPr>
          <a:xfrm>
            <a:off x="5112000" y="4536000"/>
            <a:ext cx="3885120" cy="5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792000"/>
            <a:ext cx="704700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0" y="6192000"/>
            <a:ext cx="480096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78" name="CustomShape 3"/>
          <p:cNvSpPr/>
          <p:nvPr/>
        </p:nvSpPr>
        <p:spPr>
          <a:xfrm>
            <a:off x="504000" y="1008000"/>
            <a:ext cx="650664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Times new roamn"/>
                <a:ea typeface="DejaVu Sans"/>
              </a:rPr>
              <a:t>                     </a:t>
            </a:r>
            <a:r>
              <a:rPr b="1" lang="en-IN" sz="2400" u="sng">
                <a:solidFill>
                  <a:srgbClr val="000000"/>
                </a:solidFill>
                <a:latin typeface="Times new roamn"/>
                <a:ea typeface="DejaVu Sans"/>
              </a:rPr>
              <a:t>Coding/Implementation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360000" y="1872000"/>
            <a:ext cx="4173120" cy="136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b="1" i="1" lang="en-IN">
                <a:solidFill>
                  <a:srgbClr val="6666ff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80" name="CustomShape 5"/>
          <p:cNvSpPr/>
          <p:nvPr/>
        </p:nvSpPr>
        <p:spPr>
          <a:xfrm>
            <a:off x="5184000" y="2088000"/>
            <a:ext cx="3885120" cy="213516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CustomShape 6"/>
          <p:cNvSpPr/>
          <p:nvPr/>
        </p:nvSpPr>
        <p:spPr>
          <a:xfrm>
            <a:off x="432000" y="3960000"/>
            <a:ext cx="3669120" cy="136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666666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82" name="CustomShape 7"/>
          <p:cNvSpPr/>
          <p:nvPr/>
        </p:nvSpPr>
        <p:spPr>
          <a:xfrm>
            <a:off x="5112000" y="4536000"/>
            <a:ext cx="3885120" cy="5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pic>
        <p:nvPicPr>
          <p:cNvPr id="18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5440" y="1512000"/>
            <a:ext cx="8706240" cy="5183280"/>
          </a:xfrm>
          <a:prstGeom prst="rect">
            <a:avLst/>
          </a:prstGeom>
          <a:ln>
            <a:noFill/>
          </a:ln>
        </p:spPr>
      </p:pic>
      <p:sp>
        <p:nvSpPr>
          <p:cNvPr id="184" name="TextShape 8"/>
          <p:cNvSpPr txBox="1"/>
          <p:nvPr/>
        </p:nvSpPr>
        <p:spPr>
          <a:xfrm>
            <a:off x="2652840" y="6480000"/>
            <a:ext cx="3907080" cy="490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792000"/>
            <a:ext cx="704700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0" y="6192000"/>
            <a:ext cx="4800960" cy="34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504000" y="1008000"/>
            <a:ext cx="650664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IN" sz="4400" u="sng">
                <a:solidFill>
                  <a:srgbClr val="000000"/>
                </a:solidFill>
                <a:latin typeface="Times new roman"/>
                <a:ea typeface="DejaVu Sans"/>
              </a:rPr>
              <a:t>Testing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we roman"/>
                <a:ea typeface="DejaVu Sans"/>
              </a:rPr>
              <a:t>1. Tested by module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we roman"/>
                <a:ea typeface="DejaVu Sans"/>
              </a:rPr>
              <a:t>        </a:t>
            </a:r>
            <a:r>
              <a:rPr lang="en-IN" sz="2400">
                <a:solidFill>
                  <a:srgbClr val="000000"/>
                </a:solidFill>
                <a:latin typeface="Times nwe roman"/>
                <a:ea typeface="DejaVu Sans"/>
              </a:rPr>
              <a:t>2.Tested by existing driver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we roman"/>
                <a:ea typeface="DejaVu Sans"/>
              </a:rPr>
              <a:t>  </a:t>
            </a:r>
            <a:r>
              <a:rPr lang="en-IN" sz="2400">
                <a:solidFill>
                  <a:srgbClr val="000000"/>
                </a:solidFill>
                <a:latin typeface="Times nwe roman"/>
                <a:ea typeface="DejaVu Sans"/>
              </a:rPr>
              <a:t>3. Tested by own driver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we roman"/>
                <a:ea typeface="DejaVu Sans"/>
              </a:rPr>
              <a:t> 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88" name="CustomShape 4"/>
          <p:cNvSpPr/>
          <p:nvPr/>
        </p:nvSpPr>
        <p:spPr>
          <a:xfrm>
            <a:off x="360000" y="1872000"/>
            <a:ext cx="4173120" cy="136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b="1" i="1" lang="en-IN">
                <a:solidFill>
                  <a:srgbClr val="6666ff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89" name="CustomShape 5"/>
          <p:cNvSpPr/>
          <p:nvPr/>
        </p:nvSpPr>
        <p:spPr>
          <a:xfrm>
            <a:off x="5184000" y="2088000"/>
            <a:ext cx="3885120" cy="213516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CustomShape 6"/>
          <p:cNvSpPr/>
          <p:nvPr/>
        </p:nvSpPr>
        <p:spPr>
          <a:xfrm>
            <a:off x="432000" y="3960000"/>
            <a:ext cx="3669120" cy="136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666666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91" name="CustomShape 7"/>
          <p:cNvSpPr/>
          <p:nvPr/>
        </p:nvSpPr>
        <p:spPr>
          <a:xfrm>
            <a:off x="5112000" y="4536000"/>
            <a:ext cx="3885120" cy="5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