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Caveat"/>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Economica-regular.fntdata"/><Relationship Id="rId10" Type="http://schemas.openxmlformats.org/officeDocument/2006/relationships/slide" Target="slides/slide5.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veat-regular.fntdata"/><Relationship Id="rId14" Type="http://schemas.openxmlformats.org/officeDocument/2006/relationships/font" Target="fonts/Economica-boldItalic.fntdata"/><Relationship Id="rId17" Type="http://schemas.openxmlformats.org/officeDocument/2006/relationships/font" Target="fonts/OpenSans-regular.fntdata"/><Relationship Id="rId16" Type="http://schemas.openxmlformats.org/officeDocument/2006/relationships/font" Target="fonts/Caveat-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5221ea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5221ea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5221ea7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5221ea7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5221ea78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5221ea78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5221ea7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5221ea7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51758" y="7974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3C78D8"/>
                </a:solidFill>
                <a:latin typeface="Caveat"/>
                <a:ea typeface="Caveat"/>
                <a:cs typeface="Caveat"/>
                <a:sym typeface="Caveat"/>
              </a:rPr>
              <a:t> 		    </a:t>
            </a:r>
            <a:r>
              <a:rPr lang="en">
                <a:solidFill>
                  <a:srgbClr val="FF0000"/>
                </a:solidFill>
                <a:latin typeface="Caveat"/>
                <a:ea typeface="Caveat"/>
                <a:cs typeface="Caveat"/>
                <a:sym typeface="Caveat"/>
              </a:rPr>
              <a:t>Android Bluetooth Stack PPT</a:t>
            </a:r>
            <a:endParaRPr>
              <a:solidFill>
                <a:srgbClr val="FF0000"/>
              </a:solidFill>
              <a:latin typeface="Caveat"/>
              <a:ea typeface="Caveat"/>
              <a:cs typeface="Caveat"/>
              <a:sym typeface="Caveat"/>
            </a:endParaRPr>
          </a:p>
        </p:txBody>
      </p:sp>
      <p:sp>
        <p:nvSpPr>
          <p:cNvPr id="63" name="Google Shape;63;p13"/>
          <p:cNvSpPr txBox="1"/>
          <p:nvPr>
            <p:ph idx="1" type="subTitle"/>
          </p:nvPr>
        </p:nvSpPr>
        <p:spPr>
          <a:xfrm>
            <a:off x="233700" y="2850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Caveat"/>
                <a:ea typeface="Caveat"/>
                <a:cs typeface="Caveat"/>
                <a:sym typeface="Caveat"/>
              </a:rPr>
              <a:t>    </a:t>
            </a:r>
            <a:r>
              <a:rPr b="1" lang="en">
                <a:solidFill>
                  <a:srgbClr val="4C1130"/>
                </a:solidFill>
                <a:latin typeface="Caveat"/>
                <a:ea typeface="Caveat"/>
                <a:cs typeface="Caveat"/>
                <a:sym typeface="Caveat"/>
              </a:rPr>
              <a:t>--Haranatth--</a:t>
            </a:r>
            <a:endParaRPr b="1">
              <a:solidFill>
                <a:srgbClr val="4C113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74550" y="78775"/>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Basic </a:t>
            </a:r>
            <a:r>
              <a:rPr lang="en" sz="1200">
                <a:latin typeface="Arial"/>
                <a:ea typeface="Arial"/>
                <a:cs typeface="Arial"/>
                <a:sym typeface="Arial"/>
              </a:rPr>
              <a:t>Knowledge</a:t>
            </a:r>
            <a:r>
              <a:rPr lang="en" sz="1200">
                <a:latin typeface="Arial"/>
                <a:ea typeface="Arial"/>
                <a:cs typeface="Arial"/>
                <a:sym typeface="Arial"/>
              </a:rPr>
              <a:t> of Bluetooth:</a:t>
            </a:r>
            <a:endParaRPr sz="1200">
              <a:latin typeface="Arial"/>
              <a:ea typeface="Arial"/>
              <a:cs typeface="Arial"/>
              <a:sym typeface="Arial"/>
            </a:endParaRPr>
          </a:p>
        </p:txBody>
      </p:sp>
      <p:sp>
        <p:nvSpPr>
          <p:cNvPr id="69" name="Google Shape;69;p14"/>
          <p:cNvSpPr txBox="1"/>
          <p:nvPr>
            <p:ph idx="1" type="body"/>
          </p:nvPr>
        </p:nvSpPr>
        <p:spPr>
          <a:xfrm>
            <a:off x="184575" y="697000"/>
            <a:ext cx="8647800" cy="4296900"/>
          </a:xfrm>
          <a:prstGeom prst="rect">
            <a:avLst/>
          </a:prstGeom>
        </p:spPr>
        <p:txBody>
          <a:bodyPr anchorCtr="0" anchor="t" bIns="91425" lIns="91425" spcFirstLastPara="1" rIns="91425" wrap="square" tIns="91425">
            <a:normAutofit lnSpcReduction="20000"/>
          </a:bodyPr>
          <a:lstStyle/>
          <a:p>
            <a:pPr indent="-292615" lvl="0" marL="457200" rtl="0" algn="l">
              <a:spcBef>
                <a:spcPts val="0"/>
              </a:spcBef>
              <a:spcAft>
                <a:spcPts val="0"/>
              </a:spcAft>
              <a:buSzPts val="1008"/>
              <a:buChar char="●"/>
            </a:pPr>
            <a:r>
              <a:rPr lang="en" sz="1008"/>
              <a:t>Bluetooth (Bluetooth) is a wireless technology standard that can realize short-distance data exchange between fixed devices, mobile devices and building personal area networks. Bluetooth is based on the low-cost transceiver chip of the device, with short transmission distance and low power consumption.</a:t>
            </a:r>
            <a:endParaRPr sz="1008"/>
          </a:p>
          <a:p>
            <a:pPr indent="0" lvl="0" marL="0" rtl="0" algn="l">
              <a:spcBef>
                <a:spcPts val="1200"/>
              </a:spcBef>
              <a:spcAft>
                <a:spcPts val="0"/>
              </a:spcAft>
              <a:buNone/>
            </a:pPr>
            <a:r>
              <a:rPr b="1" lang="en" sz="1200"/>
              <a:t>BT vs WiFi:</a:t>
            </a:r>
            <a:endParaRPr b="1" sz="1200"/>
          </a:p>
          <a:p>
            <a:pPr indent="-297935" lvl="0" marL="457200" rtl="0" algn="l">
              <a:spcBef>
                <a:spcPts val="1200"/>
              </a:spcBef>
              <a:spcAft>
                <a:spcPts val="0"/>
              </a:spcAft>
              <a:buSzPts val="1092"/>
              <a:buChar char="●"/>
            </a:pPr>
            <a:r>
              <a:rPr lang="en" sz="1091">
                <a:solidFill>
                  <a:srgbClr val="313131"/>
                </a:solidFill>
                <a:highlight>
                  <a:srgbClr val="FFFFFF"/>
                </a:highlight>
              </a:rPr>
              <a:t>Bluetooth </a:t>
            </a:r>
            <a:r>
              <a:rPr lang="en" sz="1091">
                <a:solidFill>
                  <a:srgbClr val="313131"/>
                </a:solidFill>
                <a:highlight>
                  <a:srgbClr val="FFFFFF"/>
                </a:highlight>
              </a:rPr>
              <a:t>Technology</a:t>
            </a:r>
            <a:r>
              <a:rPr lang="en" sz="1091">
                <a:solidFill>
                  <a:srgbClr val="313131"/>
                </a:solidFill>
                <a:highlight>
                  <a:srgbClr val="FFFFFF"/>
                </a:highlight>
              </a:rPr>
              <a:t> invention has been credited to Ericsson which in the year 1994 launched it as a wireless communication alternative to RS232.Wi-Fi, though had researches since the mid 80s, was officially launched in the year 1997. </a:t>
            </a:r>
            <a:endParaRPr sz="1091">
              <a:solidFill>
                <a:srgbClr val="313131"/>
              </a:solidFill>
              <a:highlight>
                <a:srgbClr val="FFFFFF"/>
              </a:highlight>
            </a:endParaRPr>
          </a:p>
          <a:p>
            <a:pPr indent="-297935" lvl="0" marL="457200" rtl="0" algn="l">
              <a:spcBef>
                <a:spcPts val="0"/>
              </a:spcBef>
              <a:spcAft>
                <a:spcPts val="0"/>
              </a:spcAft>
              <a:buClr>
                <a:srgbClr val="313131"/>
              </a:buClr>
              <a:buSzPts val="1092"/>
              <a:buChar char="●"/>
            </a:pPr>
            <a:r>
              <a:rPr lang="en" sz="1091">
                <a:solidFill>
                  <a:srgbClr val="313131"/>
                </a:solidFill>
                <a:highlight>
                  <a:srgbClr val="FFFFFF"/>
                </a:highlight>
              </a:rPr>
              <a:t>Bluetooth was initially defined under IEEE 802.15.1 standard but is now taken care by a Special Interest Group (SIG). Wi-Fi, on the other hand, is defined under 802.11.x (x=a, b, c, and so on) series of protocols and is currently maintained under the same</a:t>
            </a:r>
            <a:endParaRPr sz="1091">
              <a:solidFill>
                <a:srgbClr val="313131"/>
              </a:solidFill>
              <a:highlight>
                <a:srgbClr val="FFFFFF"/>
              </a:highlight>
            </a:endParaRPr>
          </a:p>
          <a:p>
            <a:pPr indent="-297935" lvl="0" marL="457200" rtl="0" algn="l">
              <a:spcBef>
                <a:spcPts val="0"/>
              </a:spcBef>
              <a:spcAft>
                <a:spcPts val="0"/>
              </a:spcAft>
              <a:buClr>
                <a:srgbClr val="313131"/>
              </a:buClr>
              <a:buSzPts val="1092"/>
              <a:buChar char="●"/>
            </a:pPr>
            <a:r>
              <a:rPr lang="en" sz="1091">
                <a:solidFill>
                  <a:srgbClr val="313131"/>
                </a:solidFill>
                <a:highlight>
                  <a:srgbClr val="FFFFFF"/>
                </a:highlight>
              </a:rPr>
              <a:t>Bluetooth works at 2.4GHz frequency while Wi-Fi based networks work at 2.4, 3.6 and 5 GHz .</a:t>
            </a:r>
            <a:endParaRPr sz="1091">
              <a:solidFill>
                <a:srgbClr val="313131"/>
              </a:solidFill>
              <a:highlight>
                <a:srgbClr val="FFFFFF"/>
              </a:highlight>
            </a:endParaRPr>
          </a:p>
          <a:p>
            <a:pPr indent="-297935" lvl="0" marL="457200" rtl="0" algn="l">
              <a:spcBef>
                <a:spcPts val="0"/>
              </a:spcBef>
              <a:spcAft>
                <a:spcPts val="0"/>
              </a:spcAft>
              <a:buClr>
                <a:srgbClr val="313131"/>
              </a:buClr>
              <a:buSzPts val="1092"/>
              <a:buChar char="●"/>
            </a:pPr>
            <a:r>
              <a:rPr lang="en" sz="1091">
                <a:solidFill>
                  <a:srgbClr val="313131"/>
                </a:solidFill>
                <a:highlight>
                  <a:srgbClr val="FFFFFF"/>
                </a:highlight>
              </a:rPr>
              <a:t>The latest additions to Bluetooth (Bluetooth 4.0) promises data transfer rates to be upto 25mbps while latest Wi-Fi version of Wi-Fi direct can reach upto 250mbps of data transferring rate.</a:t>
            </a:r>
            <a:endParaRPr sz="1091">
              <a:solidFill>
                <a:srgbClr val="313131"/>
              </a:solidFill>
              <a:highlight>
                <a:srgbClr val="FFFFFF"/>
              </a:highlight>
            </a:endParaRPr>
          </a:p>
          <a:p>
            <a:pPr indent="-297935" lvl="0" marL="457200" rtl="0" algn="l">
              <a:spcBef>
                <a:spcPts val="0"/>
              </a:spcBef>
              <a:spcAft>
                <a:spcPts val="0"/>
              </a:spcAft>
              <a:buClr>
                <a:srgbClr val="313131"/>
              </a:buClr>
              <a:buSzPts val="1092"/>
              <a:buChar char="●"/>
            </a:pPr>
            <a:r>
              <a:rPr lang="en" sz="1091">
                <a:solidFill>
                  <a:srgbClr val="313131"/>
                </a:solidFill>
                <a:highlight>
                  <a:srgbClr val="FFFFFF"/>
                </a:highlight>
              </a:rPr>
              <a:t>Maximum range for Bluetooth based wireless connections is 30m while for Wi-Fi, it can extend well upto 100m. </a:t>
            </a:r>
            <a:endParaRPr sz="1091">
              <a:solidFill>
                <a:srgbClr val="313131"/>
              </a:solidFill>
              <a:highlight>
                <a:srgbClr val="FFFFFF"/>
              </a:highlight>
            </a:endParaRPr>
          </a:p>
          <a:p>
            <a:pPr indent="-297935" lvl="0" marL="457200" rtl="0" algn="l">
              <a:spcBef>
                <a:spcPts val="0"/>
              </a:spcBef>
              <a:spcAft>
                <a:spcPts val="0"/>
              </a:spcAft>
              <a:buClr>
                <a:srgbClr val="313131"/>
              </a:buClr>
              <a:buSzPts val="1092"/>
              <a:buChar char="●"/>
            </a:pPr>
            <a:r>
              <a:rPr lang="en" sz="1091">
                <a:solidFill>
                  <a:srgbClr val="313131"/>
                </a:solidFill>
                <a:highlight>
                  <a:srgbClr val="FFFFFF"/>
                </a:highlight>
              </a:rPr>
              <a:t>In Bluetooth, upto 7 devices can be connected to each other (piconet) while in Wi-Fi, the maximum connections depend on Wi-Fi router which can accommodate 1 to several communicating devices at a time.</a:t>
            </a:r>
            <a:endParaRPr sz="1091">
              <a:solidFill>
                <a:srgbClr val="313131"/>
              </a:solidFill>
              <a:highlight>
                <a:srgbClr val="FFFFFF"/>
              </a:highlight>
            </a:endParaRPr>
          </a:p>
          <a:p>
            <a:pPr indent="0" lvl="0" marL="0" rtl="0" algn="l">
              <a:spcBef>
                <a:spcPts val="1200"/>
              </a:spcBef>
              <a:spcAft>
                <a:spcPts val="0"/>
              </a:spcAft>
              <a:buNone/>
            </a:pPr>
            <a:r>
              <a:t/>
            </a:r>
            <a:endParaRPr sz="1091">
              <a:solidFill>
                <a:srgbClr val="313131"/>
              </a:solidFill>
              <a:highlight>
                <a:srgbClr val="FFFFFF"/>
              </a:highlight>
            </a:endParaRPr>
          </a:p>
          <a:p>
            <a:pPr indent="-297935" lvl="0" marL="457200" rtl="0" algn="l">
              <a:spcBef>
                <a:spcPts val="1200"/>
              </a:spcBef>
              <a:spcAft>
                <a:spcPts val="0"/>
              </a:spcAft>
              <a:buClr>
                <a:srgbClr val="313131"/>
              </a:buClr>
              <a:buSzPts val="1092"/>
              <a:buChar char="●"/>
            </a:pPr>
            <a:r>
              <a:rPr lang="en" sz="1091">
                <a:solidFill>
                  <a:srgbClr val="313131"/>
                </a:solidFill>
                <a:highlight>
                  <a:srgbClr val="FFFFFF"/>
                </a:highlight>
              </a:rPr>
              <a:t>Bluetooth uses frequency hopping technology to divide the transmitted data into data packets, and transmit the data packets through 79 designated Bluetooth channels</a:t>
            </a:r>
            <a:endParaRPr sz="1091">
              <a:solidFill>
                <a:srgbClr val="313131"/>
              </a:solidFill>
              <a:highlight>
                <a:srgbClr val="FFFFFF"/>
              </a:highlight>
            </a:endParaRPr>
          </a:p>
          <a:p>
            <a:pPr indent="-297935" lvl="0" marL="457200" rtl="0" algn="l">
              <a:spcBef>
                <a:spcPts val="0"/>
              </a:spcBef>
              <a:spcAft>
                <a:spcPts val="0"/>
              </a:spcAft>
              <a:buClr>
                <a:srgbClr val="313131"/>
              </a:buClr>
              <a:buSzPts val="1092"/>
              <a:buChar char="●"/>
            </a:pPr>
            <a:r>
              <a:rPr lang="en" sz="1091">
                <a:solidFill>
                  <a:srgbClr val="313131"/>
                </a:solidFill>
                <a:highlight>
                  <a:srgbClr val="FFFFFF"/>
                </a:highlight>
              </a:rPr>
              <a:t>Each device has a unique 48-bit address. However, these addresses are not displayed in the connection request. However, the user can name his Bluetooth device (Bluetooth device name), and this name can be displayed in the scan results of other devices and the list of paired devices.</a:t>
            </a:r>
            <a:endParaRPr sz="1091">
              <a:solidFill>
                <a:srgbClr val="31313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0" y="0"/>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220">
                <a:latin typeface="Arial"/>
                <a:ea typeface="Arial"/>
                <a:cs typeface="Arial"/>
                <a:sym typeface="Arial"/>
              </a:rPr>
              <a:t>Bluetooth Hardware Interface:</a:t>
            </a:r>
            <a:endParaRPr sz="1220">
              <a:latin typeface="Arial"/>
              <a:ea typeface="Arial"/>
              <a:cs typeface="Arial"/>
              <a:sym typeface="Arial"/>
            </a:endParaRPr>
          </a:p>
        </p:txBody>
      </p:sp>
      <p:sp>
        <p:nvSpPr>
          <p:cNvPr id="75" name="Google Shape;75;p15"/>
          <p:cNvSpPr txBox="1"/>
          <p:nvPr>
            <p:ph idx="1" type="body"/>
          </p:nvPr>
        </p:nvSpPr>
        <p:spPr>
          <a:xfrm>
            <a:off x="51875" y="628350"/>
            <a:ext cx="9092100" cy="4515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1200">
                <a:solidFill>
                  <a:srgbClr val="4D4D4D"/>
                </a:solidFill>
                <a:highlight>
                  <a:srgbClr val="FFFFFF"/>
                </a:highlight>
              </a:rPr>
              <a:t>Bluetooth hardware interface (take the chip connected to the UART interface as an example):</a:t>
            </a:r>
            <a:endParaRPr b="1" sz="1200">
              <a:solidFill>
                <a:srgbClr val="4D4D4D"/>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4D4D4D"/>
                </a:solidFill>
                <a:highlight>
                  <a:srgbClr val="FFFFFF"/>
                </a:highlight>
              </a:rPr>
              <a:t> (1) UART part: serial port, mainly responsible for data transmission;</a:t>
            </a:r>
            <a:endParaRPr sz="1200">
              <a:solidFill>
                <a:srgbClr val="4D4D4D"/>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4D4D4D"/>
                </a:solidFill>
                <a:highlight>
                  <a:srgbClr val="FFFFFF"/>
                </a:highlight>
              </a:rPr>
              <a:t> (2) PCM part: voice interface, used for voice data transmission during a call;</a:t>
            </a:r>
            <a:endParaRPr sz="1200">
              <a:solidFill>
                <a:srgbClr val="4D4D4D"/>
              </a:solidFill>
              <a:highlight>
                <a:srgbClr val="FFFFFF"/>
              </a:highlight>
            </a:endParaRPr>
          </a:p>
          <a:p>
            <a:pPr indent="0" lvl="0" marL="0" rtl="0" algn="l">
              <a:spcBef>
                <a:spcPts val="1200"/>
              </a:spcBef>
              <a:spcAft>
                <a:spcPts val="0"/>
              </a:spcAft>
              <a:buNone/>
            </a:pPr>
            <a:r>
              <a:rPr lang="en" sz="1200">
                <a:solidFill>
                  <a:srgbClr val="4D4D4D"/>
                </a:solidFill>
                <a:highlight>
                  <a:srgbClr val="FFFFFF"/>
                </a:highlight>
              </a:rPr>
              <a:t> (3) Power part: power control.</a:t>
            </a:r>
            <a:endParaRPr sz="1200">
              <a:solidFill>
                <a:srgbClr val="4D4D4D"/>
              </a:solidFill>
              <a:highlight>
                <a:srgbClr val="FFFFFF"/>
              </a:highlight>
            </a:endParaRPr>
          </a:p>
          <a:p>
            <a:pPr indent="0" lvl="0" marL="0" rtl="0" algn="l">
              <a:spcBef>
                <a:spcPts val="1200"/>
              </a:spcBef>
              <a:spcAft>
                <a:spcPts val="0"/>
              </a:spcAft>
              <a:buNone/>
            </a:pPr>
            <a:r>
              <a:t/>
            </a:r>
            <a:endParaRPr sz="1200">
              <a:solidFill>
                <a:srgbClr val="4D4D4D"/>
              </a:solidFill>
              <a:highlight>
                <a:srgbClr val="FFFFFF"/>
              </a:highlight>
            </a:endParaRPr>
          </a:p>
          <a:p>
            <a:pPr indent="0" lvl="0" marL="0" rtl="0" algn="l">
              <a:spcBef>
                <a:spcPts val="1200"/>
              </a:spcBef>
              <a:spcAft>
                <a:spcPts val="0"/>
              </a:spcAft>
              <a:buNone/>
            </a:pPr>
            <a:r>
              <a:rPr b="1" lang="en" sz="1200">
                <a:solidFill>
                  <a:srgbClr val="4D4D4D"/>
                </a:solidFill>
                <a:highlight>
                  <a:srgbClr val="FFFFFF"/>
                </a:highlight>
              </a:rPr>
              <a:t>The basic working principle of PCM:</a:t>
            </a:r>
            <a:endParaRPr b="1" sz="1200">
              <a:solidFill>
                <a:srgbClr val="4D4D4D"/>
              </a:solidFill>
              <a:highlight>
                <a:srgbClr val="FFFFFF"/>
              </a:highlight>
            </a:endParaRPr>
          </a:p>
          <a:p>
            <a:pPr indent="-281940" lvl="0" marL="457200" rtl="0" algn="l">
              <a:spcBef>
                <a:spcPts val="1200"/>
              </a:spcBef>
              <a:spcAft>
                <a:spcPts val="0"/>
              </a:spcAft>
              <a:buClr>
                <a:srgbClr val="4D4D4D"/>
              </a:buClr>
              <a:buSzPct val="100000"/>
              <a:buChar char="●"/>
            </a:pPr>
            <a:r>
              <a:rPr lang="en" sz="1200">
                <a:solidFill>
                  <a:srgbClr val="4D4D4D"/>
                </a:solidFill>
                <a:highlight>
                  <a:srgbClr val="FFFFFF"/>
                </a:highlight>
              </a:rPr>
              <a:t>Pulse modulation is to transform a time-continuous, continuous-valued analog signal into a time-discrete digital signal, which is then transmitted in the channel.</a:t>
            </a:r>
            <a:endParaRPr sz="1200">
              <a:solidFill>
                <a:srgbClr val="4D4D4D"/>
              </a:solidFill>
              <a:highlight>
                <a:srgbClr val="FFFFFF"/>
              </a:highlight>
            </a:endParaRPr>
          </a:p>
          <a:p>
            <a:pPr indent="-281940" lvl="0" marL="457200" rtl="0" algn="l">
              <a:spcBef>
                <a:spcPts val="0"/>
              </a:spcBef>
              <a:spcAft>
                <a:spcPts val="0"/>
              </a:spcAft>
              <a:buClr>
                <a:srgbClr val="4D4D4D"/>
              </a:buClr>
              <a:buSzPct val="100000"/>
              <a:buChar char="●"/>
            </a:pPr>
            <a:r>
              <a:rPr lang="en" sz="1200">
                <a:solidFill>
                  <a:srgbClr val="4D4D4D"/>
                </a:solidFill>
                <a:highlight>
                  <a:srgbClr val="FFFFFF"/>
                </a:highlight>
              </a:rPr>
              <a:t>Pulse code modulation is to sample the analog signal first.After an analog signal is sampled and quantized, a quantized pulse amplitude modulation signal is obtained, which is only a finite number of values</a:t>
            </a:r>
            <a:endParaRPr sz="1200">
              <a:solidFill>
                <a:srgbClr val="4D4D4D"/>
              </a:solidFill>
              <a:highlight>
                <a:srgbClr val="FFFFFF"/>
              </a:highlight>
            </a:endParaRPr>
          </a:p>
          <a:p>
            <a:pPr indent="-281940" lvl="0" marL="457200" rtl="0" algn="l">
              <a:spcBef>
                <a:spcPts val="0"/>
              </a:spcBef>
              <a:spcAft>
                <a:spcPts val="0"/>
              </a:spcAft>
              <a:buClr>
                <a:srgbClr val="4D4D4D"/>
              </a:buClr>
              <a:buSzPct val="100000"/>
              <a:buChar char="●"/>
            </a:pPr>
            <a:r>
              <a:rPr lang="en" sz="1200">
                <a:solidFill>
                  <a:srgbClr val="4D4D4D"/>
                </a:solidFill>
                <a:highlight>
                  <a:srgbClr val="FFFFFF"/>
                </a:highlight>
              </a:rPr>
              <a:t>The PCM voice signal is first passed through an anti-aliasing low-pass filter, and pulse sampling is performed to become a sampling signal with a repetition frequency of 8KHz (that is, a discrete pulse amplitude modulation PAM signal), and then the PAM signal with continuous amplitude is quantized to be limited by "rounding" method A signal with an amplitude value is encoded and converted into a binary code</a:t>
            </a:r>
            <a:endParaRPr sz="1200">
              <a:solidFill>
                <a:srgbClr val="4D4D4D"/>
              </a:solidFill>
              <a:highlight>
                <a:srgbClr val="FFFFFF"/>
              </a:highlight>
            </a:endParaRPr>
          </a:p>
          <a:p>
            <a:pPr indent="0" lvl="0" marL="457200" rtl="0" algn="l">
              <a:spcBef>
                <a:spcPts val="1200"/>
              </a:spcBef>
              <a:spcAft>
                <a:spcPts val="0"/>
              </a:spcAft>
              <a:buNone/>
            </a:pPr>
            <a:r>
              <a:t/>
            </a:r>
            <a:endParaRPr sz="1200">
              <a:solidFill>
                <a:srgbClr val="4D4D4D"/>
              </a:solidFill>
              <a:highlight>
                <a:srgbClr val="FFFFFF"/>
              </a:highlight>
            </a:endParaRPr>
          </a:p>
          <a:p>
            <a:pPr indent="0" lvl="0" marL="0" rtl="0" algn="l">
              <a:spcBef>
                <a:spcPts val="1200"/>
              </a:spcBef>
              <a:spcAft>
                <a:spcPts val="0"/>
              </a:spcAft>
              <a:buNone/>
            </a:pPr>
            <a:r>
              <a:t/>
            </a:r>
            <a:endParaRPr b="1" sz="1200">
              <a:solidFill>
                <a:srgbClr val="4D4D4D"/>
              </a:solidFill>
              <a:highlight>
                <a:srgbClr val="FFFFFF"/>
              </a:highlight>
            </a:endParaRPr>
          </a:p>
          <a:p>
            <a:pPr indent="0" lvl="0" marL="0" rtl="0" algn="l">
              <a:spcBef>
                <a:spcPts val="1200"/>
              </a:spcBef>
              <a:spcAft>
                <a:spcPts val="0"/>
              </a:spcAft>
              <a:buNone/>
            </a:pPr>
            <a:r>
              <a:t/>
            </a:r>
            <a:endParaRPr b="1" sz="1200">
              <a:solidFill>
                <a:srgbClr val="4D4D4D"/>
              </a:solidFill>
              <a:highlight>
                <a:srgbClr val="FFFFFF"/>
              </a:highlight>
            </a:endParaRPr>
          </a:p>
          <a:p>
            <a:pPr indent="0" lvl="0" marL="0" rtl="0" algn="l">
              <a:spcBef>
                <a:spcPts val="1200"/>
              </a:spcBef>
              <a:spcAft>
                <a:spcPts val="0"/>
              </a:spcAft>
              <a:buNone/>
            </a:pPr>
            <a:r>
              <a:t/>
            </a:r>
            <a:endParaRPr sz="1200">
              <a:solidFill>
                <a:srgbClr val="4D4D4D"/>
              </a:solidFill>
              <a:highlight>
                <a:srgbClr val="FFFFFF"/>
              </a:highlight>
            </a:endParaRPr>
          </a:p>
          <a:p>
            <a:pPr indent="0" lvl="0" marL="0" rtl="0" algn="l">
              <a:spcBef>
                <a:spcPts val="1200"/>
              </a:spcBef>
              <a:spcAft>
                <a:spcPts val="0"/>
              </a:spcAft>
              <a:buNone/>
            </a:pPr>
            <a:r>
              <a:t/>
            </a:r>
            <a:endParaRPr sz="1200">
              <a:solidFill>
                <a:srgbClr val="4D4D4D"/>
              </a:solidFill>
              <a:highlight>
                <a:srgbClr val="FFFFFF"/>
              </a:highlight>
            </a:endParaRPr>
          </a:p>
          <a:p>
            <a:pPr indent="0" lvl="0" marL="0" rtl="0" algn="l">
              <a:spcBef>
                <a:spcPts val="1200"/>
              </a:spcBef>
              <a:spcAft>
                <a:spcPts val="1200"/>
              </a:spcAft>
              <a:buNone/>
            </a:pPr>
            <a:r>
              <a:t/>
            </a:r>
            <a:endParaRPr b="1" sz="1200">
              <a:solidFill>
                <a:srgbClr val="4D4D4D"/>
              </a:solidFill>
              <a:highlight>
                <a:srgbClr val="FFFFFF"/>
              </a:highlight>
            </a:endParaRPr>
          </a:p>
        </p:txBody>
      </p:sp>
      <p:pic>
        <p:nvPicPr>
          <p:cNvPr id="76" name="Google Shape;76;p15"/>
          <p:cNvPicPr preferRelativeResize="0"/>
          <p:nvPr/>
        </p:nvPicPr>
        <p:blipFill>
          <a:blip r:embed="rId3">
            <a:alphaModFix/>
          </a:blip>
          <a:stretch>
            <a:fillRect/>
          </a:stretch>
        </p:blipFill>
        <p:spPr>
          <a:xfrm>
            <a:off x="5847550" y="707500"/>
            <a:ext cx="3202825" cy="165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8520600" cy="322500"/>
          </a:xfrm>
          <a:prstGeom prst="rect">
            <a:avLst/>
          </a:prstGeom>
        </p:spPr>
        <p:txBody>
          <a:bodyPr anchorCtr="0" anchor="b" bIns="91425" lIns="91425" spcFirstLastPara="1" rIns="91425" wrap="square" tIns="91425">
            <a:normAutofit fontScale="90000"/>
          </a:bodyPr>
          <a:lstStyle/>
          <a:p>
            <a:pPr indent="0" lvl="0" marL="0" rtl="0" algn="l">
              <a:lnSpc>
                <a:spcPct val="92857"/>
              </a:lnSpc>
              <a:spcBef>
                <a:spcPts val="0"/>
              </a:spcBef>
              <a:spcAft>
                <a:spcPts val="0"/>
              </a:spcAft>
              <a:buClr>
                <a:schemeClr val="dk1"/>
              </a:buClr>
              <a:buSzPct val="100000"/>
              <a:buFont typeface="Arial"/>
              <a:buNone/>
            </a:pPr>
            <a:r>
              <a:rPr b="1" lang="en" sz="1100">
                <a:solidFill>
                  <a:srgbClr val="4F4F4F"/>
                </a:solidFill>
                <a:highlight>
                  <a:srgbClr val="FFFFFF"/>
                </a:highlight>
              </a:rPr>
              <a:t>Android Bluetooth Architecture:</a:t>
            </a:r>
            <a:endParaRPr b="1" sz="1100">
              <a:solidFill>
                <a:srgbClr val="4F4F4F"/>
              </a:solidFill>
              <a:highlight>
                <a:srgbClr val="FFFFFF"/>
              </a:highlight>
            </a:endParaRPr>
          </a:p>
          <a:p>
            <a:pPr indent="0" lvl="0" marL="0" rtl="0" algn="l">
              <a:spcBef>
                <a:spcPts val="0"/>
              </a:spcBef>
              <a:spcAft>
                <a:spcPts val="0"/>
              </a:spcAft>
              <a:buNone/>
            </a:pPr>
            <a:r>
              <a:t/>
            </a:r>
            <a:endParaRPr/>
          </a:p>
        </p:txBody>
      </p:sp>
      <p:sp>
        <p:nvSpPr>
          <p:cNvPr id="82" name="Google Shape;82;p16"/>
          <p:cNvSpPr txBox="1"/>
          <p:nvPr>
            <p:ph idx="1" type="body"/>
          </p:nvPr>
        </p:nvSpPr>
        <p:spPr>
          <a:xfrm>
            <a:off x="67725" y="386150"/>
            <a:ext cx="9040800" cy="47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rgbClr val="4D4D4D"/>
                </a:solidFill>
                <a:highlight>
                  <a:srgbClr val="FFFFFF"/>
                </a:highlight>
              </a:rPr>
              <a:t>BlueDroid &amp;&amp; BlueZ:</a:t>
            </a:r>
            <a:endParaRPr b="1" sz="1000">
              <a:solidFill>
                <a:srgbClr val="4D4D4D"/>
              </a:solidFill>
              <a:highlight>
                <a:srgbClr val="FFFFFF"/>
              </a:highlight>
            </a:endParaRPr>
          </a:p>
          <a:p>
            <a:pPr indent="-279400" lvl="0" marL="457200" rtl="0" algn="l">
              <a:spcBef>
                <a:spcPts val="1200"/>
              </a:spcBef>
              <a:spcAft>
                <a:spcPts val="0"/>
              </a:spcAft>
              <a:buClr>
                <a:srgbClr val="4D4D4D"/>
              </a:buClr>
              <a:buSzPts val="800"/>
              <a:buChar char="●"/>
            </a:pPr>
            <a:r>
              <a:rPr lang="en" sz="1000">
                <a:solidFill>
                  <a:srgbClr val="4D4D4D"/>
                </a:solidFill>
                <a:highlight>
                  <a:srgbClr val="FFFFFF"/>
                </a:highlight>
              </a:rPr>
              <a:t>Before Android 4.2, Google has been using the official Linux Bluetooth protocol stack BlueZ.</a:t>
            </a:r>
            <a:endParaRPr sz="1000">
              <a:solidFill>
                <a:srgbClr val="4D4D4D"/>
              </a:solidFill>
              <a:highlight>
                <a:srgbClr val="FFFFFF"/>
              </a:highlight>
            </a:endParaRPr>
          </a:p>
          <a:p>
            <a:pPr indent="-292100" lvl="0" marL="457200" rtl="0" algn="l">
              <a:spcBef>
                <a:spcPts val="0"/>
              </a:spcBef>
              <a:spcAft>
                <a:spcPts val="0"/>
              </a:spcAft>
              <a:buClr>
                <a:srgbClr val="4D4D4D"/>
              </a:buClr>
              <a:buSzPts val="1000"/>
              <a:buChar char="●"/>
            </a:pPr>
            <a:r>
              <a:rPr lang="en" sz="1000">
                <a:solidFill>
                  <a:srgbClr val="4D4D4D"/>
                </a:solidFill>
                <a:highlight>
                  <a:srgbClr val="FFFFFF"/>
                </a:highlight>
              </a:rPr>
              <a:t>Starting from Android 4.2, Google has introduced BlueDroid developed by it and Broadcom in the Android source code to replace BlueZ.</a:t>
            </a:r>
            <a:endParaRPr sz="1000">
              <a:solidFill>
                <a:srgbClr val="4D4D4D"/>
              </a:solidFill>
              <a:highlight>
                <a:srgbClr val="FFFFFF"/>
              </a:highlight>
            </a:endParaRPr>
          </a:p>
          <a:p>
            <a:pPr indent="-292100" lvl="0" marL="457200" rtl="0" algn="l">
              <a:spcBef>
                <a:spcPts val="0"/>
              </a:spcBef>
              <a:spcAft>
                <a:spcPts val="0"/>
              </a:spcAft>
              <a:buClr>
                <a:srgbClr val="4D4D4D"/>
              </a:buClr>
              <a:buSzPts val="1000"/>
              <a:buChar char="●"/>
            </a:pPr>
            <a:r>
              <a:rPr lang="en" sz="1000">
                <a:solidFill>
                  <a:srgbClr val="4D4D4D"/>
                </a:solidFill>
                <a:highlight>
                  <a:srgbClr val="FFFFFF"/>
                </a:highlight>
              </a:rPr>
              <a:t>Compared to BlueZ, the most commendable part of BlueDroid is that its frame structure has become more concise and clear and BlueZ's DBUS.</a:t>
            </a:r>
            <a:endParaRPr sz="1000">
              <a:solidFill>
                <a:srgbClr val="4D4D4D"/>
              </a:solidFill>
              <a:highlight>
                <a:srgbClr val="FFFFFF"/>
              </a:highlight>
            </a:endParaRPr>
          </a:p>
          <a:p>
            <a:pPr indent="0" lvl="0" marL="0" rtl="0" algn="l">
              <a:spcBef>
                <a:spcPts val="1200"/>
              </a:spcBef>
              <a:spcAft>
                <a:spcPts val="0"/>
              </a:spcAft>
              <a:buNone/>
            </a:pPr>
            <a:r>
              <a:rPr b="1" lang="en" sz="1000">
                <a:solidFill>
                  <a:srgbClr val="4D4D4D"/>
                </a:solidFill>
                <a:highlight>
                  <a:srgbClr val="FFFFFF"/>
                </a:highlight>
              </a:rPr>
              <a:t>The overall protocol stack architecture of bluedroid(from Android 4.2)</a:t>
            </a:r>
            <a:endParaRPr b="1" sz="1000">
              <a:solidFill>
                <a:srgbClr val="4D4D4D"/>
              </a:solidFill>
              <a:highlight>
                <a:srgbClr val="FFFFFF"/>
              </a:highlight>
            </a:endParaRPr>
          </a:p>
          <a:p>
            <a:pPr indent="0" lvl="0" marL="0" rtl="0" algn="l">
              <a:spcBef>
                <a:spcPts val="1200"/>
              </a:spcBef>
              <a:spcAft>
                <a:spcPts val="0"/>
              </a:spcAft>
              <a:buNone/>
            </a:pPr>
            <a:r>
              <a:t/>
            </a:r>
            <a:endParaRPr sz="1000">
              <a:solidFill>
                <a:srgbClr val="4D4D4D"/>
              </a:solidFill>
              <a:highlight>
                <a:srgbClr val="FFFFFF"/>
              </a:highlight>
            </a:endParaRPr>
          </a:p>
          <a:p>
            <a:pPr indent="0" lvl="0" marL="0" rtl="0" algn="l">
              <a:spcBef>
                <a:spcPts val="1200"/>
              </a:spcBef>
              <a:spcAft>
                <a:spcPts val="0"/>
              </a:spcAft>
              <a:buNone/>
            </a:pPr>
            <a:r>
              <a:t/>
            </a:r>
            <a:endParaRPr sz="1200">
              <a:solidFill>
                <a:srgbClr val="4D4D4D"/>
              </a:solidFill>
              <a:highlight>
                <a:srgbClr val="FFFFFF"/>
              </a:highlight>
            </a:endParaRPr>
          </a:p>
          <a:p>
            <a:pPr indent="0" lvl="0" marL="0" rtl="0" algn="l">
              <a:spcBef>
                <a:spcPts val="1200"/>
              </a:spcBef>
              <a:spcAft>
                <a:spcPts val="1200"/>
              </a:spcAft>
              <a:buNone/>
            </a:pPr>
            <a:r>
              <a:t/>
            </a:r>
            <a:endParaRPr b="1" sz="1000">
              <a:solidFill>
                <a:srgbClr val="4D4D4D"/>
              </a:solidFill>
              <a:highlight>
                <a:srgbClr val="FFFFFF"/>
              </a:highlight>
            </a:endParaRPr>
          </a:p>
        </p:txBody>
      </p:sp>
      <p:pic>
        <p:nvPicPr>
          <p:cNvPr id="83" name="Google Shape;83;p16"/>
          <p:cNvPicPr preferRelativeResize="0"/>
          <p:nvPr/>
        </p:nvPicPr>
        <p:blipFill>
          <a:blip r:embed="rId3">
            <a:alphaModFix/>
          </a:blip>
          <a:stretch>
            <a:fillRect/>
          </a:stretch>
        </p:blipFill>
        <p:spPr>
          <a:xfrm>
            <a:off x="962025" y="1938550"/>
            <a:ext cx="7219950" cy="302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8520600" cy="319500"/>
          </a:xfrm>
          <a:prstGeom prst="rect">
            <a:avLst/>
          </a:prstGeom>
        </p:spPr>
        <p:txBody>
          <a:bodyPr anchorCtr="0" anchor="b" bIns="91425" lIns="91425" spcFirstLastPara="1" rIns="91425" wrap="square" tIns="91425">
            <a:normAutofit fontScale="90000"/>
          </a:bodyPr>
          <a:lstStyle/>
          <a:p>
            <a:pPr indent="0" lvl="0" marL="0" rtl="0" algn="l">
              <a:lnSpc>
                <a:spcPct val="92857"/>
              </a:lnSpc>
              <a:spcBef>
                <a:spcPts val="0"/>
              </a:spcBef>
              <a:spcAft>
                <a:spcPts val="0"/>
              </a:spcAft>
              <a:buNone/>
            </a:pPr>
            <a:r>
              <a:rPr b="1" lang="en" sz="1100">
                <a:solidFill>
                  <a:srgbClr val="4F4F4F"/>
                </a:solidFill>
                <a:highlight>
                  <a:srgbClr val="FFFFFF"/>
                </a:highlight>
              </a:rPr>
              <a:t>Android Bluetooth Architecture:</a:t>
            </a:r>
            <a:endParaRPr/>
          </a:p>
        </p:txBody>
      </p:sp>
      <p:sp>
        <p:nvSpPr>
          <p:cNvPr id="89" name="Google Shape;89;p17"/>
          <p:cNvSpPr txBox="1"/>
          <p:nvPr>
            <p:ph idx="1" type="body"/>
          </p:nvPr>
        </p:nvSpPr>
        <p:spPr>
          <a:xfrm>
            <a:off x="27275" y="319500"/>
            <a:ext cx="9116700" cy="482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solidFill>
                  <a:srgbClr val="4D4D4D"/>
                </a:solidFill>
                <a:highlight>
                  <a:srgbClr val="FFFFFF"/>
                </a:highlight>
              </a:rPr>
              <a:t>The BlueZ code architecture:</a:t>
            </a:r>
            <a:endParaRPr b="1" sz="1200">
              <a:solidFill>
                <a:srgbClr val="4D4D4D"/>
              </a:solidFill>
              <a:highlight>
                <a:srgbClr val="FFFFFF"/>
              </a:highlight>
            </a:endParaRPr>
          </a:p>
          <a:p>
            <a:pPr indent="0" lvl="0" marL="0" rtl="0" algn="l">
              <a:spcBef>
                <a:spcPts val="1200"/>
              </a:spcBef>
              <a:spcAft>
                <a:spcPts val="0"/>
              </a:spcAft>
              <a:buNone/>
            </a:pPr>
            <a:r>
              <a:rPr b="1" lang="en" sz="1000">
                <a:solidFill>
                  <a:srgbClr val="4D4D4D"/>
                </a:solidFill>
                <a:highlight>
                  <a:srgbClr val="FFFFFF"/>
                </a:highlight>
              </a:rPr>
              <a:t>GAP(</a:t>
            </a:r>
            <a:r>
              <a:rPr b="1" lang="en" sz="1000">
                <a:solidFill>
                  <a:srgbClr val="4D4D4D"/>
                </a:solidFill>
                <a:highlight>
                  <a:srgbClr val="FFFFFF"/>
                </a:highlight>
              </a:rPr>
              <a:t>Generic</a:t>
            </a:r>
            <a:r>
              <a:rPr b="1" lang="en" sz="1000">
                <a:solidFill>
                  <a:srgbClr val="4D4D4D"/>
                </a:solidFill>
                <a:highlight>
                  <a:srgbClr val="FFFFFF"/>
                </a:highlight>
              </a:rPr>
              <a:t> Access Profile):</a:t>
            </a:r>
            <a:r>
              <a:rPr lang="en" sz="1200">
                <a:solidFill>
                  <a:srgbClr val="4D4D4D"/>
                </a:solidFill>
                <a:highlight>
                  <a:srgbClr val="FFFFFF"/>
                </a:highlight>
              </a:rPr>
              <a:t>Defines a general </a:t>
            </a:r>
            <a:br>
              <a:rPr lang="en" sz="1200">
                <a:solidFill>
                  <a:srgbClr val="4D4D4D"/>
                </a:solidFill>
                <a:highlight>
                  <a:srgbClr val="FFFFFF"/>
                </a:highlight>
              </a:rPr>
            </a:br>
            <a:r>
              <a:rPr lang="en" sz="1200">
                <a:solidFill>
                  <a:srgbClr val="4D4D4D"/>
                </a:solidFill>
                <a:highlight>
                  <a:srgbClr val="FFFFFF"/>
                </a:highlight>
              </a:rPr>
              <a:t>method for Bluetooth to establish a baseband</a:t>
            </a:r>
            <a:br>
              <a:rPr lang="en" sz="1200">
                <a:solidFill>
                  <a:srgbClr val="4D4D4D"/>
                </a:solidFill>
                <a:highlight>
                  <a:srgbClr val="FFFFFF"/>
                </a:highlight>
              </a:rPr>
            </a:br>
            <a:r>
              <a:rPr lang="en" sz="1200">
                <a:solidFill>
                  <a:srgbClr val="4D4D4D"/>
                </a:solidFill>
                <a:highlight>
                  <a:srgbClr val="FFFFFF"/>
                </a:highlight>
              </a:rPr>
              <a:t> link to ensure that two Bluetooth devices can </a:t>
            </a:r>
            <a:br>
              <a:rPr lang="en" sz="1200">
                <a:solidFill>
                  <a:srgbClr val="4D4D4D"/>
                </a:solidFill>
                <a:highlight>
                  <a:srgbClr val="FFFFFF"/>
                </a:highlight>
              </a:rPr>
            </a:br>
            <a:r>
              <a:rPr lang="en" sz="1200">
                <a:solidFill>
                  <a:srgbClr val="4D4D4D"/>
                </a:solidFill>
                <a:highlight>
                  <a:srgbClr val="FFFFFF"/>
                </a:highlight>
              </a:rPr>
              <a:t>communicate with each other.</a:t>
            </a:r>
            <a:endParaRPr b="1" sz="1000">
              <a:solidFill>
                <a:srgbClr val="4D4D4D"/>
              </a:solidFill>
              <a:highlight>
                <a:srgbClr val="FFFFFF"/>
              </a:highlight>
            </a:endParaRPr>
          </a:p>
          <a:p>
            <a:pPr indent="0" lvl="0" marL="0" rtl="0" algn="l">
              <a:spcBef>
                <a:spcPts val="1200"/>
              </a:spcBef>
              <a:spcAft>
                <a:spcPts val="0"/>
              </a:spcAft>
              <a:buNone/>
            </a:pPr>
            <a:r>
              <a:rPr b="1" lang="en" sz="1050">
                <a:solidFill>
                  <a:srgbClr val="4D4D4D"/>
                </a:solidFill>
                <a:highlight>
                  <a:srgbClr val="FFFFFF"/>
                </a:highlight>
              </a:rPr>
              <a:t>SDP</a:t>
            </a:r>
            <a:r>
              <a:rPr b="1" lang="en" sz="1200">
                <a:solidFill>
                  <a:srgbClr val="4D4D4D"/>
                </a:solidFill>
                <a:highlight>
                  <a:srgbClr val="FFFFFF"/>
                </a:highlight>
              </a:rPr>
              <a:t> ( Service Discovery Profile ): </a:t>
            </a:r>
            <a:r>
              <a:rPr lang="en" sz="1200">
                <a:solidFill>
                  <a:srgbClr val="4D4D4D"/>
                </a:solidFill>
                <a:highlight>
                  <a:srgbClr val="FFFFFF"/>
                </a:highlight>
              </a:rPr>
              <a:t>It is used to </a:t>
            </a:r>
            <a:br>
              <a:rPr lang="en" sz="1200">
                <a:solidFill>
                  <a:srgbClr val="4D4D4D"/>
                </a:solidFill>
                <a:highlight>
                  <a:srgbClr val="FFFFFF"/>
                </a:highlight>
              </a:rPr>
            </a:br>
            <a:r>
              <a:rPr lang="en" sz="1200">
                <a:solidFill>
                  <a:srgbClr val="4D4D4D"/>
                </a:solidFill>
                <a:highlight>
                  <a:srgbClr val="FFFFFF"/>
                </a:highlight>
              </a:rPr>
              <a:t>discover the Service supported by the other party's </a:t>
            </a:r>
            <a:br>
              <a:rPr lang="en" sz="1200">
                <a:solidFill>
                  <a:srgbClr val="4D4D4D"/>
                </a:solidFill>
                <a:highlight>
                  <a:srgbClr val="FFFFFF"/>
                </a:highlight>
              </a:rPr>
            </a:br>
            <a:r>
              <a:rPr lang="en" sz="1200">
                <a:solidFill>
                  <a:srgbClr val="4D4D4D"/>
                </a:solidFill>
                <a:highlight>
                  <a:srgbClr val="FFFFFF"/>
                </a:highlight>
              </a:rPr>
              <a:t>Bluetooth . For example, if I connect a headset, </a:t>
            </a:r>
            <a:br>
              <a:rPr lang="en" sz="1200">
                <a:solidFill>
                  <a:srgbClr val="4D4D4D"/>
                </a:solidFill>
                <a:highlight>
                  <a:srgbClr val="FFFFFF"/>
                </a:highlight>
              </a:rPr>
            </a:br>
            <a:r>
              <a:rPr lang="en" sz="1200">
                <a:solidFill>
                  <a:srgbClr val="4D4D4D"/>
                </a:solidFill>
                <a:highlight>
                  <a:srgbClr val="FFFFFF"/>
                </a:highlight>
              </a:rPr>
              <a:t>whether the headset can only make calls, can </a:t>
            </a:r>
            <a:br>
              <a:rPr lang="en" sz="1200">
                <a:solidFill>
                  <a:srgbClr val="4D4D4D"/>
                </a:solidFill>
                <a:highlight>
                  <a:srgbClr val="FFFFFF"/>
                </a:highlight>
              </a:rPr>
            </a:br>
            <a:r>
              <a:rPr lang="en" sz="1200">
                <a:solidFill>
                  <a:srgbClr val="4D4D4D"/>
                </a:solidFill>
                <a:highlight>
                  <a:srgbClr val="FFFFFF"/>
                </a:highlight>
              </a:rPr>
              <a:t>make calls and listen to music, or can only listen </a:t>
            </a:r>
            <a:br>
              <a:rPr lang="en" sz="1200">
                <a:solidFill>
                  <a:srgbClr val="4D4D4D"/>
                </a:solidFill>
                <a:highlight>
                  <a:srgbClr val="FFFFFF"/>
                </a:highlight>
              </a:rPr>
            </a:br>
            <a:r>
              <a:rPr lang="en" sz="1200">
                <a:solidFill>
                  <a:srgbClr val="4D4D4D"/>
                </a:solidFill>
                <a:highlight>
                  <a:srgbClr val="FFFFFF"/>
                </a:highlight>
              </a:rPr>
              <a:t>to music, this is all discovered through SDP </a:t>
            </a:r>
            <a:endParaRPr sz="1200">
              <a:solidFill>
                <a:srgbClr val="4D4D4D"/>
              </a:solidFill>
              <a:highlight>
                <a:srgbClr val="FFFFFF"/>
              </a:highlight>
            </a:endParaRPr>
          </a:p>
          <a:p>
            <a:pPr indent="0" lvl="0" marL="0" rtl="0" algn="l">
              <a:spcBef>
                <a:spcPts val="1200"/>
              </a:spcBef>
              <a:spcAft>
                <a:spcPts val="0"/>
              </a:spcAft>
              <a:buNone/>
            </a:pPr>
            <a:r>
              <a:rPr b="1" lang="en" sz="1050">
                <a:solidFill>
                  <a:srgbClr val="4D4D4D"/>
                </a:solidFill>
                <a:highlight>
                  <a:srgbClr val="FFFFFF"/>
                </a:highlight>
              </a:rPr>
              <a:t>Headset/Handsfree</a:t>
            </a:r>
            <a:r>
              <a:rPr b="1" lang="en" sz="1200">
                <a:solidFill>
                  <a:srgbClr val="4D4D4D"/>
                </a:solidFill>
                <a:highlight>
                  <a:srgbClr val="FFFFFF"/>
                </a:highlight>
              </a:rPr>
              <a:t> : </a:t>
            </a:r>
            <a:r>
              <a:rPr lang="en" sz="1200">
                <a:solidFill>
                  <a:srgbClr val="4D4D4D"/>
                </a:solidFill>
                <a:highlight>
                  <a:srgbClr val="FFFFFF"/>
                </a:highlight>
              </a:rPr>
              <a:t>These two profiles are used to </a:t>
            </a:r>
            <a:br>
              <a:rPr lang="en" sz="1200">
                <a:solidFill>
                  <a:srgbClr val="4D4D4D"/>
                </a:solidFill>
                <a:highlight>
                  <a:srgbClr val="FFFFFF"/>
                </a:highlight>
              </a:rPr>
            </a:br>
            <a:r>
              <a:rPr lang="en" sz="1200">
                <a:solidFill>
                  <a:srgbClr val="4D4D4D"/>
                </a:solidFill>
                <a:highlight>
                  <a:srgbClr val="FFFFFF"/>
                </a:highlight>
              </a:rPr>
              <a:t>implement call-related content.</a:t>
            </a:r>
            <a:endParaRPr sz="1200">
              <a:solidFill>
                <a:srgbClr val="4D4D4D"/>
              </a:solidFill>
              <a:highlight>
                <a:srgbClr val="FFFFFF"/>
              </a:highlight>
            </a:endParaRPr>
          </a:p>
          <a:p>
            <a:pPr indent="0" lvl="0" marL="0" rtl="0" algn="l">
              <a:spcBef>
                <a:spcPts val="1200"/>
              </a:spcBef>
              <a:spcAft>
                <a:spcPts val="0"/>
              </a:spcAft>
              <a:buNone/>
            </a:pPr>
            <a:r>
              <a:rPr b="1" lang="en" sz="1050">
                <a:solidFill>
                  <a:srgbClr val="4D4D4D"/>
                </a:solidFill>
                <a:highlight>
                  <a:srgbClr val="FFFFFF"/>
                </a:highlight>
              </a:rPr>
              <a:t>RFCOMM</a:t>
            </a:r>
            <a:r>
              <a:rPr b="1" lang="en" sz="1200">
                <a:solidFill>
                  <a:srgbClr val="4D4D4D"/>
                </a:solidFill>
                <a:highlight>
                  <a:srgbClr val="FFFFFF"/>
                </a:highlight>
              </a:rPr>
              <a:t> :</a:t>
            </a:r>
            <a:r>
              <a:rPr lang="en" sz="1200">
                <a:solidFill>
                  <a:srgbClr val="4D4D4D"/>
                </a:solidFill>
                <a:highlight>
                  <a:srgbClr val="FFFFFF"/>
                </a:highlight>
              </a:rPr>
              <a:t> This is a basic profile . Many </a:t>
            </a:r>
            <a:br>
              <a:rPr lang="en" sz="1200">
                <a:solidFill>
                  <a:srgbClr val="4D4D4D"/>
                </a:solidFill>
                <a:highlight>
                  <a:srgbClr val="FFFFFF"/>
                </a:highlight>
              </a:rPr>
            </a:br>
            <a:r>
              <a:rPr lang="en" sz="1200">
                <a:solidFill>
                  <a:srgbClr val="4D4D4D"/>
                </a:solidFill>
                <a:highlight>
                  <a:srgbClr val="FFFFFF"/>
                </a:highlight>
              </a:rPr>
              <a:t>applications are implemented based on it, such </a:t>
            </a:r>
            <a:br>
              <a:rPr lang="en" sz="1200">
                <a:solidFill>
                  <a:srgbClr val="4D4D4D"/>
                </a:solidFill>
                <a:highlight>
                  <a:srgbClr val="FFFFFF"/>
                </a:highlight>
              </a:rPr>
            </a:br>
            <a:r>
              <a:rPr lang="en" sz="1200">
                <a:solidFill>
                  <a:srgbClr val="4D4D4D"/>
                </a:solidFill>
                <a:highlight>
                  <a:srgbClr val="FFFFFF"/>
                </a:highlight>
              </a:rPr>
              <a:t>as our file transmission</a:t>
            </a:r>
            <a:endParaRPr sz="1200">
              <a:solidFill>
                <a:srgbClr val="4D4D4D"/>
              </a:solidFill>
              <a:highlight>
                <a:srgbClr val="FFFFFF"/>
              </a:highlight>
            </a:endParaRPr>
          </a:p>
          <a:p>
            <a:pPr indent="0" lvl="0" marL="0" rtl="0" algn="l">
              <a:spcBef>
                <a:spcPts val="1200"/>
              </a:spcBef>
              <a:spcAft>
                <a:spcPts val="0"/>
              </a:spcAft>
              <a:buNone/>
            </a:pPr>
            <a:r>
              <a:t/>
            </a:r>
            <a:endParaRPr sz="1200">
              <a:solidFill>
                <a:srgbClr val="4D4D4D"/>
              </a:solidFill>
              <a:highlight>
                <a:srgbClr val="FFFFFF"/>
              </a:highlight>
            </a:endParaRPr>
          </a:p>
          <a:p>
            <a:pPr indent="0" lvl="0" marL="0" rtl="0" algn="l">
              <a:spcBef>
                <a:spcPts val="1200"/>
              </a:spcBef>
              <a:spcAft>
                <a:spcPts val="1200"/>
              </a:spcAft>
              <a:buNone/>
            </a:pPr>
            <a:r>
              <a:rPr lang="en" sz="1200">
                <a:solidFill>
                  <a:srgbClr val="4D4D4D"/>
                </a:solidFill>
                <a:highlight>
                  <a:srgbClr val="FFFFFF"/>
                </a:highlight>
              </a:rPr>
              <a:t>GATT</a:t>
            </a:r>
            <a:endParaRPr sz="1200">
              <a:solidFill>
                <a:srgbClr val="4D4D4D"/>
              </a:solidFill>
              <a:highlight>
                <a:srgbClr val="FFFFFF"/>
              </a:highlight>
            </a:endParaRPr>
          </a:p>
        </p:txBody>
      </p:sp>
      <p:pic>
        <p:nvPicPr>
          <p:cNvPr id="90" name="Google Shape;90;p17"/>
          <p:cNvPicPr preferRelativeResize="0"/>
          <p:nvPr/>
        </p:nvPicPr>
        <p:blipFill>
          <a:blip r:embed="rId3">
            <a:alphaModFix/>
          </a:blip>
          <a:stretch>
            <a:fillRect/>
          </a:stretch>
        </p:blipFill>
        <p:spPr>
          <a:xfrm>
            <a:off x="3673125" y="67650"/>
            <a:ext cx="5058949" cy="5011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