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7" r:id="rId3"/>
    <p:sldMasterId id="2147483725" r:id="rId4"/>
  </p:sldMasterIdLst>
  <p:sldIdLst>
    <p:sldId id="256" r:id="rId5"/>
    <p:sldId id="284" r:id="rId6"/>
    <p:sldId id="283" r:id="rId7"/>
    <p:sldId id="257"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4743A08-D576-475B-9E23-238B7C76593C}">
          <p14:sldIdLst>
            <p14:sldId id="256"/>
            <p14:sldId id="284"/>
            <p14:sldId id="283"/>
            <p14:sldId id="257"/>
            <p14:sldId id="261"/>
            <p14:sldId id="263"/>
            <p14:sldId id="264"/>
            <p14:sldId id="266"/>
          </p14:sldIdLst>
        </p14:section>
        <p14:section name="NEW" id="{C92F42F5-EF17-420A-955A-B98F9616BD5F}">
          <p14:sldIdLst>
            <p14:sldId id="267"/>
          </p14:sldIdLst>
        </p14:section>
        <p14:section name="MISSION" id="{3BC03365-063D-45EA-9C8C-2F43AE45F1B0}">
          <p14:sldIdLst>
            <p14:sldId id="268"/>
            <p14:sldId id="269"/>
          </p14:sldIdLst>
        </p14:section>
        <p14:section name="1" id="{8040B65A-A7A7-46C8-983E-9B5450870166}">
          <p14:sldIdLst>
            <p14:sldId id="270"/>
            <p14:sldId id="271"/>
          </p14:sldIdLst>
        </p14:section>
        <p14:section name="2" id="{93799F70-902C-4988-A9D4-B9D3BCAC3FC0}">
          <p14:sldIdLst>
            <p14:sldId id="272"/>
            <p14:sldId id="273"/>
          </p14:sldIdLst>
        </p14:section>
        <p14:section name="3" id="{3BBB20AD-B8C5-4CDF-A13C-E44EF9F9BEE8}">
          <p14:sldIdLst>
            <p14:sldId id="274"/>
            <p14:sldId id="275"/>
          </p14:sldIdLst>
        </p14:section>
        <p14:section name="4" id="{6D421598-DCCD-4BD3-A0E0-8AE4BAA295F0}">
          <p14:sldIdLst>
            <p14:sldId id="276"/>
            <p14:sldId id="277"/>
          </p14:sldIdLst>
        </p14:section>
        <p14:section name="5" id="{0056AEF6-68E4-4BB8-93A9-6C17D1A993CE}">
          <p14:sldIdLst>
            <p14:sldId id="278"/>
            <p14:sldId id="279"/>
          </p14:sldIdLst>
        </p14:section>
        <p14:section name="11" id="{DC747367-7D75-4C4E-8601-D7086E8964D8}">
          <p14:sldIdLst>
            <p14:sldId id="280"/>
            <p14:sldId id="282"/>
            <p14:sldId id="281"/>
          </p14:sldIdLst>
        </p14:section>
      </p14:sectionLst>
    </p:ext>
    <p:ext uri="{EFAFB233-063F-42B5-8137-9DF3F51BA10A}">
      <p15:sldGuideLst xmlns:p15="http://schemas.microsoft.com/office/powerpoint/2012/main" xmlns="">
        <p15:guide id="1" orient="horz" pos="312" userDrawn="1">
          <p15:clr>
            <a:srgbClr val="A4A3A4"/>
          </p15:clr>
        </p15:guide>
        <p15:guide id="2" pos="360" userDrawn="1">
          <p15:clr>
            <a:srgbClr val="A4A3A4"/>
          </p15:clr>
        </p15:guide>
        <p15:guide id="3" orient="horz" pos="600" userDrawn="1">
          <p15:clr>
            <a:srgbClr val="A4A3A4"/>
          </p15:clr>
        </p15:guide>
        <p15:guide id="4" pos="7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5E3"/>
    <a:srgbClr val="110022"/>
    <a:srgbClr val="D14FAF"/>
    <a:srgbClr val="000066"/>
    <a:srgbClr val="A52B85"/>
    <a:srgbClr val="26014B"/>
    <a:srgbClr val="30015F"/>
    <a:srgbClr val="477EEB"/>
    <a:srgbClr val="306D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410" autoAdjust="0"/>
    <p:restoredTop sz="94660"/>
  </p:normalViewPr>
  <p:slideViewPr>
    <p:cSldViewPr snapToGrid="0">
      <p:cViewPr>
        <p:scale>
          <a:sx n="35" d="100"/>
          <a:sy n="35" d="100"/>
        </p:scale>
        <p:origin x="-2490" y="-966"/>
      </p:cViewPr>
      <p:guideLst>
        <p:guide orient="horz" pos="312"/>
        <p:guide orient="horz" pos="600"/>
        <p:guide pos="360"/>
        <p:guide pos="741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04CB5C5-9461-48A4-A801-00882D18B99F}" type="datetimeFigureOut">
              <a:rPr lang="en-US" smtClean="0"/>
              <a:pPr/>
              <a:t>12/16/2024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27870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06009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98124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78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15814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19889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277362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523213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138776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57482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9760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377295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528231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341463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923674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47885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941485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425932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3090825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423750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900981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37808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1081573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512382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333066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402246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381405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9198616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99066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488174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7592507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590708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6483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7815734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03073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4718479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75413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194658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879962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9583359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471994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547174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2838691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34653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5677828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6428492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059522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38306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461729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7977476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8170167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0EEF52-BD5B-4E66-96F8-36351F68E934}"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8998306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8782339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EEF52-BD5B-4E66-96F8-36351F68E934}"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0404237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8607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9908049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6502490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0120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60190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04CB5C5-9461-48A4-A801-00882D18B99F}"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23549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04CB5C5-9461-48A4-A801-00882D18B99F}" type="datetimeFigureOut">
              <a:rPr lang="en-US" smtClean="0"/>
              <a:pPr/>
              <a:t>12/16/2024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80747719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2834432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19894455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0722182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4CB5C5-9461-48A4-A801-00882D18B99F}" type="datetimeFigureOut">
              <a:rPr lang="en-US" smtClean="0"/>
              <a:pPr/>
              <a:t>12/16/2024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0EEF52-BD5B-4E66-96F8-36351F68E934}" type="slidenum">
              <a:rPr lang="en-US" smtClean="0"/>
              <a:pPr/>
              <a:t>‹#›</a:t>
            </a:fld>
            <a:endParaRPr lang="en-US" dirty="0"/>
          </a:p>
        </p:txBody>
      </p:sp>
    </p:spTree>
    <p:extLst>
      <p:ext uri="{BB962C8B-B14F-4D97-AF65-F5344CB8AC3E}">
        <p14:creationId xmlns:p14="http://schemas.microsoft.com/office/powerpoint/2010/main" xmlns="" val="32971746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svg"/><Relationship Id="rId18" Type="http://schemas.openxmlformats.org/officeDocument/2006/relationships/slide" Target="slide12.xml"/><Relationship Id="rId26" Type="http://schemas.openxmlformats.org/officeDocument/2006/relationships/image" Target="../media/image26.png"/><Relationship Id="rId3" Type="http://schemas.openxmlformats.org/officeDocument/2006/relationships/image" Target="../media/image11.svg"/><Relationship Id="rId21" Type="http://schemas.openxmlformats.org/officeDocument/2006/relationships/slide" Target="slide14.xml"/><Relationship Id="rId7" Type="http://schemas.openxmlformats.org/officeDocument/2006/relationships/image" Target="../media/image15.svg"/><Relationship Id="rId12" Type="http://schemas.openxmlformats.org/officeDocument/2006/relationships/image" Target="../media/image15.png"/><Relationship Id="rId17" Type="http://schemas.openxmlformats.org/officeDocument/2006/relationships/image" Target="../media/image231.png"/><Relationship Id="rId25"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16.png"/><Relationship Id="rId20" Type="http://schemas.openxmlformats.org/officeDocument/2006/relationships/image" Target="../media/image241.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9.svg"/><Relationship Id="rId24" Type="http://schemas.openxmlformats.org/officeDocument/2006/relationships/slide" Target="slide16.xml"/><Relationship Id="rId5" Type="http://schemas.openxmlformats.org/officeDocument/2006/relationships/image" Target="../media/image13.svg"/><Relationship Id="rId15" Type="http://schemas.openxmlformats.org/officeDocument/2006/relationships/slide" Target="slide10.xml"/><Relationship Id="rId23" Type="http://schemas.openxmlformats.org/officeDocument/2006/relationships/image" Target="../media/image25.png"/><Relationship Id="rId28" Type="http://schemas.openxmlformats.org/officeDocument/2006/relationships/image" Target="../media/image20.png"/><Relationship Id="rId10" Type="http://schemas.openxmlformats.org/officeDocument/2006/relationships/image" Target="../media/image14.png"/><Relationship Id="rId19" Type="http://schemas.openxmlformats.org/officeDocument/2006/relationships/image" Target="../media/image17.png"/><Relationship Id="rId31"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17.svg"/><Relationship Id="rId14" Type="http://schemas.openxmlformats.org/officeDocument/2006/relationships/image" Target="../media/image221.png"/><Relationship Id="rId22" Type="http://schemas.openxmlformats.org/officeDocument/2006/relationships/image" Target="../media/image18.png"/><Relationship Id="rId27" Type="http://schemas.openxmlformats.org/officeDocument/2006/relationships/slide" Target="slide18.xml"/><Relationship Id="rId30"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41F46954-D464-F36C-C931-7BFEA2091F9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16872" y="-746725"/>
            <a:ext cx="8182241" cy="8182241"/>
          </a:xfrm>
          <a:prstGeom prst="rect">
            <a:avLst/>
          </a:prstGeom>
        </p:spPr>
      </p:pic>
      <p:sp>
        <p:nvSpPr>
          <p:cNvPr id="4" name="Right Triangle 3">
            <a:extLst>
              <a:ext uri="{FF2B5EF4-FFF2-40B4-BE49-F238E27FC236}">
                <a16:creationId xmlns:a16="http://schemas.microsoft.com/office/drawing/2014/main" xmlns="" id="{05427278-DD22-5239-FBC1-873E34D2AB6B}"/>
              </a:ext>
            </a:extLst>
          </p:cNvPr>
          <p:cNvSpPr/>
          <p:nvPr/>
        </p:nvSpPr>
        <p:spPr>
          <a:xfrm>
            <a:off x="-188007" y="1768981"/>
            <a:ext cx="12192000" cy="5302664"/>
          </a:xfrm>
          <a:custGeom>
            <a:avLst/>
            <a:gdLst>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Lst>
            <a:ahLst/>
            <a:cxnLst>
              <a:cxn ang="0">
                <a:pos x="connsiteX0" y="connsiteY0"/>
              </a:cxn>
              <a:cxn ang="0">
                <a:pos x="connsiteX1" y="connsiteY1"/>
              </a:cxn>
              <a:cxn ang="0">
                <a:pos x="connsiteX2" y="connsiteY2"/>
              </a:cxn>
              <a:cxn ang="0">
                <a:pos x="connsiteX3" y="connsiteY3"/>
              </a:cxn>
            </a:cxnLst>
            <a:rect l="l" t="t" r="r" b="b"/>
            <a:pathLst>
              <a:path w="12192000" h="5302664">
                <a:moveTo>
                  <a:pt x="0" y="5302664"/>
                </a:moveTo>
                <a:lnTo>
                  <a:pt x="0" y="0"/>
                </a:lnTo>
                <a:cubicBezTo>
                  <a:pt x="6268815" y="126763"/>
                  <a:pt x="6230833" y="3543655"/>
                  <a:pt x="12192000" y="5302664"/>
                </a:cubicBezTo>
                <a:lnTo>
                  <a:pt x="0" y="5302664"/>
                </a:lnTo>
                <a:close/>
              </a:path>
            </a:pathLst>
          </a:custGeom>
          <a:solidFill>
            <a:schemeClr val="accent1"/>
          </a:solidFill>
          <a:effectLst>
            <a:outerShdw blurRad="355600" dist="38100" algn="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3">
            <a:extLst>
              <a:ext uri="{FF2B5EF4-FFF2-40B4-BE49-F238E27FC236}">
                <a16:creationId xmlns:a16="http://schemas.microsoft.com/office/drawing/2014/main" xmlns="" id="{A0780A4C-FE6B-3BF0-9069-EB15F1AC3843}"/>
              </a:ext>
            </a:extLst>
          </p:cNvPr>
          <p:cNvSpPr/>
          <p:nvPr/>
        </p:nvSpPr>
        <p:spPr>
          <a:xfrm rot="10800000">
            <a:off x="188007" y="-433245"/>
            <a:ext cx="12192000" cy="5302664"/>
          </a:xfrm>
          <a:custGeom>
            <a:avLst/>
            <a:gdLst>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 name="connsiteX0" fmla="*/ 0 w 12192000"/>
              <a:gd name="connsiteY0" fmla="*/ 5302664 h 5302664"/>
              <a:gd name="connsiteX1" fmla="*/ 0 w 12192000"/>
              <a:gd name="connsiteY1" fmla="*/ 0 h 5302664"/>
              <a:gd name="connsiteX2" fmla="*/ 12192000 w 12192000"/>
              <a:gd name="connsiteY2" fmla="*/ 5302664 h 5302664"/>
              <a:gd name="connsiteX3" fmla="*/ 0 w 12192000"/>
              <a:gd name="connsiteY3" fmla="*/ 5302664 h 5302664"/>
            </a:gdLst>
            <a:ahLst/>
            <a:cxnLst>
              <a:cxn ang="0">
                <a:pos x="connsiteX0" y="connsiteY0"/>
              </a:cxn>
              <a:cxn ang="0">
                <a:pos x="connsiteX1" y="connsiteY1"/>
              </a:cxn>
              <a:cxn ang="0">
                <a:pos x="connsiteX2" y="connsiteY2"/>
              </a:cxn>
              <a:cxn ang="0">
                <a:pos x="connsiteX3" y="connsiteY3"/>
              </a:cxn>
            </a:cxnLst>
            <a:rect l="l" t="t" r="r" b="b"/>
            <a:pathLst>
              <a:path w="12192000" h="5302664">
                <a:moveTo>
                  <a:pt x="0" y="5302664"/>
                </a:moveTo>
                <a:lnTo>
                  <a:pt x="0" y="0"/>
                </a:lnTo>
                <a:cubicBezTo>
                  <a:pt x="6268815" y="126763"/>
                  <a:pt x="6230833" y="3543655"/>
                  <a:pt x="12192000" y="5302664"/>
                </a:cubicBezTo>
                <a:lnTo>
                  <a:pt x="0" y="5302664"/>
                </a:lnTo>
                <a:close/>
              </a:path>
            </a:pathLst>
          </a:custGeom>
          <a:solidFill>
            <a:schemeClr val="accent1"/>
          </a:solidFill>
          <a:effectLst>
            <a:outerShdw blurRad="355600" dist="38100" algn="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04686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4.58333E-6 3.7037E-7 L -4.58333E-6 -0.25 " pathEditMode="relative" rAng="0" ptsTypes="AA">
                                      <p:cBhvr>
                                        <p:cTn id="6" dur="2000" fill="hold"/>
                                        <p:tgtEl>
                                          <p:spTgt spid="5"/>
                                        </p:tgtEl>
                                        <p:attrNameLst>
                                          <p:attrName>ppt_x</p:attrName>
                                          <p:attrName>ppt_y</p:attrName>
                                        </p:attrNameLst>
                                      </p:cBhvr>
                                      <p:rCtr x="0" y="-12500"/>
                                    </p:animMotion>
                                  </p:childTnLst>
                                </p:cTn>
                              </p:par>
                              <p:par>
                                <p:cTn id="7" presetID="42" presetClass="path" presetSubtype="0" accel="50000" decel="50000" fill="hold" grpId="0" nodeType="withEffect">
                                  <p:stCondLst>
                                    <p:cond delay="0"/>
                                  </p:stCondLst>
                                  <p:childTnLst>
                                    <p:animMotion origin="layout" path="M 4.58333E-6 -4.44444E-6 L 4.58333E-6 0.25 " pathEditMode="relative" rAng="0" ptsTypes="AA">
                                      <p:cBhvr>
                                        <p:cTn id="8" dur="2000" fill="hold"/>
                                        <p:tgtEl>
                                          <p:spTgt spid="4"/>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BAED7B-9652-6B0E-0643-4850D34FCD1C}"/>
              </a:ext>
            </a:extLst>
          </p:cNvPr>
          <p:cNvSpPr txBox="1"/>
          <p:nvPr/>
        </p:nvSpPr>
        <p:spPr>
          <a:xfrm>
            <a:off x="1351752" y="2644170"/>
            <a:ext cx="9488495" cy="1569660"/>
          </a:xfrm>
          <a:prstGeom prst="rect">
            <a:avLst/>
          </a:prstGeom>
          <a:noFill/>
        </p:spPr>
        <p:txBody>
          <a:bodyPr wrap="none" rtlCol="0">
            <a:spAutoFit/>
          </a:bodyPr>
          <a:lstStyle/>
          <a:p>
            <a:r>
              <a:rPr lang="en-US" sz="9600" dirty="0">
                <a:solidFill>
                  <a:schemeClr val="bg1"/>
                </a:solidFill>
                <a:latin typeface="Times New Roman" panose="02020603050405020304" pitchFamily="18" charset="0"/>
                <a:cs typeface="Times New Roman" panose="02020603050405020304" pitchFamily="18" charset="0"/>
              </a:rPr>
              <a:t>INTRODUCTION</a:t>
            </a:r>
          </a:p>
        </p:txBody>
      </p:sp>
      <p:cxnSp>
        <p:nvCxnSpPr>
          <p:cNvPr id="4" name="Straight Connector 3">
            <a:extLst>
              <a:ext uri="{FF2B5EF4-FFF2-40B4-BE49-F238E27FC236}">
                <a16:creationId xmlns:a16="http://schemas.microsoft.com/office/drawing/2014/main" xmlns="" id="{BBED83F9-91FE-DAA4-BF59-515B07B785D6}"/>
              </a:ext>
            </a:extLst>
          </p:cNvPr>
          <p:cNvCxnSpPr>
            <a:cxnSpLocks/>
          </p:cNvCxnSpPr>
          <p:nvPr/>
        </p:nvCxnSpPr>
        <p:spPr>
          <a:xfrm>
            <a:off x="503464" y="7451643"/>
            <a:ext cx="11185071"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61C58AFA-DEB9-41D6-7A47-0EAC54429DE6}"/>
              </a:ext>
            </a:extLst>
          </p:cNvPr>
          <p:cNvSpPr txBox="1"/>
          <p:nvPr/>
        </p:nvSpPr>
        <p:spPr>
          <a:xfrm>
            <a:off x="571500" y="8105199"/>
            <a:ext cx="684803" cy="369332"/>
          </a:xfrm>
          <a:prstGeom prst="rect">
            <a:avLst/>
          </a:prstGeom>
          <a:noFill/>
        </p:spPr>
        <p:txBody>
          <a:bodyPr wrap="none" rtlCol="0">
            <a:spAutoFit/>
          </a:bodyPr>
          <a:lstStyle/>
          <a:p>
            <a:r>
              <a:rPr lang="en-US" dirty="0">
                <a:solidFill>
                  <a:schemeClr val="bg1"/>
                </a:solidFill>
                <a:latin typeface="Arial Black" panose="020B0A04020102020204" pitchFamily="34" charset="0"/>
              </a:rPr>
              <a:t>SET</a:t>
            </a:r>
          </a:p>
        </p:txBody>
      </p:sp>
      <p:sp>
        <p:nvSpPr>
          <p:cNvPr id="5" name="TextBox 4">
            <a:extLst>
              <a:ext uri="{FF2B5EF4-FFF2-40B4-BE49-F238E27FC236}">
                <a16:creationId xmlns:a16="http://schemas.microsoft.com/office/drawing/2014/main" xmlns="" id="{834C0629-0653-D3F2-B75D-E7CDF0C3701B}"/>
              </a:ext>
            </a:extLst>
          </p:cNvPr>
          <p:cNvSpPr txBox="1"/>
          <p:nvPr/>
        </p:nvSpPr>
        <p:spPr>
          <a:xfrm>
            <a:off x="913901" y="8532595"/>
            <a:ext cx="432453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Set is a collection of well defined object.</a:t>
            </a:r>
          </a:p>
        </p:txBody>
      </p:sp>
      <p:sp>
        <p:nvSpPr>
          <p:cNvPr id="6" name="TextBox 5">
            <a:extLst>
              <a:ext uri="{FF2B5EF4-FFF2-40B4-BE49-F238E27FC236}">
                <a16:creationId xmlns:a16="http://schemas.microsoft.com/office/drawing/2014/main" xmlns="" id="{EE9E5AD0-CCBD-9963-160A-428FFD8A92EA}"/>
              </a:ext>
            </a:extLst>
          </p:cNvPr>
          <p:cNvSpPr txBox="1"/>
          <p:nvPr/>
        </p:nvSpPr>
        <p:spPr>
          <a:xfrm>
            <a:off x="1256302" y="10061601"/>
            <a:ext cx="5785165" cy="430887"/>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Sets are usually denoted by capital letters A, B, S, etc. The elements of a set are usually denoted by small letters a, b, t, u, etc.</a:t>
            </a:r>
            <a:endParaRPr lang="en-US" sz="1100" dirty="0"/>
          </a:p>
        </p:txBody>
      </p:sp>
      <p:sp>
        <p:nvSpPr>
          <p:cNvPr id="7" name="TextBox 6">
            <a:extLst>
              <a:ext uri="{FF2B5EF4-FFF2-40B4-BE49-F238E27FC236}">
                <a16:creationId xmlns:a16="http://schemas.microsoft.com/office/drawing/2014/main" xmlns="" id="{D4B1BF55-4B4E-498C-AED5-91849D39F2FA}"/>
              </a:ext>
            </a:extLst>
          </p:cNvPr>
          <p:cNvSpPr txBox="1"/>
          <p:nvPr/>
        </p:nvSpPr>
        <p:spPr>
          <a:xfrm>
            <a:off x="1256303" y="8959438"/>
            <a:ext cx="6255945" cy="538609"/>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  These objects are called </a:t>
            </a:r>
            <a:r>
              <a:rPr lang="en-US" sz="1100" b="0" i="0" dirty="0">
                <a:solidFill>
                  <a:srgbClr val="FFC000"/>
                </a:solidFill>
                <a:effectLst/>
                <a:latin typeface="Segoe UI Historic" panose="020B0502040204020203" pitchFamily="34" charset="0"/>
              </a:rPr>
              <a:t>elements</a:t>
            </a:r>
            <a:r>
              <a:rPr lang="en-US" sz="1100" b="0" i="0" dirty="0">
                <a:solidFill>
                  <a:srgbClr val="FFFFFF"/>
                </a:solidFill>
                <a:effectLst/>
                <a:latin typeface="Segoe UI Historic" panose="020B0502040204020203" pitchFamily="34" charset="0"/>
              </a:rPr>
              <a:t> or </a:t>
            </a:r>
            <a:r>
              <a:rPr lang="en-US" sz="1100" b="0" i="0" dirty="0">
                <a:solidFill>
                  <a:srgbClr val="FFC000"/>
                </a:solidFill>
                <a:effectLst/>
                <a:latin typeface="Segoe UI Historic" panose="020B0502040204020203" pitchFamily="34" charset="0"/>
              </a:rPr>
              <a:t>members</a:t>
            </a:r>
            <a:r>
              <a:rPr lang="en-US" sz="1100" b="0" i="0" dirty="0">
                <a:solidFill>
                  <a:srgbClr val="FFFFFF"/>
                </a:solidFill>
                <a:effectLst/>
                <a:latin typeface="Segoe UI Historic" panose="020B0502040204020203" pitchFamily="34" charset="0"/>
              </a:rPr>
              <a:t> of the set. The symbol for element is </a:t>
            </a:r>
            <a:r>
              <a:rPr lang="en-US" sz="1100" b="0" i="0" dirty="0">
                <a:solidFill>
                  <a:srgbClr val="FFC000"/>
                </a:solidFill>
                <a:effectLst/>
                <a:latin typeface="-apple-system"/>
              </a:rPr>
              <a:t>∈</a:t>
            </a:r>
            <a:r>
              <a:rPr lang="en-US" sz="1100" b="0" i="0" dirty="0">
                <a:solidFill>
                  <a:schemeClr val="bg1"/>
                </a:solidFill>
                <a:effectLst/>
                <a:latin typeface="-apple-system"/>
              </a:rPr>
              <a:t>.</a:t>
            </a:r>
            <a:endParaRPr lang="en-US" sz="1100" b="0" i="0" dirty="0">
              <a:solidFill>
                <a:schemeClr val="bg1"/>
              </a:solidFill>
              <a:effectLst/>
              <a:latin typeface="Segoe UI Historic" panose="020B0502040204020203" pitchFamily="34" charset="0"/>
            </a:endParaRPr>
          </a:p>
          <a:p>
            <a:pPr marL="342900" indent="-342900">
              <a:buFont typeface="+mj-lt"/>
              <a:buAutoNum type="arabicPeriod"/>
            </a:pPr>
            <a:endParaRPr lang="en-US" dirty="0"/>
          </a:p>
        </p:txBody>
      </p:sp>
      <p:sp>
        <p:nvSpPr>
          <p:cNvPr id="8" name="TextBox 7">
            <a:extLst>
              <a:ext uri="{FF2B5EF4-FFF2-40B4-BE49-F238E27FC236}">
                <a16:creationId xmlns:a16="http://schemas.microsoft.com/office/drawing/2014/main" xmlns="" id="{A8D8161E-E0F8-6714-0276-4F3163509FC9}"/>
              </a:ext>
            </a:extLst>
          </p:cNvPr>
          <p:cNvSpPr txBox="1"/>
          <p:nvPr/>
        </p:nvSpPr>
        <p:spPr>
          <a:xfrm>
            <a:off x="1256303" y="9228742"/>
            <a:ext cx="5305330" cy="430887"/>
          </a:xfrm>
          <a:prstGeom prst="rect">
            <a:avLst/>
          </a:prstGeom>
          <a:noFill/>
        </p:spPr>
        <p:txBody>
          <a:bodyPr wrap="square" rtlCol="0">
            <a:spAutoFit/>
          </a:bodyPr>
          <a:lstStyle/>
          <a:p>
            <a:pPr marL="228600" indent="-228600">
              <a:buFont typeface="Arial" panose="020B0604020202020204" pitchFamily="34" charset="0"/>
              <a:buChar char="•"/>
            </a:pPr>
            <a:r>
              <a:rPr lang="en-US" sz="1100" b="0" i="0" dirty="0">
                <a:solidFill>
                  <a:srgbClr val="FFFFFF"/>
                </a:solidFill>
                <a:effectLst/>
                <a:latin typeface="Segoe UI Historic" panose="020B0502040204020203" pitchFamily="34" charset="0"/>
              </a:rPr>
              <a:t>For example, if you define the set as all the fruit found in my refrigerator, then apple and orange would be elements or members of that set. </a:t>
            </a:r>
            <a:endParaRPr lang="en-US" sz="1100" dirty="0"/>
          </a:p>
        </p:txBody>
      </p:sp>
      <p:sp>
        <p:nvSpPr>
          <p:cNvPr id="9" name="TextBox 8">
            <a:extLst>
              <a:ext uri="{FF2B5EF4-FFF2-40B4-BE49-F238E27FC236}">
                <a16:creationId xmlns:a16="http://schemas.microsoft.com/office/drawing/2014/main" xmlns="" id="{486C2984-2199-629F-D951-7E95F1042B3C}"/>
              </a:ext>
            </a:extLst>
          </p:cNvPr>
          <p:cNvSpPr txBox="1"/>
          <p:nvPr/>
        </p:nvSpPr>
        <p:spPr>
          <a:xfrm>
            <a:off x="1256302" y="9698655"/>
            <a:ext cx="4221718" cy="261610"/>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Sets are usually denoted by capital letters A, B, S, etc.</a:t>
            </a:r>
            <a:endParaRPr lang="en-US" sz="1100" dirty="0"/>
          </a:p>
        </p:txBody>
      </p:sp>
      <p:sp>
        <p:nvSpPr>
          <p:cNvPr id="10" name="TextBox 9">
            <a:extLst>
              <a:ext uri="{FF2B5EF4-FFF2-40B4-BE49-F238E27FC236}">
                <a16:creationId xmlns:a16="http://schemas.microsoft.com/office/drawing/2014/main" xmlns="" id="{EB810568-C8FD-E43A-E311-A03D32A01D72}"/>
              </a:ext>
            </a:extLst>
          </p:cNvPr>
          <p:cNvSpPr txBox="1"/>
          <p:nvPr/>
        </p:nvSpPr>
        <p:spPr>
          <a:xfrm>
            <a:off x="1256302" y="10492488"/>
            <a:ext cx="4447381" cy="784830"/>
          </a:xfrm>
          <a:prstGeom prst="rect">
            <a:avLst/>
          </a:prstGeom>
          <a:noFill/>
        </p:spPr>
        <p:txBody>
          <a:bodyPr wrap="square" rtlCol="0">
            <a:spAutoFit/>
          </a:bodyPr>
          <a:lstStyle/>
          <a:p>
            <a:r>
              <a:rPr lang="en-US" sz="1200" b="0" i="0" dirty="0">
                <a:solidFill>
                  <a:srgbClr val="FFFF00"/>
                </a:solidFill>
                <a:effectLst/>
                <a:latin typeface="Segoe UI Historic" panose="020B0502040204020203" pitchFamily="34" charset="0"/>
              </a:rPr>
              <a:t>Examples:</a:t>
            </a:r>
          </a:p>
          <a:p>
            <a:r>
              <a:rPr lang="en-US" sz="1100" b="0" i="0" dirty="0">
                <a:solidFill>
                  <a:srgbClr val="FFFFFF"/>
                </a:solidFill>
                <a:effectLst/>
                <a:latin typeface="Segoe UI Historic" panose="020B0502040204020203" pitchFamily="34" charset="0"/>
              </a:rPr>
              <a:t>                  A={a, b, d, 2, 4} </a:t>
            </a:r>
          </a:p>
          <a:p>
            <a:r>
              <a:rPr lang="en-US" sz="1100" b="0" i="0" dirty="0">
                <a:solidFill>
                  <a:srgbClr val="FFFFFF"/>
                </a:solidFill>
                <a:effectLst/>
                <a:latin typeface="Segoe UI Historic" panose="020B0502040204020203" pitchFamily="34" charset="0"/>
              </a:rPr>
              <a:t>                  B=(math, religion, literature, computer science) </a:t>
            </a:r>
          </a:p>
          <a:p>
            <a:r>
              <a:rPr lang="en-US" sz="1100" b="0" i="0" dirty="0">
                <a:solidFill>
                  <a:srgbClr val="FFFFFF"/>
                </a:solidFill>
                <a:effectLst/>
                <a:latin typeface="Segoe UI Historic" panose="020B0502040204020203" pitchFamily="34" charset="0"/>
              </a:rPr>
              <a:t>                  C= {R, P, T, </a:t>
            </a:r>
            <a:r>
              <a:rPr lang="el-GR" sz="1100" b="0" i="0" dirty="0">
                <a:solidFill>
                  <a:srgbClr val="FFFFFF"/>
                </a:solidFill>
                <a:effectLst/>
                <a:latin typeface="Segoe UI Historic" panose="020B0502040204020203" pitchFamily="34" charset="0"/>
              </a:rPr>
              <a:t>ξ</a:t>
            </a:r>
            <a:r>
              <a:rPr lang="en-US" sz="1100" dirty="0">
                <a:solidFill>
                  <a:srgbClr val="FFFFFF"/>
                </a:solidFill>
                <a:latin typeface="Segoe UI Historic" panose="020B0502040204020203" pitchFamily="34" charset="0"/>
              </a:rPr>
              <a:t>}</a:t>
            </a:r>
            <a:endParaRPr lang="en-US" sz="1100" dirty="0"/>
          </a:p>
        </p:txBody>
      </p:sp>
      <p:sp>
        <p:nvSpPr>
          <p:cNvPr id="11" name="TextBox 10">
            <a:extLst>
              <a:ext uri="{FF2B5EF4-FFF2-40B4-BE49-F238E27FC236}">
                <a16:creationId xmlns:a16="http://schemas.microsoft.com/office/drawing/2014/main" xmlns="" id="{472D9DA2-15AA-F4B6-474E-163086D94F46}"/>
              </a:ext>
            </a:extLst>
          </p:cNvPr>
          <p:cNvSpPr txBox="1"/>
          <p:nvPr/>
        </p:nvSpPr>
        <p:spPr>
          <a:xfrm>
            <a:off x="571500" y="11380758"/>
            <a:ext cx="1955548"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List method</a:t>
            </a:r>
          </a:p>
        </p:txBody>
      </p:sp>
      <p:sp>
        <p:nvSpPr>
          <p:cNvPr id="12" name="TextBox 11">
            <a:extLst>
              <a:ext uri="{FF2B5EF4-FFF2-40B4-BE49-F238E27FC236}">
                <a16:creationId xmlns:a16="http://schemas.microsoft.com/office/drawing/2014/main" xmlns="" id="{3B8B0977-DEF9-1C69-A0D6-0BF9D1925469}"/>
              </a:ext>
            </a:extLst>
          </p:cNvPr>
          <p:cNvSpPr txBox="1"/>
          <p:nvPr/>
        </p:nvSpPr>
        <p:spPr>
          <a:xfrm>
            <a:off x="913901" y="11842976"/>
            <a:ext cx="4192253" cy="646331"/>
          </a:xfrm>
          <a:prstGeom prst="rect">
            <a:avLst/>
          </a:prstGeom>
          <a:noFill/>
        </p:spPr>
        <p:txBody>
          <a:bodyPr wrap="square" rtlCol="0">
            <a:spAutoFit/>
          </a:bodyPr>
          <a:lstStyle/>
          <a:p>
            <a:pPr marL="285750" indent="-285750">
              <a:buFont typeface="Arial" panose="020B0604020202020204" pitchFamily="34" charset="0"/>
              <a:buChar char="•"/>
            </a:pPr>
            <a:r>
              <a:rPr lang="en-US" sz="1200" b="0" i="0" dirty="0">
                <a:solidFill>
                  <a:srgbClr val="FFFFFF"/>
                </a:solidFill>
                <a:effectLst/>
                <a:latin typeface="Segoe UI Historic" panose="020B0502040204020203" pitchFamily="34" charset="0"/>
              </a:rPr>
              <a:t>This method involves writing the members of a set as a list, separated by commas and enclosed within curly brackets.</a:t>
            </a:r>
            <a:endParaRPr lang="en-US" sz="1200" dirty="0"/>
          </a:p>
        </p:txBody>
      </p:sp>
      <p:sp>
        <p:nvSpPr>
          <p:cNvPr id="13" name="TextBox 12">
            <a:extLst>
              <a:ext uri="{FF2B5EF4-FFF2-40B4-BE49-F238E27FC236}">
                <a16:creationId xmlns:a16="http://schemas.microsoft.com/office/drawing/2014/main" xmlns="" id="{E7408CEF-91CA-1805-85A4-72DB6006DEF6}"/>
              </a:ext>
            </a:extLst>
          </p:cNvPr>
          <p:cNvSpPr txBox="1"/>
          <p:nvPr/>
        </p:nvSpPr>
        <p:spPr>
          <a:xfrm>
            <a:off x="1211036" y="12511402"/>
            <a:ext cx="5830431" cy="253916"/>
          </a:xfrm>
          <a:prstGeom prst="rect">
            <a:avLst/>
          </a:prstGeom>
          <a:noFill/>
        </p:spPr>
        <p:txBody>
          <a:bodyPr wrap="square" rtlCol="0">
            <a:spAutoFit/>
          </a:bodyPr>
          <a:lstStyle/>
          <a:p>
            <a:pPr marL="171450" indent="-171450">
              <a:buFont typeface="Arial" panose="020B0604020202020204" pitchFamily="34" charset="0"/>
              <a:buChar char="•"/>
            </a:pPr>
            <a:r>
              <a:rPr lang="en-US" sz="1050" b="0" i="0" dirty="0">
                <a:solidFill>
                  <a:srgbClr val="FFFF00"/>
                </a:solidFill>
                <a:effectLst/>
                <a:latin typeface="Segoe UI Historic" panose="020B0502040204020203" pitchFamily="34" charset="0"/>
              </a:rPr>
              <a:t>For example</a:t>
            </a:r>
            <a:r>
              <a:rPr lang="en-US" sz="1050" b="0" i="0" dirty="0">
                <a:solidFill>
                  <a:srgbClr val="FFFFFF"/>
                </a:solidFill>
                <a:effectLst/>
                <a:latin typeface="Segoe UI Historic" panose="020B0502040204020203" pitchFamily="34" charset="0"/>
              </a:rPr>
              <a:t>, {Summer, Autumn, Spring, Winter}.</a:t>
            </a:r>
            <a:endParaRPr lang="en-US" sz="1050" dirty="0"/>
          </a:p>
        </p:txBody>
      </p:sp>
      <p:sp>
        <p:nvSpPr>
          <p:cNvPr id="14" name="TextBox 13">
            <a:extLst>
              <a:ext uri="{FF2B5EF4-FFF2-40B4-BE49-F238E27FC236}">
                <a16:creationId xmlns:a16="http://schemas.microsoft.com/office/drawing/2014/main" xmlns="" id="{3B0B65EF-8509-EEAE-DC76-BF868168CBBB}"/>
              </a:ext>
            </a:extLst>
          </p:cNvPr>
          <p:cNvSpPr txBox="1"/>
          <p:nvPr/>
        </p:nvSpPr>
        <p:spPr>
          <a:xfrm>
            <a:off x="6670220" y="11380758"/>
            <a:ext cx="264361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Roster method</a:t>
            </a:r>
          </a:p>
        </p:txBody>
      </p:sp>
      <p:sp>
        <p:nvSpPr>
          <p:cNvPr id="15" name="TextBox 14">
            <a:extLst>
              <a:ext uri="{FF2B5EF4-FFF2-40B4-BE49-F238E27FC236}">
                <a16:creationId xmlns:a16="http://schemas.microsoft.com/office/drawing/2014/main" xmlns="" id="{2512EE88-33FD-33E3-086A-983D4E0E66C6}"/>
              </a:ext>
            </a:extLst>
          </p:cNvPr>
          <p:cNvSpPr txBox="1"/>
          <p:nvPr/>
        </p:nvSpPr>
        <p:spPr>
          <a:xfrm>
            <a:off x="6967287" y="11842976"/>
            <a:ext cx="3788230" cy="1015663"/>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solidFill>
                  <a:schemeClr val="bg1"/>
                </a:solidFill>
                <a:effectLst/>
                <a:latin typeface="inherit"/>
              </a:rPr>
              <a:t>The method of defining a set is called roster method if it is described by a statement or rule.</a:t>
            </a:r>
          </a:p>
          <a:p>
            <a:r>
              <a:rPr lang="en-US" dirty="0"/>
              <a:t/>
            </a:r>
            <a:br>
              <a:rPr lang="en-US" dirty="0"/>
            </a:br>
            <a:endParaRPr lang="en-US" dirty="0"/>
          </a:p>
        </p:txBody>
      </p:sp>
      <p:sp>
        <p:nvSpPr>
          <p:cNvPr id="16" name="TextBox 15">
            <a:extLst>
              <a:ext uri="{FF2B5EF4-FFF2-40B4-BE49-F238E27FC236}">
                <a16:creationId xmlns:a16="http://schemas.microsoft.com/office/drawing/2014/main" xmlns="" id="{DEFBCD63-86D5-24C2-B180-B2820BA2D446}"/>
              </a:ext>
            </a:extLst>
          </p:cNvPr>
          <p:cNvSpPr txBox="1"/>
          <p:nvPr/>
        </p:nvSpPr>
        <p:spPr>
          <a:xfrm>
            <a:off x="7224666" y="12350807"/>
            <a:ext cx="3032910" cy="969496"/>
          </a:xfrm>
          <a:prstGeom prst="rect">
            <a:avLst/>
          </a:prstGeom>
          <a:noFill/>
        </p:spPr>
        <p:txBody>
          <a:bodyPr wrap="square" rtlCol="0">
            <a:spAutoFit/>
          </a:bodyPr>
          <a:lstStyle/>
          <a:p>
            <a:pPr algn="l"/>
            <a:r>
              <a:rPr lang="en-US" sz="1050" b="0" i="0" dirty="0">
                <a:solidFill>
                  <a:schemeClr val="bg1"/>
                </a:solidFill>
                <a:effectLst/>
                <a:latin typeface="inherit"/>
              </a:rPr>
              <a:t>•  </a:t>
            </a:r>
            <a:r>
              <a:rPr lang="en-US" sz="1050" b="0" i="0" dirty="0">
                <a:solidFill>
                  <a:srgbClr val="FFFF00"/>
                </a:solidFill>
                <a:effectLst/>
                <a:latin typeface="inherit"/>
              </a:rPr>
              <a:t>For example</a:t>
            </a:r>
            <a:r>
              <a:rPr lang="en-US" sz="1050" b="0" i="0" dirty="0">
                <a:solidFill>
                  <a:schemeClr val="bg1"/>
                </a:solidFill>
                <a:effectLst/>
                <a:latin typeface="inherit"/>
              </a:rPr>
              <a:t>, M = {x | </a:t>
            </a:r>
            <a:r>
              <a:rPr lang="en-US" sz="1050" b="0" i="0" dirty="0" err="1">
                <a:solidFill>
                  <a:schemeClr val="bg1"/>
                </a:solidFill>
                <a:effectLst/>
                <a:latin typeface="inherit"/>
              </a:rPr>
              <a:t>xe</a:t>
            </a:r>
            <a:r>
              <a:rPr lang="en-US" sz="1050" b="0" i="0" dirty="0">
                <a:solidFill>
                  <a:schemeClr val="bg1"/>
                </a:solidFill>
                <a:effectLst/>
                <a:latin typeface="inherit"/>
              </a:rPr>
              <a:t> is a month of the year </a:t>
            </a:r>
          </a:p>
          <a:p>
            <a:pPr algn="l"/>
            <a:r>
              <a:rPr lang="en-US" sz="1050" b="0" i="0" dirty="0">
                <a:solidFill>
                  <a:schemeClr val="bg1"/>
                </a:solidFill>
                <a:effectLst/>
                <a:latin typeface="inherit"/>
              </a:rPr>
              <a:t>                                      and x starts with the letter J}</a:t>
            </a:r>
          </a:p>
          <a:p>
            <a:r>
              <a:rPr lang="en-US" dirty="0"/>
              <a:t/>
            </a:r>
            <a:br>
              <a:rPr lang="en-US" dirty="0"/>
            </a:br>
            <a:endParaRPr lang="en-US" dirty="0"/>
          </a:p>
        </p:txBody>
      </p:sp>
    </p:spTree>
    <p:extLst>
      <p:ext uri="{BB962C8B-B14F-4D97-AF65-F5344CB8AC3E}">
        <p14:creationId xmlns:p14="http://schemas.microsoft.com/office/powerpoint/2010/main" xmlns="" val="143499436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xmlns="" id="{573B7E38-59D5-6AFA-A2B0-07A8EB53545E}"/>
              </a:ext>
            </a:extLst>
          </p:cNvPr>
          <p:cNvSpPr txBox="1"/>
          <p:nvPr/>
        </p:nvSpPr>
        <p:spPr>
          <a:xfrm>
            <a:off x="571500" y="495300"/>
            <a:ext cx="6098720"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INTRODUCTION</a:t>
            </a:r>
          </a:p>
        </p:txBody>
      </p:sp>
      <p:cxnSp>
        <p:nvCxnSpPr>
          <p:cNvPr id="43" name="Straight Connector 42">
            <a:extLst>
              <a:ext uri="{FF2B5EF4-FFF2-40B4-BE49-F238E27FC236}">
                <a16:creationId xmlns:a16="http://schemas.microsoft.com/office/drawing/2014/main" xmlns="" id="{186CA90C-9B1C-F0C6-1F3C-01563E47F943}"/>
              </a:ext>
            </a:extLst>
          </p:cNvPr>
          <p:cNvCxnSpPr>
            <a:cxnSpLocks/>
          </p:cNvCxnSpPr>
          <p:nvPr/>
        </p:nvCxnSpPr>
        <p:spPr>
          <a:xfrm>
            <a:off x="571500" y="979714"/>
            <a:ext cx="11185071"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54109AFB-D3CA-3AB6-4783-2FE525471974}"/>
              </a:ext>
            </a:extLst>
          </p:cNvPr>
          <p:cNvSpPr txBox="1"/>
          <p:nvPr/>
        </p:nvSpPr>
        <p:spPr>
          <a:xfrm>
            <a:off x="571500" y="1094797"/>
            <a:ext cx="684803" cy="369332"/>
          </a:xfrm>
          <a:prstGeom prst="rect">
            <a:avLst/>
          </a:prstGeom>
          <a:noFill/>
        </p:spPr>
        <p:txBody>
          <a:bodyPr wrap="none" rtlCol="0">
            <a:spAutoFit/>
          </a:bodyPr>
          <a:lstStyle/>
          <a:p>
            <a:r>
              <a:rPr lang="en-US" dirty="0">
                <a:solidFill>
                  <a:schemeClr val="bg1"/>
                </a:solidFill>
                <a:latin typeface="Arial Black" panose="020B0A04020102020204" pitchFamily="34" charset="0"/>
              </a:rPr>
              <a:t>SET</a:t>
            </a:r>
          </a:p>
        </p:txBody>
      </p:sp>
      <p:sp>
        <p:nvSpPr>
          <p:cNvPr id="46" name="TextBox 45">
            <a:extLst>
              <a:ext uri="{FF2B5EF4-FFF2-40B4-BE49-F238E27FC236}">
                <a16:creationId xmlns:a16="http://schemas.microsoft.com/office/drawing/2014/main" xmlns="" id="{AEE65BEC-E0E6-817A-817B-AD3C3C62BF9E}"/>
              </a:ext>
            </a:extLst>
          </p:cNvPr>
          <p:cNvSpPr txBox="1"/>
          <p:nvPr/>
        </p:nvSpPr>
        <p:spPr>
          <a:xfrm>
            <a:off x="913901" y="1522193"/>
            <a:ext cx="432453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Set is a collection of well defined object.</a:t>
            </a:r>
          </a:p>
        </p:txBody>
      </p:sp>
      <p:sp>
        <p:nvSpPr>
          <p:cNvPr id="47" name="TextBox 46">
            <a:extLst>
              <a:ext uri="{FF2B5EF4-FFF2-40B4-BE49-F238E27FC236}">
                <a16:creationId xmlns:a16="http://schemas.microsoft.com/office/drawing/2014/main" xmlns="" id="{BEC48B93-BED4-9793-DD7D-9D0C1A5DF59B}"/>
              </a:ext>
            </a:extLst>
          </p:cNvPr>
          <p:cNvSpPr txBox="1"/>
          <p:nvPr/>
        </p:nvSpPr>
        <p:spPr>
          <a:xfrm>
            <a:off x="1256302" y="3051199"/>
            <a:ext cx="5785165" cy="430887"/>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Sets are usually denoted by capital letters A, B, S, etc. The elements of a set are usually denoted by small letters a, b, t, u, etc.</a:t>
            </a:r>
            <a:endParaRPr lang="en-US" sz="1100" dirty="0"/>
          </a:p>
        </p:txBody>
      </p:sp>
      <p:sp>
        <p:nvSpPr>
          <p:cNvPr id="48" name="TextBox 47">
            <a:extLst>
              <a:ext uri="{FF2B5EF4-FFF2-40B4-BE49-F238E27FC236}">
                <a16:creationId xmlns:a16="http://schemas.microsoft.com/office/drawing/2014/main" xmlns="" id="{049F6B7C-26C9-52FB-4B87-95F05EC2C8F4}"/>
              </a:ext>
            </a:extLst>
          </p:cNvPr>
          <p:cNvSpPr txBox="1"/>
          <p:nvPr/>
        </p:nvSpPr>
        <p:spPr>
          <a:xfrm>
            <a:off x="1256303" y="1949036"/>
            <a:ext cx="6255945" cy="538609"/>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  These objects are called </a:t>
            </a:r>
            <a:r>
              <a:rPr lang="en-US" sz="1100" b="0" i="0" dirty="0">
                <a:solidFill>
                  <a:srgbClr val="FFC000"/>
                </a:solidFill>
                <a:effectLst/>
                <a:latin typeface="Segoe UI Historic" panose="020B0502040204020203" pitchFamily="34" charset="0"/>
              </a:rPr>
              <a:t>elements</a:t>
            </a:r>
            <a:r>
              <a:rPr lang="en-US" sz="1100" b="0" i="0" dirty="0">
                <a:solidFill>
                  <a:srgbClr val="FFFFFF"/>
                </a:solidFill>
                <a:effectLst/>
                <a:latin typeface="Segoe UI Historic" panose="020B0502040204020203" pitchFamily="34" charset="0"/>
              </a:rPr>
              <a:t> or </a:t>
            </a:r>
            <a:r>
              <a:rPr lang="en-US" sz="1100" b="0" i="0" dirty="0">
                <a:solidFill>
                  <a:srgbClr val="FFC000"/>
                </a:solidFill>
                <a:effectLst/>
                <a:latin typeface="Segoe UI Historic" panose="020B0502040204020203" pitchFamily="34" charset="0"/>
              </a:rPr>
              <a:t>members</a:t>
            </a:r>
            <a:r>
              <a:rPr lang="en-US" sz="1100" b="0" i="0" dirty="0">
                <a:solidFill>
                  <a:srgbClr val="FFFFFF"/>
                </a:solidFill>
                <a:effectLst/>
                <a:latin typeface="Segoe UI Historic" panose="020B0502040204020203" pitchFamily="34" charset="0"/>
              </a:rPr>
              <a:t> of the set. The symbol for element is </a:t>
            </a:r>
            <a:r>
              <a:rPr lang="en-US" sz="1100" b="0" i="0" dirty="0">
                <a:solidFill>
                  <a:srgbClr val="FFC000"/>
                </a:solidFill>
                <a:effectLst/>
                <a:latin typeface="-apple-system"/>
              </a:rPr>
              <a:t>∈</a:t>
            </a:r>
            <a:r>
              <a:rPr lang="en-US" sz="1100" b="0" i="0" dirty="0">
                <a:solidFill>
                  <a:schemeClr val="bg1"/>
                </a:solidFill>
                <a:effectLst/>
                <a:latin typeface="-apple-system"/>
              </a:rPr>
              <a:t>.</a:t>
            </a:r>
            <a:endParaRPr lang="en-US" sz="1100" b="0" i="0" dirty="0">
              <a:solidFill>
                <a:schemeClr val="bg1"/>
              </a:solidFill>
              <a:effectLst/>
              <a:latin typeface="Segoe UI Historic" panose="020B0502040204020203" pitchFamily="34" charset="0"/>
            </a:endParaRPr>
          </a:p>
          <a:p>
            <a:pPr marL="342900" indent="-342900">
              <a:buFont typeface="+mj-lt"/>
              <a:buAutoNum type="arabicPeriod"/>
            </a:pPr>
            <a:endParaRPr lang="en-US" dirty="0"/>
          </a:p>
        </p:txBody>
      </p:sp>
      <p:sp>
        <p:nvSpPr>
          <p:cNvPr id="49" name="TextBox 48">
            <a:extLst>
              <a:ext uri="{FF2B5EF4-FFF2-40B4-BE49-F238E27FC236}">
                <a16:creationId xmlns:a16="http://schemas.microsoft.com/office/drawing/2014/main" xmlns="" id="{5CE9B16A-6A92-E668-24B3-8F98898DFC60}"/>
              </a:ext>
            </a:extLst>
          </p:cNvPr>
          <p:cNvSpPr txBox="1"/>
          <p:nvPr/>
        </p:nvSpPr>
        <p:spPr>
          <a:xfrm>
            <a:off x="1256303" y="2218340"/>
            <a:ext cx="5305330" cy="430887"/>
          </a:xfrm>
          <a:prstGeom prst="rect">
            <a:avLst/>
          </a:prstGeom>
          <a:noFill/>
        </p:spPr>
        <p:txBody>
          <a:bodyPr wrap="square" rtlCol="0">
            <a:spAutoFit/>
          </a:bodyPr>
          <a:lstStyle/>
          <a:p>
            <a:pPr marL="228600" indent="-228600">
              <a:buFont typeface="Arial" panose="020B0604020202020204" pitchFamily="34" charset="0"/>
              <a:buChar char="•"/>
            </a:pPr>
            <a:r>
              <a:rPr lang="en-US" sz="1100" b="0" i="0" dirty="0">
                <a:solidFill>
                  <a:srgbClr val="FFFFFF"/>
                </a:solidFill>
                <a:effectLst/>
                <a:latin typeface="Segoe UI Historic" panose="020B0502040204020203" pitchFamily="34" charset="0"/>
              </a:rPr>
              <a:t>For example, if you define the set as all the fruit found in my refrigerator, then apple and orange would be elements or members of that set. </a:t>
            </a:r>
            <a:endParaRPr lang="en-US" sz="1100" dirty="0"/>
          </a:p>
        </p:txBody>
      </p:sp>
      <p:sp>
        <p:nvSpPr>
          <p:cNvPr id="51" name="TextBox 50">
            <a:extLst>
              <a:ext uri="{FF2B5EF4-FFF2-40B4-BE49-F238E27FC236}">
                <a16:creationId xmlns:a16="http://schemas.microsoft.com/office/drawing/2014/main" xmlns="" id="{077B849D-4A9E-0DB0-67CD-C219882F2AE2}"/>
              </a:ext>
            </a:extLst>
          </p:cNvPr>
          <p:cNvSpPr txBox="1"/>
          <p:nvPr/>
        </p:nvSpPr>
        <p:spPr>
          <a:xfrm>
            <a:off x="1256302" y="2688253"/>
            <a:ext cx="4221718" cy="261610"/>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FFFFFF"/>
                </a:solidFill>
                <a:effectLst/>
                <a:latin typeface="Segoe UI Historic" panose="020B0502040204020203" pitchFamily="34" charset="0"/>
              </a:rPr>
              <a:t>Sets are usually denoted by capital letters A, B, S, etc.</a:t>
            </a:r>
            <a:endParaRPr lang="en-US" sz="1100" dirty="0"/>
          </a:p>
        </p:txBody>
      </p:sp>
      <p:sp>
        <p:nvSpPr>
          <p:cNvPr id="52" name="TextBox 51">
            <a:extLst>
              <a:ext uri="{FF2B5EF4-FFF2-40B4-BE49-F238E27FC236}">
                <a16:creationId xmlns:a16="http://schemas.microsoft.com/office/drawing/2014/main" xmlns="" id="{03F649B6-91C7-2080-88E5-DDDD81170775}"/>
              </a:ext>
            </a:extLst>
          </p:cNvPr>
          <p:cNvSpPr txBox="1"/>
          <p:nvPr/>
        </p:nvSpPr>
        <p:spPr>
          <a:xfrm>
            <a:off x="1256302" y="3482086"/>
            <a:ext cx="4447381" cy="784830"/>
          </a:xfrm>
          <a:prstGeom prst="rect">
            <a:avLst/>
          </a:prstGeom>
          <a:noFill/>
        </p:spPr>
        <p:txBody>
          <a:bodyPr wrap="square" rtlCol="0">
            <a:spAutoFit/>
          </a:bodyPr>
          <a:lstStyle/>
          <a:p>
            <a:r>
              <a:rPr lang="en-US" sz="1200" b="0" i="0" dirty="0">
                <a:solidFill>
                  <a:srgbClr val="FFFF00"/>
                </a:solidFill>
                <a:effectLst/>
                <a:latin typeface="Segoe UI Historic" panose="020B0502040204020203" pitchFamily="34" charset="0"/>
              </a:rPr>
              <a:t>Examples:</a:t>
            </a:r>
          </a:p>
          <a:p>
            <a:r>
              <a:rPr lang="en-US" sz="1100" b="0" i="0" dirty="0">
                <a:solidFill>
                  <a:srgbClr val="FFFFFF"/>
                </a:solidFill>
                <a:effectLst/>
                <a:latin typeface="Segoe UI Historic" panose="020B0502040204020203" pitchFamily="34" charset="0"/>
              </a:rPr>
              <a:t>                  A={a, b, d, 2, 4} </a:t>
            </a:r>
          </a:p>
          <a:p>
            <a:r>
              <a:rPr lang="en-US" sz="1100" b="0" i="0" dirty="0">
                <a:solidFill>
                  <a:srgbClr val="FFFFFF"/>
                </a:solidFill>
                <a:effectLst/>
                <a:latin typeface="Segoe UI Historic" panose="020B0502040204020203" pitchFamily="34" charset="0"/>
              </a:rPr>
              <a:t>                  B=(math, religion, literature, computer science) </a:t>
            </a:r>
          </a:p>
          <a:p>
            <a:r>
              <a:rPr lang="en-US" sz="1100" b="0" i="0" dirty="0">
                <a:solidFill>
                  <a:srgbClr val="FFFFFF"/>
                </a:solidFill>
                <a:effectLst/>
                <a:latin typeface="Segoe UI Historic" panose="020B0502040204020203" pitchFamily="34" charset="0"/>
              </a:rPr>
              <a:t>                  C= {R, P, T, </a:t>
            </a:r>
            <a:r>
              <a:rPr lang="el-GR" sz="1100" b="0" i="0" dirty="0">
                <a:solidFill>
                  <a:srgbClr val="FFFFFF"/>
                </a:solidFill>
                <a:effectLst/>
                <a:latin typeface="Segoe UI Historic" panose="020B0502040204020203" pitchFamily="34" charset="0"/>
              </a:rPr>
              <a:t>ξ</a:t>
            </a:r>
            <a:r>
              <a:rPr lang="en-US" sz="1100" dirty="0">
                <a:solidFill>
                  <a:srgbClr val="FFFFFF"/>
                </a:solidFill>
                <a:latin typeface="Segoe UI Historic" panose="020B0502040204020203" pitchFamily="34" charset="0"/>
              </a:rPr>
              <a:t>}</a:t>
            </a:r>
            <a:endParaRPr lang="en-US" sz="1100" dirty="0"/>
          </a:p>
        </p:txBody>
      </p:sp>
      <p:sp>
        <p:nvSpPr>
          <p:cNvPr id="53" name="TextBox 52">
            <a:extLst>
              <a:ext uri="{FF2B5EF4-FFF2-40B4-BE49-F238E27FC236}">
                <a16:creationId xmlns:a16="http://schemas.microsoft.com/office/drawing/2014/main" xmlns="" id="{6F209341-44B7-8363-3676-6E6A47250B7B}"/>
              </a:ext>
            </a:extLst>
          </p:cNvPr>
          <p:cNvSpPr txBox="1"/>
          <p:nvPr/>
        </p:nvSpPr>
        <p:spPr>
          <a:xfrm>
            <a:off x="571500" y="4370356"/>
            <a:ext cx="1955548"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List method</a:t>
            </a:r>
          </a:p>
        </p:txBody>
      </p:sp>
      <p:sp>
        <p:nvSpPr>
          <p:cNvPr id="54" name="TextBox 53">
            <a:extLst>
              <a:ext uri="{FF2B5EF4-FFF2-40B4-BE49-F238E27FC236}">
                <a16:creationId xmlns:a16="http://schemas.microsoft.com/office/drawing/2014/main" xmlns="" id="{673B0C2D-9218-5729-0373-D601760A827D}"/>
              </a:ext>
            </a:extLst>
          </p:cNvPr>
          <p:cNvSpPr txBox="1"/>
          <p:nvPr/>
        </p:nvSpPr>
        <p:spPr>
          <a:xfrm>
            <a:off x="913901" y="4832574"/>
            <a:ext cx="4192253" cy="646331"/>
          </a:xfrm>
          <a:prstGeom prst="rect">
            <a:avLst/>
          </a:prstGeom>
          <a:noFill/>
        </p:spPr>
        <p:txBody>
          <a:bodyPr wrap="square" rtlCol="0">
            <a:spAutoFit/>
          </a:bodyPr>
          <a:lstStyle/>
          <a:p>
            <a:pPr marL="285750" indent="-285750">
              <a:buFont typeface="Arial" panose="020B0604020202020204" pitchFamily="34" charset="0"/>
              <a:buChar char="•"/>
            </a:pPr>
            <a:r>
              <a:rPr lang="en-US" sz="1200" b="0" i="0" dirty="0">
                <a:solidFill>
                  <a:srgbClr val="FFFFFF"/>
                </a:solidFill>
                <a:effectLst/>
                <a:latin typeface="Segoe UI Historic" panose="020B0502040204020203" pitchFamily="34" charset="0"/>
              </a:rPr>
              <a:t>This method involves writing the members of a set as a list, separated by commas and enclosed within curly brackets.</a:t>
            </a:r>
            <a:endParaRPr lang="en-US" sz="1200" dirty="0"/>
          </a:p>
        </p:txBody>
      </p:sp>
      <p:sp>
        <p:nvSpPr>
          <p:cNvPr id="55" name="TextBox 54">
            <a:extLst>
              <a:ext uri="{FF2B5EF4-FFF2-40B4-BE49-F238E27FC236}">
                <a16:creationId xmlns:a16="http://schemas.microsoft.com/office/drawing/2014/main" xmlns="" id="{99AC152C-5C04-F402-EE57-E7CAD18A3A36}"/>
              </a:ext>
            </a:extLst>
          </p:cNvPr>
          <p:cNvSpPr txBox="1"/>
          <p:nvPr/>
        </p:nvSpPr>
        <p:spPr>
          <a:xfrm>
            <a:off x="1211036" y="5501000"/>
            <a:ext cx="5830431" cy="253916"/>
          </a:xfrm>
          <a:prstGeom prst="rect">
            <a:avLst/>
          </a:prstGeom>
          <a:noFill/>
        </p:spPr>
        <p:txBody>
          <a:bodyPr wrap="square" rtlCol="0">
            <a:spAutoFit/>
          </a:bodyPr>
          <a:lstStyle/>
          <a:p>
            <a:pPr marL="171450" indent="-171450">
              <a:buFont typeface="Arial" panose="020B0604020202020204" pitchFamily="34" charset="0"/>
              <a:buChar char="•"/>
            </a:pPr>
            <a:r>
              <a:rPr lang="en-US" sz="1050" b="0" i="0" dirty="0">
                <a:solidFill>
                  <a:srgbClr val="FFFF00"/>
                </a:solidFill>
                <a:effectLst/>
                <a:latin typeface="Segoe UI Historic" panose="020B0502040204020203" pitchFamily="34" charset="0"/>
              </a:rPr>
              <a:t>For example</a:t>
            </a:r>
            <a:r>
              <a:rPr lang="en-US" sz="1050" b="0" i="0" dirty="0">
                <a:solidFill>
                  <a:srgbClr val="FFFFFF"/>
                </a:solidFill>
                <a:effectLst/>
                <a:latin typeface="Segoe UI Historic" panose="020B0502040204020203" pitchFamily="34" charset="0"/>
              </a:rPr>
              <a:t>, {Summer, Autumn, Spring, Winter}.</a:t>
            </a:r>
            <a:endParaRPr lang="en-US" sz="1050" dirty="0"/>
          </a:p>
        </p:txBody>
      </p:sp>
      <p:sp>
        <p:nvSpPr>
          <p:cNvPr id="56" name="TextBox 55">
            <a:extLst>
              <a:ext uri="{FF2B5EF4-FFF2-40B4-BE49-F238E27FC236}">
                <a16:creationId xmlns:a16="http://schemas.microsoft.com/office/drawing/2014/main" xmlns="" id="{F526F2A9-3644-949D-79B7-72A48911130C}"/>
              </a:ext>
            </a:extLst>
          </p:cNvPr>
          <p:cNvSpPr txBox="1"/>
          <p:nvPr/>
        </p:nvSpPr>
        <p:spPr>
          <a:xfrm>
            <a:off x="6670220" y="4370356"/>
            <a:ext cx="264361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Roster method</a:t>
            </a:r>
          </a:p>
        </p:txBody>
      </p:sp>
      <p:sp>
        <p:nvSpPr>
          <p:cNvPr id="57" name="TextBox 56">
            <a:extLst>
              <a:ext uri="{FF2B5EF4-FFF2-40B4-BE49-F238E27FC236}">
                <a16:creationId xmlns:a16="http://schemas.microsoft.com/office/drawing/2014/main" xmlns="" id="{5C540311-F183-FF23-31C4-A723719D643D}"/>
              </a:ext>
            </a:extLst>
          </p:cNvPr>
          <p:cNvSpPr txBox="1"/>
          <p:nvPr/>
        </p:nvSpPr>
        <p:spPr>
          <a:xfrm>
            <a:off x="6967287" y="4832574"/>
            <a:ext cx="3788230" cy="1015663"/>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solidFill>
                  <a:schemeClr val="bg1"/>
                </a:solidFill>
                <a:effectLst/>
                <a:latin typeface="inherit"/>
              </a:rPr>
              <a:t>The method of defining a set is called roster method if it is described by a statement or rule.</a:t>
            </a:r>
          </a:p>
          <a:p>
            <a:r>
              <a:rPr lang="en-US" dirty="0"/>
              <a:t/>
            </a:r>
            <a:br>
              <a:rPr lang="en-US" dirty="0"/>
            </a:br>
            <a:endParaRPr lang="en-US" dirty="0"/>
          </a:p>
        </p:txBody>
      </p:sp>
      <p:sp>
        <p:nvSpPr>
          <p:cNvPr id="58" name="TextBox 57">
            <a:extLst>
              <a:ext uri="{FF2B5EF4-FFF2-40B4-BE49-F238E27FC236}">
                <a16:creationId xmlns:a16="http://schemas.microsoft.com/office/drawing/2014/main" xmlns="" id="{F09E5B62-7867-BB2A-A089-2ED8077B638C}"/>
              </a:ext>
            </a:extLst>
          </p:cNvPr>
          <p:cNvSpPr txBox="1"/>
          <p:nvPr/>
        </p:nvSpPr>
        <p:spPr>
          <a:xfrm>
            <a:off x="7224666" y="5340405"/>
            <a:ext cx="3032910" cy="969496"/>
          </a:xfrm>
          <a:prstGeom prst="rect">
            <a:avLst/>
          </a:prstGeom>
          <a:noFill/>
        </p:spPr>
        <p:txBody>
          <a:bodyPr wrap="square" rtlCol="0">
            <a:spAutoFit/>
          </a:bodyPr>
          <a:lstStyle/>
          <a:p>
            <a:pPr algn="l"/>
            <a:r>
              <a:rPr lang="en-US" sz="1050" b="0" i="0" dirty="0">
                <a:solidFill>
                  <a:schemeClr val="bg1"/>
                </a:solidFill>
                <a:effectLst/>
                <a:latin typeface="inherit"/>
              </a:rPr>
              <a:t>•  </a:t>
            </a:r>
            <a:r>
              <a:rPr lang="en-US" sz="1050" b="0" i="0" dirty="0">
                <a:solidFill>
                  <a:srgbClr val="FFFF00"/>
                </a:solidFill>
                <a:effectLst/>
                <a:latin typeface="inherit"/>
              </a:rPr>
              <a:t>For example</a:t>
            </a:r>
            <a:r>
              <a:rPr lang="en-US" sz="1050" b="0" i="0" dirty="0">
                <a:solidFill>
                  <a:schemeClr val="bg1"/>
                </a:solidFill>
                <a:effectLst/>
                <a:latin typeface="inherit"/>
              </a:rPr>
              <a:t>, M = {x | </a:t>
            </a:r>
            <a:r>
              <a:rPr lang="en-US" sz="1050" b="0" i="0" dirty="0" err="1">
                <a:solidFill>
                  <a:schemeClr val="bg1"/>
                </a:solidFill>
                <a:effectLst/>
                <a:latin typeface="inherit"/>
              </a:rPr>
              <a:t>xe</a:t>
            </a:r>
            <a:r>
              <a:rPr lang="en-US" sz="1050" b="0" i="0" dirty="0">
                <a:solidFill>
                  <a:schemeClr val="bg1"/>
                </a:solidFill>
                <a:effectLst/>
                <a:latin typeface="inherit"/>
              </a:rPr>
              <a:t> is a month of the year </a:t>
            </a:r>
          </a:p>
          <a:p>
            <a:pPr algn="l"/>
            <a:r>
              <a:rPr lang="en-US" sz="1050" b="0" i="0" dirty="0">
                <a:solidFill>
                  <a:schemeClr val="bg1"/>
                </a:solidFill>
                <a:effectLst/>
                <a:latin typeface="inherit"/>
              </a:rPr>
              <a:t>                                      and x starts with the letter J}</a:t>
            </a:r>
          </a:p>
          <a:p>
            <a:r>
              <a:rPr lang="en-US" dirty="0"/>
              <a:t/>
            </a:r>
            <a:br>
              <a:rPr lang="en-US" dirty="0"/>
            </a:br>
            <a:endParaRPr lang="en-US" dirty="0"/>
          </a:p>
        </p:txBody>
      </p:sp>
    </p:spTree>
    <p:extLst>
      <p:ext uri="{BB962C8B-B14F-4D97-AF65-F5344CB8AC3E}">
        <p14:creationId xmlns:p14="http://schemas.microsoft.com/office/powerpoint/2010/main" xmlns="" val="26863485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E3C8BBD-AB02-3511-1538-5C737C016DCD}"/>
              </a:ext>
            </a:extLst>
          </p:cNvPr>
          <p:cNvSpPr txBox="1"/>
          <p:nvPr/>
        </p:nvSpPr>
        <p:spPr>
          <a:xfrm>
            <a:off x="4331293" y="1166842"/>
            <a:ext cx="3529414"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Types  </a:t>
            </a:r>
          </a:p>
        </p:txBody>
      </p:sp>
      <p:sp>
        <p:nvSpPr>
          <p:cNvPr id="3" name="TextBox 2">
            <a:extLst>
              <a:ext uri="{FF2B5EF4-FFF2-40B4-BE49-F238E27FC236}">
                <a16:creationId xmlns:a16="http://schemas.microsoft.com/office/drawing/2014/main" xmlns="" id="{0EDA3046-EBB9-23B9-C555-5104E6A716F7}"/>
              </a:ext>
            </a:extLst>
          </p:cNvPr>
          <p:cNvSpPr txBox="1"/>
          <p:nvPr/>
        </p:nvSpPr>
        <p:spPr>
          <a:xfrm>
            <a:off x="5127476" y="2736502"/>
            <a:ext cx="2204815"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of</a:t>
            </a:r>
          </a:p>
        </p:txBody>
      </p:sp>
      <p:sp>
        <p:nvSpPr>
          <p:cNvPr id="4" name="TextBox 3">
            <a:extLst>
              <a:ext uri="{FF2B5EF4-FFF2-40B4-BE49-F238E27FC236}">
                <a16:creationId xmlns:a16="http://schemas.microsoft.com/office/drawing/2014/main" xmlns="" id="{C36DF374-04CB-8754-3C00-A1CE4E320E7E}"/>
              </a:ext>
            </a:extLst>
          </p:cNvPr>
          <p:cNvSpPr txBox="1"/>
          <p:nvPr/>
        </p:nvSpPr>
        <p:spPr>
          <a:xfrm>
            <a:off x="4836919" y="4121499"/>
            <a:ext cx="1922804"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Set</a:t>
            </a:r>
          </a:p>
        </p:txBody>
      </p:sp>
      <p:cxnSp>
        <p:nvCxnSpPr>
          <p:cNvPr id="6" name="Straight Connector 5">
            <a:extLst>
              <a:ext uri="{FF2B5EF4-FFF2-40B4-BE49-F238E27FC236}">
                <a16:creationId xmlns:a16="http://schemas.microsoft.com/office/drawing/2014/main" xmlns="" id="{5D246573-3A26-DF91-E744-C3C4FAA19334}"/>
              </a:ext>
            </a:extLst>
          </p:cNvPr>
          <p:cNvCxnSpPr/>
          <p:nvPr/>
        </p:nvCxnSpPr>
        <p:spPr>
          <a:xfrm>
            <a:off x="571500" y="7424057"/>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3F32B2FE-02FA-69E4-A9C6-CD9D6DDEA5FC}"/>
              </a:ext>
            </a:extLst>
          </p:cNvPr>
          <p:cNvSpPr txBox="1"/>
          <p:nvPr/>
        </p:nvSpPr>
        <p:spPr>
          <a:xfrm>
            <a:off x="571500" y="8024067"/>
            <a:ext cx="183873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Finite set</a:t>
            </a:r>
          </a:p>
        </p:txBody>
      </p:sp>
      <p:sp>
        <p:nvSpPr>
          <p:cNvPr id="24" name="TextBox 23">
            <a:extLst>
              <a:ext uri="{FF2B5EF4-FFF2-40B4-BE49-F238E27FC236}">
                <a16:creationId xmlns:a16="http://schemas.microsoft.com/office/drawing/2014/main" xmlns="" id="{8FD89A1F-5C6C-32A5-9069-C9A557ADAF9C}"/>
              </a:ext>
            </a:extLst>
          </p:cNvPr>
          <p:cNvSpPr txBox="1"/>
          <p:nvPr/>
        </p:nvSpPr>
        <p:spPr>
          <a:xfrm>
            <a:off x="884583" y="8393399"/>
            <a:ext cx="5211417"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bg1"/>
                </a:solidFill>
                <a:effectLst/>
                <a:latin typeface="Nunito" panose="020F0502020204030204" pitchFamily="2" charset="0"/>
              </a:rPr>
              <a:t>F</a:t>
            </a:r>
            <a:r>
              <a:rPr lang="en-US" sz="1600" b="0" i="0" dirty="0">
                <a:solidFill>
                  <a:schemeClr val="bg1"/>
                </a:solidFill>
                <a:effectLst/>
                <a:latin typeface="Nunito" panose="020F0502020204030204" pitchFamily="2" charset="0"/>
              </a:rPr>
              <a:t>inite sets are sets with a </a:t>
            </a:r>
            <a:r>
              <a:rPr lang="en-US" sz="1600" b="1" i="0" dirty="0">
                <a:solidFill>
                  <a:schemeClr val="bg1"/>
                </a:solidFill>
                <a:effectLst/>
                <a:latin typeface="Nunito" panose="020F0502020204030204" pitchFamily="2" charset="0"/>
              </a:rPr>
              <a:t>finite</a:t>
            </a:r>
            <a:r>
              <a:rPr lang="en-US" sz="1600" b="0" i="0" dirty="0">
                <a:solidFill>
                  <a:schemeClr val="bg1"/>
                </a:solidFill>
                <a:effectLst/>
                <a:latin typeface="Nunito" panose="020F0502020204030204" pitchFamily="2" charset="0"/>
              </a:rPr>
              <a:t> or countable number of elements.</a:t>
            </a:r>
            <a:endParaRPr lang="en-US" sz="1600" dirty="0">
              <a:solidFill>
                <a:schemeClr val="bg1"/>
              </a:solidFill>
            </a:endParaRPr>
          </a:p>
        </p:txBody>
      </p:sp>
      <p:sp>
        <p:nvSpPr>
          <p:cNvPr id="25" name="TextBox 24">
            <a:extLst>
              <a:ext uri="{FF2B5EF4-FFF2-40B4-BE49-F238E27FC236}">
                <a16:creationId xmlns:a16="http://schemas.microsoft.com/office/drawing/2014/main" xmlns="" id="{920E0AF4-9BA5-7166-5497-E43E7E2A5C4A}"/>
              </a:ext>
            </a:extLst>
          </p:cNvPr>
          <p:cNvSpPr txBox="1"/>
          <p:nvPr/>
        </p:nvSpPr>
        <p:spPr>
          <a:xfrm>
            <a:off x="1331332" y="9089088"/>
            <a:ext cx="409492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latin typeface="Poppins" panose="020B0502040204020203" pitchFamily="2" charset="0"/>
              </a:rPr>
              <a:t>Example</a:t>
            </a:r>
          </a:p>
          <a:p>
            <a:endParaRPr lang="en-US" sz="1400" dirty="0">
              <a:solidFill>
                <a:schemeClr val="bg1"/>
              </a:solidFill>
              <a:latin typeface="Poppins" panose="020B0502040204020203" pitchFamily="2" charset="0"/>
            </a:endParaRPr>
          </a:p>
          <a:p>
            <a:r>
              <a:rPr lang="en-US" sz="1400" b="0" i="0" dirty="0">
                <a:solidFill>
                  <a:schemeClr val="bg1"/>
                </a:solidFill>
                <a:effectLst/>
                <a:latin typeface="Poppins" panose="020B0502040204020203" pitchFamily="2" charset="0"/>
              </a:rPr>
              <a:t>      A set of months in a year.</a:t>
            </a:r>
          </a:p>
          <a:p>
            <a:r>
              <a:rPr lang="en-US" sz="1400" dirty="0">
                <a:solidFill>
                  <a:schemeClr val="bg1"/>
                </a:solidFill>
              </a:rPr>
              <a:t>        </a:t>
            </a:r>
            <a:r>
              <a:rPr lang="en-US" sz="1400" b="1" i="0" dirty="0">
                <a:solidFill>
                  <a:schemeClr val="bg1"/>
                </a:solidFill>
                <a:effectLst/>
                <a:latin typeface="Poppins" panose="020B0502040204020203" pitchFamily="2" charset="0"/>
              </a:rPr>
              <a:t>M = </a:t>
            </a:r>
            <a:r>
              <a:rPr lang="en-US" sz="1400" b="0" i="0" dirty="0">
                <a:solidFill>
                  <a:schemeClr val="bg1"/>
                </a:solidFill>
                <a:effectLst/>
                <a:latin typeface="Poppins" panose="020B0502040204020203" pitchFamily="2" charset="0"/>
              </a:rPr>
              <a:t>{January, February, March, April,          </a:t>
            </a:r>
          </a:p>
          <a:p>
            <a:r>
              <a:rPr lang="en-US" sz="1400" dirty="0">
                <a:solidFill>
                  <a:schemeClr val="bg1"/>
                </a:solidFill>
                <a:latin typeface="Poppins" panose="020B0502040204020203" pitchFamily="2" charset="0"/>
              </a:rPr>
              <a:t>               </a:t>
            </a:r>
            <a:r>
              <a:rPr lang="en-US" sz="1400" b="0" i="0" dirty="0">
                <a:solidFill>
                  <a:schemeClr val="bg1"/>
                </a:solidFill>
                <a:effectLst/>
                <a:latin typeface="Poppins" panose="020B0502040204020203" pitchFamily="2" charset="0"/>
              </a:rPr>
              <a:t>May, June, July, August, September, </a:t>
            </a:r>
          </a:p>
          <a:p>
            <a:r>
              <a:rPr lang="en-US" sz="1400" dirty="0">
                <a:solidFill>
                  <a:schemeClr val="bg1"/>
                </a:solidFill>
                <a:latin typeface="Poppins" panose="020B0502040204020203" pitchFamily="2" charset="0"/>
              </a:rPr>
              <a:t>               </a:t>
            </a:r>
            <a:r>
              <a:rPr lang="en-US" sz="1400" b="0" i="0" dirty="0">
                <a:solidFill>
                  <a:schemeClr val="bg1"/>
                </a:solidFill>
                <a:effectLst/>
                <a:latin typeface="Poppins" panose="020B0502040204020203" pitchFamily="2" charset="0"/>
              </a:rPr>
              <a:t>October, November, December}</a:t>
            </a:r>
            <a:endParaRPr lang="en-US" sz="1400" dirty="0">
              <a:solidFill>
                <a:schemeClr val="bg1"/>
              </a:solidFill>
            </a:endParaRPr>
          </a:p>
        </p:txBody>
      </p:sp>
      <p:sp>
        <p:nvSpPr>
          <p:cNvPr id="26" name="TextBox 25">
            <a:extLst>
              <a:ext uri="{FF2B5EF4-FFF2-40B4-BE49-F238E27FC236}">
                <a16:creationId xmlns:a16="http://schemas.microsoft.com/office/drawing/2014/main" xmlns="" id="{EEC50EE5-243E-BA47-1A92-BE28713182B8}"/>
              </a:ext>
            </a:extLst>
          </p:cNvPr>
          <p:cNvSpPr txBox="1"/>
          <p:nvPr/>
        </p:nvSpPr>
        <p:spPr>
          <a:xfrm>
            <a:off x="6409083" y="8024067"/>
            <a:ext cx="1808922"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Infinite set</a:t>
            </a:r>
          </a:p>
        </p:txBody>
      </p:sp>
      <p:cxnSp>
        <p:nvCxnSpPr>
          <p:cNvPr id="27" name="Straight Connector 26">
            <a:extLst>
              <a:ext uri="{FF2B5EF4-FFF2-40B4-BE49-F238E27FC236}">
                <a16:creationId xmlns:a16="http://schemas.microsoft.com/office/drawing/2014/main" xmlns="" id="{3F3657F1-7285-5EEF-8B65-3AFA4416E1C2}"/>
              </a:ext>
            </a:extLst>
          </p:cNvPr>
          <p:cNvCxnSpPr/>
          <p:nvPr/>
        </p:nvCxnSpPr>
        <p:spPr>
          <a:xfrm>
            <a:off x="6172200" y="8208733"/>
            <a:ext cx="0" cy="23448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51357B1C-0D67-C22A-14C6-6DBAAE2641F1}"/>
              </a:ext>
            </a:extLst>
          </p:cNvPr>
          <p:cNvSpPr txBox="1"/>
          <p:nvPr/>
        </p:nvSpPr>
        <p:spPr>
          <a:xfrm>
            <a:off x="6549885" y="8393399"/>
            <a:ext cx="447923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Nunito" panose="020F0502020204030204" pitchFamily="2" charset="0"/>
              </a:rPr>
              <a:t>I</a:t>
            </a:r>
            <a:r>
              <a:rPr lang="en-US" dirty="0">
                <a:solidFill>
                  <a:schemeClr val="bg1"/>
                </a:solidFill>
                <a:latin typeface="Nunito" panose="020F0502020204030204" pitchFamily="2" charset="0"/>
              </a:rPr>
              <a:t>nf</a:t>
            </a:r>
            <a:r>
              <a:rPr lang="en-US" sz="1800" b="0" i="0" dirty="0">
                <a:solidFill>
                  <a:schemeClr val="bg1"/>
                </a:solidFill>
                <a:effectLst/>
                <a:latin typeface="Nunito" panose="020F0502020204030204" pitchFamily="2" charset="0"/>
              </a:rPr>
              <a:t>inite sets are </a:t>
            </a:r>
            <a:r>
              <a:rPr lang="en-US" b="0" i="0" dirty="0">
                <a:solidFill>
                  <a:schemeClr val="bg1"/>
                </a:solidFill>
                <a:effectLst/>
                <a:latin typeface="Nunito" pitchFamily="2" charset="0"/>
              </a:rPr>
              <a:t>sets that contain either an </a:t>
            </a:r>
            <a:r>
              <a:rPr lang="en-US" sz="1600" b="0" i="0" dirty="0">
                <a:solidFill>
                  <a:schemeClr val="bg1"/>
                </a:solidFill>
                <a:effectLst/>
                <a:latin typeface="Nunito" pitchFamily="2" charset="0"/>
              </a:rPr>
              <a:t>uncountable</a:t>
            </a:r>
            <a:r>
              <a:rPr lang="en-US" b="0" i="0" dirty="0">
                <a:solidFill>
                  <a:schemeClr val="bg1"/>
                </a:solidFill>
                <a:effectLst/>
                <a:latin typeface="Nunito" pitchFamily="2" charset="0"/>
              </a:rPr>
              <a:t> number of elements</a:t>
            </a:r>
            <a:endParaRPr lang="en-US" dirty="0">
              <a:solidFill>
                <a:schemeClr val="bg1"/>
              </a:solidFill>
            </a:endParaRPr>
          </a:p>
        </p:txBody>
      </p:sp>
      <p:sp>
        <p:nvSpPr>
          <p:cNvPr id="29" name="TextBox 28">
            <a:extLst>
              <a:ext uri="{FF2B5EF4-FFF2-40B4-BE49-F238E27FC236}">
                <a16:creationId xmlns:a16="http://schemas.microsoft.com/office/drawing/2014/main" xmlns="" id="{811CCBFD-1DC2-6067-AEB9-D9F1A66CAFF1}"/>
              </a:ext>
            </a:extLst>
          </p:cNvPr>
          <p:cNvSpPr txBox="1"/>
          <p:nvPr/>
        </p:nvSpPr>
        <p:spPr>
          <a:xfrm>
            <a:off x="7055125" y="9089088"/>
            <a:ext cx="187467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latin typeface="Poppins" panose="020B0502040204020203" pitchFamily="2" charset="0"/>
              </a:rPr>
              <a:t>Example</a:t>
            </a:r>
          </a:p>
        </p:txBody>
      </p:sp>
      <p:sp>
        <p:nvSpPr>
          <p:cNvPr id="30" name="TextBox 29">
            <a:extLst>
              <a:ext uri="{FF2B5EF4-FFF2-40B4-BE49-F238E27FC236}">
                <a16:creationId xmlns:a16="http://schemas.microsoft.com/office/drawing/2014/main" xmlns="" id="{E56C1C93-A991-9EC7-F09C-6FE8C3D9E397}"/>
              </a:ext>
            </a:extLst>
          </p:cNvPr>
          <p:cNvSpPr txBox="1"/>
          <p:nvPr/>
        </p:nvSpPr>
        <p:spPr>
          <a:xfrm>
            <a:off x="7409622" y="9446223"/>
            <a:ext cx="4363278" cy="954107"/>
          </a:xfrm>
          <a:prstGeom prst="rect">
            <a:avLst/>
          </a:prstGeom>
          <a:noFill/>
        </p:spPr>
        <p:txBody>
          <a:bodyPr wrap="square" rtlCol="0">
            <a:spAutoFit/>
          </a:bodyPr>
          <a:lstStyle/>
          <a:p>
            <a:r>
              <a:rPr lang="en-US" sz="1400" b="0" i="0" dirty="0">
                <a:solidFill>
                  <a:schemeClr val="bg1"/>
                </a:solidFill>
                <a:effectLst/>
                <a:latin typeface="Nunito" pitchFamily="2" charset="0"/>
              </a:rPr>
              <a:t>The set of integers (Z) includes all positive and negative</a:t>
            </a:r>
            <a:r>
              <a:rPr lang="en-US" sz="1400" dirty="0">
                <a:solidFill>
                  <a:schemeClr val="bg1"/>
                </a:solidFill>
                <a:latin typeface="Nunito" pitchFamily="2" charset="0"/>
              </a:rPr>
              <a:t> whole</a:t>
            </a:r>
            <a:r>
              <a:rPr lang="en-US" sz="1400" u="sng" dirty="0">
                <a:solidFill>
                  <a:schemeClr val="bg1"/>
                </a:solidFill>
                <a:latin typeface="Nunito" pitchFamily="2" charset="0"/>
              </a:rPr>
              <a:t> </a:t>
            </a:r>
            <a:r>
              <a:rPr lang="en-US" sz="1400" dirty="0">
                <a:solidFill>
                  <a:schemeClr val="bg1"/>
                </a:solidFill>
                <a:latin typeface="Nunito" pitchFamily="2" charset="0"/>
              </a:rPr>
              <a:t>numbers</a:t>
            </a:r>
            <a:r>
              <a:rPr lang="en-US" sz="1400" b="0" i="0" dirty="0">
                <a:solidFill>
                  <a:schemeClr val="bg1"/>
                </a:solidFill>
                <a:effectLst/>
                <a:latin typeface="Nunito" pitchFamily="2" charset="0"/>
              </a:rPr>
              <a:t> and zero i.e.,</a:t>
            </a:r>
          </a:p>
          <a:p>
            <a:endParaRPr lang="en-US" sz="1400" dirty="0">
              <a:solidFill>
                <a:schemeClr val="bg1"/>
              </a:solidFill>
              <a:latin typeface="Nunito" pitchFamily="2" charset="0"/>
            </a:endParaRPr>
          </a:p>
          <a:p>
            <a:r>
              <a:rPr lang="en-US" sz="1400" b="0" i="0" dirty="0">
                <a:solidFill>
                  <a:schemeClr val="bg1"/>
                </a:solidFill>
                <a:effectLst/>
                <a:latin typeface="Nunito" pitchFamily="2" charset="0"/>
              </a:rPr>
              <a:t> { . . . -3, -2, -1, 0, 1, 2, 3, . . .}.</a:t>
            </a:r>
            <a:endParaRPr lang="en-US" sz="1400" dirty="0">
              <a:solidFill>
                <a:schemeClr val="bg1"/>
              </a:solidFill>
            </a:endParaRPr>
          </a:p>
        </p:txBody>
      </p:sp>
      <p:cxnSp>
        <p:nvCxnSpPr>
          <p:cNvPr id="31" name="Straight Connector 30">
            <a:extLst>
              <a:ext uri="{FF2B5EF4-FFF2-40B4-BE49-F238E27FC236}">
                <a16:creationId xmlns:a16="http://schemas.microsoft.com/office/drawing/2014/main" xmlns="" id="{03AFD411-1231-5AF2-ADA9-4A1FF44414B1}"/>
              </a:ext>
            </a:extLst>
          </p:cNvPr>
          <p:cNvCxnSpPr/>
          <p:nvPr/>
        </p:nvCxnSpPr>
        <p:spPr>
          <a:xfrm>
            <a:off x="6877364" y="10772244"/>
            <a:ext cx="41048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9042A2E6-905A-718F-375B-C8E998E35A27}"/>
              </a:ext>
            </a:extLst>
          </p:cNvPr>
          <p:cNvCxnSpPr>
            <a:cxnSpLocks/>
          </p:cNvCxnSpPr>
          <p:nvPr/>
        </p:nvCxnSpPr>
        <p:spPr>
          <a:xfrm>
            <a:off x="1023731" y="10772240"/>
            <a:ext cx="60313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432A783C-80C4-DF2A-F0C6-46A337F7AC91}"/>
              </a:ext>
            </a:extLst>
          </p:cNvPr>
          <p:cNvCxnSpPr>
            <a:cxnSpLocks/>
          </p:cNvCxnSpPr>
          <p:nvPr/>
        </p:nvCxnSpPr>
        <p:spPr>
          <a:xfrm>
            <a:off x="6172200" y="10474083"/>
            <a:ext cx="0" cy="2651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8929E5D8-FDD4-B7D8-0854-087B586E4550}"/>
              </a:ext>
            </a:extLst>
          </p:cNvPr>
          <p:cNvSpPr txBox="1"/>
          <p:nvPr/>
        </p:nvSpPr>
        <p:spPr>
          <a:xfrm>
            <a:off x="613440" y="11029670"/>
            <a:ext cx="3487474"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Subset </a:t>
            </a:r>
            <a:r>
              <a:rPr lang="en-US" b="0" i="0" dirty="0">
                <a:solidFill>
                  <a:schemeClr val="bg1"/>
                </a:solidFill>
                <a:effectLst/>
                <a:latin typeface="Arial Black" panose="020B0A04020102020204" pitchFamily="34" charset="0"/>
              </a:rPr>
              <a:t>&amp; Superset</a:t>
            </a:r>
            <a:endParaRPr lang="en-US" dirty="0">
              <a:solidFill>
                <a:schemeClr val="bg1"/>
              </a:solidFill>
              <a:latin typeface="Arial Black" panose="020B0A04020102020204" pitchFamily="34" charset="0"/>
            </a:endParaRPr>
          </a:p>
        </p:txBody>
      </p:sp>
      <p:sp>
        <p:nvSpPr>
          <p:cNvPr id="35" name="TextBox 34">
            <a:extLst>
              <a:ext uri="{FF2B5EF4-FFF2-40B4-BE49-F238E27FC236}">
                <a16:creationId xmlns:a16="http://schemas.microsoft.com/office/drawing/2014/main" xmlns="" id="{CC808D22-34FE-D156-7FAF-2E0ECF5F829B}"/>
              </a:ext>
            </a:extLst>
          </p:cNvPr>
          <p:cNvSpPr txBox="1"/>
          <p:nvPr/>
        </p:nvSpPr>
        <p:spPr>
          <a:xfrm>
            <a:off x="884582" y="11399002"/>
            <a:ext cx="4909933"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FFFFFF"/>
                </a:solidFill>
                <a:effectLst/>
                <a:latin typeface="Segoe UI Historic" panose="020B0502040204020203" pitchFamily="34" charset="0"/>
              </a:rPr>
              <a:t>A is a subset of B if every element of A is also contains in B </a:t>
            </a:r>
            <a:r>
              <a:rPr lang="en-US" sz="1600" b="0" i="0" dirty="0">
                <a:solidFill>
                  <a:srgbClr val="DD95E3"/>
                </a:solidFill>
                <a:effectLst/>
                <a:latin typeface="Segoe UI Historic" panose="020B0502040204020203" pitchFamily="34" charset="0"/>
              </a:rPr>
              <a:t>( </a:t>
            </a:r>
            <a:r>
              <a:rPr lang="en-US" sz="1600" b="0" i="0" dirty="0">
                <a:solidFill>
                  <a:srgbClr val="DD95E3"/>
                </a:solidFill>
                <a:effectLst/>
                <a:latin typeface="Consolas" panose="020B0609020204030204" pitchFamily="49" charset="0"/>
              </a:rPr>
              <a:t>A ⊆ B)</a:t>
            </a:r>
            <a:r>
              <a:rPr lang="en-US" sz="1600" b="0" i="0" dirty="0">
                <a:solidFill>
                  <a:srgbClr val="DD95E3"/>
                </a:solidFill>
                <a:effectLst/>
                <a:latin typeface="Segoe UI Historic" panose="020B0502040204020203" pitchFamily="34" charset="0"/>
              </a:rPr>
              <a:t> </a:t>
            </a:r>
            <a:r>
              <a:rPr lang="en-US" sz="1600" b="0" i="0" dirty="0">
                <a:solidFill>
                  <a:srgbClr val="FFFFFF"/>
                </a:solidFill>
                <a:effectLst/>
                <a:latin typeface="Segoe UI Historic" panose="020B0502040204020203" pitchFamily="34" charset="0"/>
              </a:rPr>
              <a:t>and B is the super set of A</a:t>
            </a:r>
            <a:endParaRPr lang="en-US" sz="1600" dirty="0"/>
          </a:p>
        </p:txBody>
      </p:sp>
      <p:sp>
        <p:nvSpPr>
          <p:cNvPr id="36" name="TextBox 35">
            <a:extLst>
              <a:ext uri="{FF2B5EF4-FFF2-40B4-BE49-F238E27FC236}">
                <a16:creationId xmlns:a16="http://schemas.microsoft.com/office/drawing/2014/main" xmlns="" id="{E9670740-3D66-D194-FA79-1061911772B7}"/>
              </a:ext>
            </a:extLst>
          </p:cNvPr>
          <p:cNvSpPr txBox="1"/>
          <p:nvPr/>
        </p:nvSpPr>
        <p:spPr>
          <a:xfrm>
            <a:off x="1191039" y="12041326"/>
            <a:ext cx="4414632" cy="1138773"/>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FFFF00"/>
                </a:solidFill>
                <a:effectLst/>
                <a:latin typeface="Segoe UI Historic" panose="020B0502040204020203" pitchFamily="34" charset="0"/>
              </a:rPr>
              <a:t>For example</a:t>
            </a:r>
            <a:r>
              <a:rPr lang="en-US" sz="1400" b="0" i="0" dirty="0">
                <a:solidFill>
                  <a:srgbClr val="FFFFFF"/>
                </a:solidFill>
                <a:effectLst/>
                <a:latin typeface="Segoe UI Historic" panose="020B0502040204020203" pitchFamily="34" charset="0"/>
              </a:rPr>
              <a:t>,</a:t>
            </a:r>
          </a:p>
          <a:p>
            <a:endParaRPr lang="en-US" b="0" i="0" dirty="0">
              <a:solidFill>
                <a:srgbClr val="FFFFFF"/>
              </a:solidFill>
              <a:effectLst/>
              <a:latin typeface="Segoe UI Historic" panose="020B0502040204020203" pitchFamily="34" charset="0"/>
            </a:endParaRPr>
          </a:p>
          <a:p>
            <a:r>
              <a:rPr lang="en-US" b="0" i="0" dirty="0">
                <a:solidFill>
                  <a:srgbClr val="FFFFFF"/>
                </a:solidFill>
                <a:effectLst/>
                <a:latin typeface="Segoe UI Historic" panose="020B0502040204020203" pitchFamily="34" charset="0"/>
              </a:rPr>
              <a:t>      </a:t>
            </a:r>
            <a:r>
              <a:rPr lang="en-US" sz="1400" b="1" i="0" dirty="0">
                <a:solidFill>
                  <a:srgbClr val="FFFFFF"/>
                </a:solidFill>
                <a:effectLst/>
                <a:latin typeface="Segoe UI Historic" panose="020B0502040204020203" pitchFamily="34" charset="0"/>
              </a:rPr>
              <a:t>T</a:t>
            </a:r>
            <a:r>
              <a:rPr lang="en-US" sz="1400" b="0" i="0" dirty="0">
                <a:solidFill>
                  <a:srgbClr val="FFFFFF"/>
                </a:solidFill>
                <a:effectLst/>
                <a:latin typeface="Segoe UI Historic" panose="020B0502040204020203" pitchFamily="34" charset="0"/>
              </a:rPr>
              <a:t>he set of integers {...-3, -2, -1, 0, 1, 2, 3</a:t>
            </a:r>
            <a:r>
              <a:rPr lang="en-US" sz="1400" dirty="0">
                <a:solidFill>
                  <a:srgbClr val="FFFFFF"/>
                </a:solidFill>
                <a:latin typeface="Segoe UI Historic" panose="020B0502040204020203" pitchFamily="34" charset="0"/>
              </a:rPr>
              <a:t> </a:t>
            </a:r>
            <a:r>
              <a:rPr lang="en-US" sz="1400" b="0" i="0" dirty="0">
                <a:solidFill>
                  <a:srgbClr val="FFFFFF"/>
                </a:solidFill>
                <a:effectLst/>
                <a:latin typeface="Segoe UI Historic" panose="020B0502040204020203" pitchFamily="34" charset="0"/>
              </a:rPr>
              <a:t>...) is a                   </a:t>
            </a:r>
          </a:p>
          <a:p>
            <a:r>
              <a:rPr lang="en-US" sz="1400" dirty="0">
                <a:solidFill>
                  <a:srgbClr val="FFFFFF"/>
                </a:solidFill>
                <a:latin typeface="Segoe UI Historic" panose="020B0502040204020203" pitchFamily="34" charset="0"/>
              </a:rPr>
              <a:t>       </a:t>
            </a:r>
            <a:r>
              <a:rPr lang="en-US" sz="1400" b="0" i="0" dirty="0">
                <a:solidFill>
                  <a:srgbClr val="FFFFFF"/>
                </a:solidFill>
                <a:effectLst/>
                <a:latin typeface="Segoe UI Historic" panose="020B0502040204020203" pitchFamily="34" charset="0"/>
              </a:rPr>
              <a:t>subset of the set of real numbers</a:t>
            </a:r>
            <a:r>
              <a:rPr lang="en-US" b="0" i="0" dirty="0">
                <a:solidFill>
                  <a:srgbClr val="FFFFFF"/>
                </a:solidFill>
                <a:effectLst/>
                <a:latin typeface="Segoe UI Historic" panose="020B0502040204020203" pitchFamily="34" charset="0"/>
              </a:rPr>
              <a:t>.</a:t>
            </a:r>
            <a:endParaRPr lang="en-US" dirty="0"/>
          </a:p>
        </p:txBody>
      </p:sp>
      <p:sp>
        <p:nvSpPr>
          <p:cNvPr id="37" name="TextBox 36">
            <a:extLst>
              <a:ext uri="{FF2B5EF4-FFF2-40B4-BE49-F238E27FC236}">
                <a16:creationId xmlns:a16="http://schemas.microsoft.com/office/drawing/2014/main" xmlns="" id="{472C7257-B5E7-BBAE-61FE-34918ECD5D9E}"/>
              </a:ext>
            </a:extLst>
          </p:cNvPr>
          <p:cNvSpPr txBox="1"/>
          <p:nvPr/>
        </p:nvSpPr>
        <p:spPr>
          <a:xfrm>
            <a:off x="6409083" y="11029670"/>
            <a:ext cx="2665345"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Proper subset</a:t>
            </a:r>
          </a:p>
        </p:txBody>
      </p:sp>
      <p:sp>
        <p:nvSpPr>
          <p:cNvPr id="38" name="TextBox 37">
            <a:extLst>
              <a:ext uri="{FF2B5EF4-FFF2-40B4-BE49-F238E27FC236}">
                <a16:creationId xmlns:a16="http://schemas.microsoft.com/office/drawing/2014/main" xmlns="" id="{706CE655-879F-9137-73C9-D6A85B495AFE}"/>
              </a:ext>
            </a:extLst>
          </p:cNvPr>
          <p:cNvSpPr txBox="1"/>
          <p:nvPr/>
        </p:nvSpPr>
        <p:spPr>
          <a:xfrm>
            <a:off x="6549885" y="11418571"/>
            <a:ext cx="4770784"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Segoe UI Historic" panose="020B0502040204020203" pitchFamily="34" charset="0"/>
              </a:rPr>
              <a:t>C is a proper subset of D if every element of C is also contains in D </a:t>
            </a:r>
            <a:r>
              <a:rPr lang="en-US" sz="1600" b="0" i="0" dirty="0">
                <a:solidFill>
                  <a:srgbClr val="DD95E3"/>
                </a:solidFill>
                <a:effectLst/>
                <a:latin typeface="Segoe UI Historic" panose="020B0502040204020203" pitchFamily="34" charset="0"/>
              </a:rPr>
              <a:t>(</a:t>
            </a:r>
            <a:r>
              <a:rPr lang="en-US" sz="1600" b="0" i="0" dirty="0">
                <a:solidFill>
                  <a:srgbClr val="DD95E3"/>
                </a:solidFill>
                <a:effectLst/>
                <a:latin typeface="Consolas" panose="020B0609020204030204" pitchFamily="49" charset="0"/>
              </a:rPr>
              <a:t>C ⊂ D)</a:t>
            </a:r>
            <a:r>
              <a:rPr lang="en-US" sz="1600" b="0" i="0" dirty="0">
                <a:solidFill>
                  <a:schemeClr val="bg1"/>
                </a:solidFill>
                <a:effectLst/>
                <a:latin typeface="Consolas" panose="020B0609020204030204" pitchFamily="49" charset="0"/>
              </a:rPr>
              <a:t>.But </a:t>
            </a:r>
            <a:r>
              <a:rPr lang="en-US" sz="1600" b="0" i="0" dirty="0">
                <a:solidFill>
                  <a:srgbClr val="DD95E3"/>
                </a:solidFill>
                <a:effectLst/>
                <a:latin typeface="Consolas" panose="020B0609020204030204" pitchFamily="49" charset="0"/>
              </a:rPr>
              <a:t>C</a:t>
            </a:r>
            <a:r>
              <a:rPr lang="en-US" sz="1600" b="0" i="0" dirty="0">
                <a:solidFill>
                  <a:srgbClr val="DD95E3"/>
                </a:solidFill>
                <a:effectLst/>
                <a:latin typeface="Roboto" panose="02000000000000000000" pitchFamily="2" charset="0"/>
              </a:rPr>
              <a:t> ≠ D</a:t>
            </a:r>
            <a:endParaRPr lang="en-US" sz="1600" b="1" dirty="0">
              <a:solidFill>
                <a:srgbClr val="DD95E3"/>
              </a:solidFill>
            </a:endParaRPr>
          </a:p>
        </p:txBody>
      </p:sp>
      <p:sp>
        <p:nvSpPr>
          <p:cNvPr id="39" name="TextBox 38">
            <a:extLst>
              <a:ext uri="{FF2B5EF4-FFF2-40B4-BE49-F238E27FC236}">
                <a16:creationId xmlns:a16="http://schemas.microsoft.com/office/drawing/2014/main" xmlns="" id="{FB7E63F3-D3CC-AAD3-BC60-AE3982AA96CB}"/>
              </a:ext>
            </a:extLst>
          </p:cNvPr>
          <p:cNvSpPr txBox="1"/>
          <p:nvPr/>
        </p:nvSpPr>
        <p:spPr>
          <a:xfrm>
            <a:off x="7055125" y="12106864"/>
            <a:ext cx="6097656" cy="30777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FFFF00"/>
                </a:solidFill>
                <a:effectLst/>
                <a:latin typeface="Segoe UI Historic" panose="020B0502040204020203" pitchFamily="34" charset="0"/>
              </a:rPr>
              <a:t>For example</a:t>
            </a:r>
            <a:r>
              <a:rPr lang="en-US" sz="1400" b="0" i="0" dirty="0">
                <a:solidFill>
                  <a:srgbClr val="FFFFFF"/>
                </a:solidFill>
                <a:effectLst/>
                <a:latin typeface="Segoe UI Historic" panose="020B0502040204020203" pitchFamily="34" charset="0"/>
              </a:rPr>
              <a:t>,</a:t>
            </a:r>
          </a:p>
        </p:txBody>
      </p:sp>
      <p:sp>
        <p:nvSpPr>
          <p:cNvPr id="40" name="TextBox 39">
            <a:extLst>
              <a:ext uri="{FF2B5EF4-FFF2-40B4-BE49-F238E27FC236}">
                <a16:creationId xmlns:a16="http://schemas.microsoft.com/office/drawing/2014/main" xmlns="" id="{33CBF8C3-0222-A531-2FB8-DBFEA3769095}"/>
              </a:ext>
            </a:extLst>
          </p:cNvPr>
          <p:cNvSpPr txBox="1"/>
          <p:nvPr/>
        </p:nvSpPr>
        <p:spPr>
          <a:xfrm>
            <a:off x="7553226" y="12559791"/>
            <a:ext cx="3428999" cy="307777"/>
          </a:xfrm>
          <a:prstGeom prst="rect">
            <a:avLst/>
          </a:prstGeom>
          <a:noFill/>
        </p:spPr>
        <p:txBody>
          <a:bodyPr wrap="square" rtlCol="0">
            <a:spAutoFit/>
          </a:bodyPr>
          <a:lstStyle/>
          <a:p>
            <a:r>
              <a:rPr lang="es-ES" sz="1400" b="1" i="1" dirty="0">
                <a:solidFill>
                  <a:schemeClr val="bg1"/>
                </a:solidFill>
                <a:effectLst/>
                <a:latin typeface="Nunito" pitchFamily="2" charset="0"/>
              </a:rPr>
              <a:t>∀x (x ∈ C → x ∈ D ) ∧ ∃y (y ∈ D ∧ y ∉ C )</a:t>
            </a:r>
            <a:endParaRPr lang="en-US" sz="1400" dirty="0">
              <a:solidFill>
                <a:schemeClr val="bg1"/>
              </a:solidFill>
            </a:endParaRPr>
          </a:p>
        </p:txBody>
      </p:sp>
    </p:spTree>
    <p:extLst>
      <p:ext uri="{BB962C8B-B14F-4D97-AF65-F5344CB8AC3E}">
        <p14:creationId xmlns:p14="http://schemas.microsoft.com/office/powerpoint/2010/main" xmlns="" val="291186286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D53E4E-DCE4-8E76-19F0-B37BE6CEC7FC}"/>
              </a:ext>
            </a:extLst>
          </p:cNvPr>
          <p:cNvSpPr txBox="1"/>
          <p:nvPr/>
        </p:nvSpPr>
        <p:spPr>
          <a:xfrm>
            <a:off x="571500" y="495300"/>
            <a:ext cx="3529414"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Types  </a:t>
            </a:r>
          </a:p>
        </p:txBody>
      </p:sp>
      <p:sp>
        <p:nvSpPr>
          <p:cNvPr id="4" name="TextBox 3">
            <a:extLst>
              <a:ext uri="{FF2B5EF4-FFF2-40B4-BE49-F238E27FC236}">
                <a16:creationId xmlns:a16="http://schemas.microsoft.com/office/drawing/2014/main" xmlns="" id="{766ED830-7F7D-2D76-0DE2-5E01CBF164AC}"/>
              </a:ext>
            </a:extLst>
          </p:cNvPr>
          <p:cNvSpPr txBox="1"/>
          <p:nvPr/>
        </p:nvSpPr>
        <p:spPr>
          <a:xfrm>
            <a:off x="1173978" y="495300"/>
            <a:ext cx="220481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of</a:t>
            </a:r>
          </a:p>
        </p:txBody>
      </p:sp>
      <p:sp>
        <p:nvSpPr>
          <p:cNvPr id="5" name="TextBox 4">
            <a:extLst>
              <a:ext uri="{FF2B5EF4-FFF2-40B4-BE49-F238E27FC236}">
                <a16:creationId xmlns:a16="http://schemas.microsoft.com/office/drawing/2014/main" xmlns="" id="{C528DDF5-BF50-8802-7066-7FEDC9ACE298}"/>
              </a:ext>
            </a:extLst>
          </p:cNvPr>
          <p:cNvSpPr txBox="1"/>
          <p:nvPr/>
        </p:nvSpPr>
        <p:spPr>
          <a:xfrm>
            <a:off x="1455989" y="495300"/>
            <a:ext cx="1922804"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Set</a:t>
            </a:r>
          </a:p>
        </p:txBody>
      </p:sp>
      <p:cxnSp>
        <p:nvCxnSpPr>
          <p:cNvPr id="7" name="Straight Connector 6">
            <a:extLst>
              <a:ext uri="{FF2B5EF4-FFF2-40B4-BE49-F238E27FC236}">
                <a16:creationId xmlns:a16="http://schemas.microsoft.com/office/drawing/2014/main" xmlns="" id="{9F036290-53AF-E173-B426-DAB5F4F8A248}"/>
              </a:ext>
            </a:extLst>
          </p:cNvPr>
          <p:cNvCxnSpPr/>
          <p:nvPr/>
        </p:nvCxnSpPr>
        <p:spPr>
          <a:xfrm>
            <a:off x="571500" y="99060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6DE1386D-5314-A7F2-9AB7-7E47D4DFA544}"/>
              </a:ext>
            </a:extLst>
          </p:cNvPr>
          <p:cNvSpPr txBox="1"/>
          <p:nvPr/>
        </p:nvSpPr>
        <p:spPr>
          <a:xfrm>
            <a:off x="571500" y="1177787"/>
            <a:ext cx="183873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Finite set</a:t>
            </a:r>
          </a:p>
        </p:txBody>
      </p:sp>
      <p:sp>
        <p:nvSpPr>
          <p:cNvPr id="9" name="TextBox 8">
            <a:extLst>
              <a:ext uri="{FF2B5EF4-FFF2-40B4-BE49-F238E27FC236}">
                <a16:creationId xmlns:a16="http://schemas.microsoft.com/office/drawing/2014/main" xmlns="" id="{890543F9-5330-5B4B-ED85-76CD0823E0A0}"/>
              </a:ext>
            </a:extLst>
          </p:cNvPr>
          <p:cNvSpPr txBox="1"/>
          <p:nvPr/>
        </p:nvSpPr>
        <p:spPr>
          <a:xfrm>
            <a:off x="884583" y="1547119"/>
            <a:ext cx="5211417"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bg1"/>
                </a:solidFill>
                <a:effectLst/>
                <a:latin typeface="Nunito" panose="020F0502020204030204" pitchFamily="2" charset="0"/>
              </a:rPr>
              <a:t>F</a:t>
            </a:r>
            <a:r>
              <a:rPr lang="en-US" sz="1600" b="0" i="0" dirty="0">
                <a:solidFill>
                  <a:schemeClr val="bg1"/>
                </a:solidFill>
                <a:effectLst/>
                <a:latin typeface="Nunito" panose="020F0502020204030204" pitchFamily="2" charset="0"/>
              </a:rPr>
              <a:t>inite sets are sets with a </a:t>
            </a:r>
            <a:r>
              <a:rPr lang="en-US" sz="1600" b="1" i="0" dirty="0">
                <a:solidFill>
                  <a:schemeClr val="bg1"/>
                </a:solidFill>
                <a:effectLst/>
                <a:latin typeface="Nunito" panose="020F0502020204030204" pitchFamily="2" charset="0"/>
              </a:rPr>
              <a:t>finite</a:t>
            </a:r>
            <a:r>
              <a:rPr lang="en-US" sz="1600" b="0" i="0" dirty="0">
                <a:solidFill>
                  <a:schemeClr val="bg1"/>
                </a:solidFill>
                <a:effectLst/>
                <a:latin typeface="Nunito" panose="020F0502020204030204" pitchFamily="2" charset="0"/>
              </a:rPr>
              <a:t> or countable number of elements.</a:t>
            </a:r>
            <a:endParaRPr lang="en-US" sz="1600" dirty="0">
              <a:solidFill>
                <a:schemeClr val="bg1"/>
              </a:solidFill>
            </a:endParaRPr>
          </a:p>
        </p:txBody>
      </p:sp>
      <p:sp>
        <p:nvSpPr>
          <p:cNvPr id="10" name="TextBox 9">
            <a:extLst>
              <a:ext uri="{FF2B5EF4-FFF2-40B4-BE49-F238E27FC236}">
                <a16:creationId xmlns:a16="http://schemas.microsoft.com/office/drawing/2014/main" xmlns="" id="{C227BCD1-CE89-9741-2036-253937246BC2}"/>
              </a:ext>
            </a:extLst>
          </p:cNvPr>
          <p:cNvSpPr txBox="1"/>
          <p:nvPr/>
        </p:nvSpPr>
        <p:spPr>
          <a:xfrm>
            <a:off x="1331332" y="2242808"/>
            <a:ext cx="409492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latin typeface="Poppins" panose="020B0502040204020203" pitchFamily="2" charset="0"/>
              </a:rPr>
              <a:t>Example</a:t>
            </a:r>
          </a:p>
          <a:p>
            <a:endParaRPr lang="en-US" sz="1400" dirty="0">
              <a:solidFill>
                <a:schemeClr val="bg1"/>
              </a:solidFill>
              <a:latin typeface="Poppins" panose="020B0502040204020203" pitchFamily="2" charset="0"/>
            </a:endParaRPr>
          </a:p>
          <a:p>
            <a:r>
              <a:rPr lang="en-US" sz="1400" b="0" i="0" dirty="0">
                <a:solidFill>
                  <a:schemeClr val="bg1"/>
                </a:solidFill>
                <a:effectLst/>
                <a:latin typeface="Poppins" panose="020B0502040204020203" pitchFamily="2" charset="0"/>
              </a:rPr>
              <a:t>      A set of months in a year.</a:t>
            </a:r>
          </a:p>
          <a:p>
            <a:r>
              <a:rPr lang="en-US" sz="1400" dirty="0">
                <a:solidFill>
                  <a:schemeClr val="bg1"/>
                </a:solidFill>
              </a:rPr>
              <a:t>        </a:t>
            </a:r>
            <a:r>
              <a:rPr lang="en-US" sz="1400" b="1" i="0" dirty="0">
                <a:solidFill>
                  <a:schemeClr val="bg1"/>
                </a:solidFill>
                <a:effectLst/>
                <a:latin typeface="Poppins" panose="020B0502040204020203" pitchFamily="2" charset="0"/>
              </a:rPr>
              <a:t>M = </a:t>
            </a:r>
            <a:r>
              <a:rPr lang="en-US" sz="1400" b="0" i="0" dirty="0">
                <a:solidFill>
                  <a:schemeClr val="bg1"/>
                </a:solidFill>
                <a:effectLst/>
                <a:latin typeface="Poppins" panose="020B0502040204020203" pitchFamily="2" charset="0"/>
              </a:rPr>
              <a:t>{January, February, March, April,          </a:t>
            </a:r>
          </a:p>
          <a:p>
            <a:r>
              <a:rPr lang="en-US" sz="1400" dirty="0">
                <a:solidFill>
                  <a:schemeClr val="bg1"/>
                </a:solidFill>
                <a:latin typeface="Poppins" panose="020B0502040204020203" pitchFamily="2" charset="0"/>
              </a:rPr>
              <a:t>               </a:t>
            </a:r>
            <a:r>
              <a:rPr lang="en-US" sz="1400" b="0" i="0" dirty="0">
                <a:solidFill>
                  <a:schemeClr val="bg1"/>
                </a:solidFill>
                <a:effectLst/>
                <a:latin typeface="Poppins" panose="020B0502040204020203" pitchFamily="2" charset="0"/>
              </a:rPr>
              <a:t>May, June, July, August, September, </a:t>
            </a:r>
          </a:p>
          <a:p>
            <a:r>
              <a:rPr lang="en-US" sz="1400" dirty="0">
                <a:solidFill>
                  <a:schemeClr val="bg1"/>
                </a:solidFill>
                <a:latin typeface="Poppins" panose="020B0502040204020203" pitchFamily="2" charset="0"/>
              </a:rPr>
              <a:t>               </a:t>
            </a:r>
            <a:r>
              <a:rPr lang="en-US" sz="1400" b="0" i="0" dirty="0">
                <a:solidFill>
                  <a:schemeClr val="bg1"/>
                </a:solidFill>
                <a:effectLst/>
                <a:latin typeface="Poppins" panose="020B0502040204020203" pitchFamily="2" charset="0"/>
              </a:rPr>
              <a:t>October, November, December}</a:t>
            </a:r>
            <a:endParaRPr lang="en-US" sz="1400" dirty="0">
              <a:solidFill>
                <a:schemeClr val="bg1"/>
              </a:solidFill>
            </a:endParaRPr>
          </a:p>
        </p:txBody>
      </p:sp>
      <p:sp>
        <p:nvSpPr>
          <p:cNvPr id="13" name="TextBox 12">
            <a:extLst>
              <a:ext uri="{FF2B5EF4-FFF2-40B4-BE49-F238E27FC236}">
                <a16:creationId xmlns:a16="http://schemas.microsoft.com/office/drawing/2014/main" xmlns="" id="{14B444E2-8910-74A4-E484-6DBE8494B8F9}"/>
              </a:ext>
            </a:extLst>
          </p:cNvPr>
          <p:cNvSpPr txBox="1"/>
          <p:nvPr/>
        </p:nvSpPr>
        <p:spPr>
          <a:xfrm>
            <a:off x="6409083" y="1177787"/>
            <a:ext cx="1808922"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Infinite set</a:t>
            </a:r>
          </a:p>
        </p:txBody>
      </p:sp>
      <p:cxnSp>
        <p:nvCxnSpPr>
          <p:cNvPr id="15" name="Straight Connector 14">
            <a:extLst>
              <a:ext uri="{FF2B5EF4-FFF2-40B4-BE49-F238E27FC236}">
                <a16:creationId xmlns:a16="http://schemas.microsoft.com/office/drawing/2014/main" xmlns="" id="{6E3E9CEA-3628-3343-1D55-0B100D4ED533}"/>
              </a:ext>
            </a:extLst>
          </p:cNvPr>
          <p:cNvCxnSpPr/>
          <p:nvPr/>
        </p:nvCxnSpPr>
        <p:spPr>
          <a:xfrm>
            <a:off x="6172200" y="1362453"/>
            <a:ext cx="0" cy="23448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CF5A5559-CF36-B159-4033-9C88771DCD04}"/>
              </a:ext>
            </a:extLst>
          </p:cNvPr>
          <p:cNvSpPr txBox="1"/>
          <p:nvPr/>
        </p:nvSpPr>
        <p:spPr>
          <a:xfrm>
            <a:off x="6549885" y="1547119"/>
            <a:ext cx="4479236"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Nunito" panose="020F0502020204030204" pitchFamily="2" charset="0"/>
              </a:rPr>
              <a:t>I</a:t>
            </a:r>
            <a:r>
              <a:rPr lang="en-US" dirty="0">
                <a:solidFill>
                  <a:schemeClr val="bg1"/>
                </a:solidFill>
                <a:latin typeface="Nunito" panose="020F0502020204030204" pitchFamily="2" charset="0"/>
              </a:rPr>
              <a:t>nf</a:t>
            </a:r>
            <a:r>
              <a:rPr lang="en-US" sz="1800" b="0" i="0" dirty="0">
                <a:solidFill>
                  <a:schemeClr val="bg1"/>
                </a:solidFill>
                <a:effectLst/>
                <a:latin typeface="Nunito" panose="020F0502020204030204" pitchFamily="2" charset="0"/>
              </a:rPr>
              <a:t>inite sets are </a:t>
            </a:r>
            <a:r>
              <a:rPr lang="en-US" b="0" i="0" dirty="0">
                <a:solidFill>
                  <a:schemeClr val="bg1"/>
                </a:solidFill>
                <a:effectLst/>
                <a:latin typeface="Nunito" pitchFamily="2" charset="0"/>
              </a:rPr>
              <a:t>sets that contain either an </a:t>
            </a:r>
            <a:r>
              <a:rPr lang="en-US" sz="1600" b="0" i="0" dirty="0">
                <a:solidFill>
                  <a:schemeClr val="bg1"/>
                </a:solidFill>
                <a:effectLst/>
                <a:latin typeface="Nunito" pitchFamily="2" charset="0"/>
              </a:rPr>
              <a:t>uncountable</a:t>
            </a:r>
            <a:r>
              <a:rPr lang="en-US" b="0" i="0" dirty="0">
                <a:solidFill>
                  <a:schemeClr val="bg1"/>
                </a:solidFill>
                <a:effectLst/>
                <a:latin typeface="Nunito" pitchFamily="2" charset="0"/>
              </a:rPr>
              <a:t> number of elements</a:t>
            </a:r>
            <a:endParaRPr lang="en-US" dirty="0">
              <a:solidFill>
                <a:schemeClr val="bg1"/>
              </a:solidFill>
            </a:endParaRPr>
          </a:p>
        </p:txBody>
      </p:sp>
      <p:sp>
        <p:nvSpPr>
          <p:cNvPr id="17" name="TextBox 16">
            <a:extLst>
              <a:ext uri="{FF2B5EF4-FFF2-40B4-BE49-F238E27FC236}">
                <a16:creationId xmlns:a16="http://schemas.microsoft.com/office/drawing/2014/main" xmlns="" id="{BB696E73-3AB7-1022-88C5-28D0C858AAF6}"/>
              </a:ext>
            </a:extLst>
          </p:cNvPr>
          <p:cNvSpPr txBox="1"/>
          <p:nvPr/>
        </p:nvSpPr>
        <p:spPr>
          <a:xfrm>
            <a:off x="7055125" y="2242808"/>
            <a:ext cx="187467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latin typeface="Poppins" panose="020B0502040204020203" pitchFamily="2" charset="0"/>
              </a:rPr>
              <a:t>Example</a:t>
            </a:r>
          </a:p>
        </p:txBody>
      </p:sp>
      <p:sp>
        <p:nvSpPr>
          <p:cNvPr id="18" name="TextBox 17">
            <a:extLst>
              <a:ext uri="{FF2B5EF4-FFF2-40B4-BE49-F238E27FC236}">
                <a16:creationId xmlns:a16="http://schemas.microsoft.com/office/drawing/2014/main" xmlns="" id="{59402D8C-CF97-6A90-6D75-1334C4914319}"/>
              </a:ext>
            </a:extLst>
          </p:cNvPr>
          <p:cNvSpPr txBox="1"/>
          <p:nvPr/>
        </p:nvSpPr>
        <p:spPr>
          <a:xfrm>
            <a:off x="7409622" y="2599943"/>
            <a:ext cx="4363278" cy="954107"/>
          </a:xfrm>
          <a:prstGeom prst="rect">
            <a:avLst/>
          </a:prstGeom>
          <a:noFill/>
        </p:spPr>
        <p:txBody>
          <a:bodyPr wrap="square" rtlCol="0">
            <a:spAutoFit/>
          </a:bodyPr>
          <a:lstStyle/>
          <a:p>
            <a:r>
              <a:rPr lang="en-US" sz="1400" b="0" i="0" dirty="0">
                <a:solidFill>
                  <a:schemeClr val="bg1"/>
                </a:solidFill>
                <a:effectLst/>
                <a:latin typeface="Nunito" pitchFamily="2" charset="0"/>
              </a:rPr>
              <a:t>The set of integers (Z) includes all positive and negative</a:t>
            </a:r>
            <a:r>
              <a:rPr lang="en-US" sz="1400" dirty="0">
                <a:solidFill>
                  <a:schemeClr val="bg1"/>
                </a:solidFill>
                <a:latin typeface="Nunito" pitchFamily="2" charset="0"/>
              </a:rPr>
              <a:t> whole</a:t>
            </a:r>
            <a:r>
              <a:rPr lang="en-US" sz="1400" u="sng" dirty="0">
                <a:solidFill>
                  <a:schemeClr val="bg1"/>
                </a:solidFill>
                <a:latin typeface="Nunito" pitchFamily="2" charset="0"/>
              </a:rPr>
              <a:t> </a:t>
            </a:r>
            <a:r>
              <a:rPr lang="en-US" sz="1400" dirty="0">
                <a:solidFill>
                  <a:schemeClr val="bg1"/>
                </a:solidFill>
                <a:latin typeface="Nunito" pitchFamily="2" charset="0"/>
              </a:rPr>
              <a:t>numbers</a:t>
            </a:r>
            <a:r>
              <a:rPr lang="en-US" sz="1400" b="0" i="0" dirty="0">
                <a:solidFill>
                  <a:schemeClr val="bg1"/>
                </a:solidFill>
                <a:effectLst/>
                <a:latin typeface="Nunito" pitchFamily="2" charset="0"/>
              </a:rPr>
              <a:t> and zero i.e.,</a:t>
            </a:r>
          </a:p>
          <a:p>
            <a:endParaRPr lang="en-US" sz="1400" dirty="0">
              <a:solidFill>
                <a:schemeClr val="bg1"/>
              </a:solidFill>
              <a:latin typeface="Nunito" pitchFamily="2" charset="0"/>
            </a:endParaRPr>
          </a:p>
          <a:p>
            <a:r>
              <a:rPr lang="en-US" sz="1400" b="0" i="0" dirty="0">
                <a:solidFill>
                  <a:schemeClr val="bg1"/>
                </a:solidFill>
                <a:effectLst/>
                <a:latin typeface="Nunito" pitchFamily="2" charset="0"/>
              </a:rPr>
              <a:t> { . . . -3, -2, -1, 0, 1, 2, 3, . . .}.</a:t>
            </a:r>
            <a:endParaRPr lang="en-US" sz="1400" dirty="0">
              <a:solidFill>
                <a:schemeClr val="bg1"/>
              </a:solidFill>
            </a:endParaRPr>
          </a:p>
        </p:txBody>
      </p:sp>
      <p:cxnSp>
        <p:nvCxnSpPr>
          <p:cNvPr id="20" name="Straight Connector 19">
            <a:extLst>
              <a:ext uri="{FF2B5EF4-FFF2-40B4-BE49-F238E27FC236}">
                <a16:creationId xmlns:a16="http://schemas.microsoft.com/office/drawing/2014/main" xmlns="" id="{D6F538E7-6827-B2CD-812A-3C1D68D8243E}"/>
              </a:ext>
            </a:extLst>
          </p:cNvPr>
          <p:cNvCxnSpPr/>
          <p:nvPr/>
        </p:nvCxnSpPr>
        <p:spPr>
          <a:xfrm>
            <a:off x="6877364" y="3925964"/>
            <a:ext cx="41048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80671740-8D97-508F-A66B-A77158BEA7AA}"/>
              </a:ext>
            </a:extLst>
          </p:cNvPr>
          <p:cNvCxnSpPr>
            <a:cxnSpLocks/>
          </p:cNvCxnSpPr>
          <p:nvPr/>
        </p:nvCxnSpPr>
        <p:spPr>
          <a:xfrm>
            <a:off x="1023731" y="3925960"/>
            <a:ext cx="60313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C2D7D37B-F461-F1EE-984E-957B7BC21B15}"/>
              </a:ext>
            </a:extLst>
          </p:cNvPr>
          <p:cNvCxnSpPr>
            <a:cxnSpLocks/>
          </p:cNvCxnSpPr>
          <p:nvPr/>
        </p:nvCxnSpPr>
        <p:spPr>
          <a:xfrm>
            <a:off x="6172200" y="3627803"/>
            <a:ext cx="0" cy="2651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799B0221-F088-A688-0520-467514DC0B13}"/>
              </a:ext>
            </a:extLst>
          </p:cNvPr>
          <p:cNvSpPr txBox="1"/>
          <p:nvPr/>
        </p:nvSpPr>
        <p:spPr>
          <a:xfrm>
            <a:off x="613440" y="4183390"/>
            <a:ext cx="3487474"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Subset </a:t>
            </a:r>
            <a:r>
              <a:rPr lang="en-US" b="0" i="0" dirty="0">
                <a:solidFill>
                  <a:schemeClr val="bg1"/>
                </a:solidFill>
                <a:effectLst/>
                <a:latin typeface="Arial Black" panose="020B0A04020102020204" pitchFamily="34" charset="0"/>
              </a:rPr>
              <a:t>&amp; Superset</a:t>
            </a:r>
            <a:endParaRPr lang="en-US" dirty="0">
              <a:solidFill>
                <a:schemeClr val="bg1"/>
              </a:solidFill>
              <a:latin typeface="Arial Black" panose="020B0A04020102020204" pitchFamily="34" charset="0"/>
            </a:endParaRPr>
          </a:p>
        </p:txBody>
      </p:sp>
      <p:sp>
        <p:nvSpPr>
          <p:cNvPr id="25" name="TextBox 24">
            <a:extLst>
              <a:ext uri="{FF2B5EF4-FFF2-40B4-BE49-F238E27FC236}">
                <a16:creationId xmlns:a16="http://schemas.microsoft.com/office/drawing/2014/main" xmlns="" id="{AE9AB45C-27AF-094A-C00E-184E376004AE}"/>
              </a:ext>
            </a:extLst>
          </p:cNvPr>
          <p:cNvSpPr txBox="1"/>
          <p:nvPr/>
        </p:nvSpPr>
        <p:spPr>
          <a:xfrm>
            <a:off x="884582" y="4552722"/>
            <a:ext cx="4909933"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FFFFFF"/>
                </a:solidFill>
                <a:effectLst/>
                <a:latin typeface="Segoe UI Historic" panose="020B0502040204020203" pitchFamily="34" charset="0"/>
              </a:rPr>
              <a:t>A is a subset of B if every element of A is also contains in B </a:t>
            </a:r>
            <a:r>
              <a:rPr lang="en-US" sz="1600" b="0" i="0" dirty="0">
                <a:solidFill>
                  <a:srgbClr val="DD95E3"/>
                </a:solidFill>
                <a:effectLst/>
                <a:latin typeface="Segoe UI Historic" panose="020B0502040204020203" pitchFamily="34" charset="0"/>
              </a:rPr>
              <a:t>( </a:t>
            </a:r>
            <a:r>
              <a:rPr lang="en-US" sz="1600" b="0" i="0" dirty="0">
                <a:solidFill>
                  <a:srgbClr val="DD95E3"/>
                </a:solidFill>
                <a:effectLst/>
                <a:latin typeface="Consolas" panose="020B0609020204030204" pitchFamily="49" charset="0"/>
              </a:rPr>
              <a:t>A ⊆ B)</a:t>
            </a:r>
            <a:r>
              <a:rPr lang="en-US" sz="1600" b="0" i="0" dirty="0">
                <a:solidFill>
                  <a:srgbClr val="DD95E3"/>
                </a:solidFill>
                <a:effectLst/>
                <a:latin typeface="Segoe UI Historic" panose="020B0502040204020203" pitchFamily="34" charset="0"/>
              </a:rPr>
              <a:t> </a:t>
            </a:r>
            <a:r>
              <a:rPr lang="en-US" sz="1600" b="0" i="0" dirty="0">
                <a:solidFill>
                  <a:srgbClr val="FFFFFF"/>
                </a:solidFill>
                <a:effectLst/>
                <a:latin typeface="Segoe UI Historic" panose="020B0502040204020203" pitchFamily="34" charset="0"/>
              </a:rPr>
              <a:t>and B is the super set of A</a:t>
            </a:r>
            <a:endParaRPr lang="en-US" sz="1600" dirty="0"/>
          </a:p>
        </p:txBody>
      </p:sp>
      <p:sp>
        <p:nvSpPr>
          <p:cNvPr id="26" name="TextBox 25">
            <a:extLst>
              <a:ext uri="{FF2B5EF4-FFF2-40B4-BE49-F238E27FC236}">
                <a16:creationId xmlns:a16="http://schemas.microsoft.com/office/drawing/2014/main" xmlns="" id="{2468156B-7AD7-F3F2-8836-5ECCB572F97A}"/>
              </a:ext>
            </a:extLst>
          </p:cNvPr>
          <p:cNvSpPr txBox="1"/>
          <p:nvPr/>
        </p:nvSpPr>
        <p:spPr>
          <a:xfrm>
            <a:off x="1191039" y="5195046"/>
            <a:ext cx="4414632" cy="1138773"/>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FFFF00"/>
                </a:solidFill>
                <a:effectLst/>
                <a:latin typeface="Segoe UI Historic" panose="020B0502040204020203" pitchFamily="34" charset="0"/>
              </a:rPr>
              <a:t>For example</a:t>
            </a:r>
            <a:r>
              <a:rPr lang="en-US" sz="1400" b="0" i="0" dirty="0">
                <a:solidFill>
                  <a:srgbClr val="FFFFFF"/>
                </a:solidFill>
                <a:effectLst/>
                <a:latin typeface="Segoe UI Historic" panose="020B0502040204020203" pitchFamily="34" charset="0"/>
              </a:rPr>
              <a:t>,</a:t>
            </a:r>
          </a:p>
          <a:p>
            <a:endParaRPr lang="en-US" b="0" i="0" dirty="0">
              <a:solidFill>
                <a:srgbClr val="FFFFFF"/>
              </a:solidFill>
              <a:effectLst/>
              <a:latin typeface="Segoe UI Historic" panose="020B0502040204020203" pitchFamily="34" charset="0"/>
            </a:endParaRPr>
          </a:p>
          <a:p>
            <a:r>
              <a:rPr lang="en-US" b="0" i="0" dirty="0">
                <a:solidFill>
                  <a:srgbClr val="FFFFFF"/>
                </a:solidFill>
                <a:effectLst/>
                <a:latin typeface="Segoe UI Historic" panose="020B0502040204020203" pitchFamily="34" charset="0"/>
              </a:rPr>
              <a:t>      </a:t>
            </a:r>
            <a:r>
              <a:rPr lang="en-US" sz="1400" b="1" i="0" dirty="0">
                <a:solidFill>
                  <a:srgbClr val="FFFFFF"/>
                </a:solidFill>
                <a:effectLst/>
                <a:latin typeface="Segoe UI Historic" panose="020B0502040204020203" pitchFamily="34" charset="0"/>
              </a:rPr>
              <a:t>T</a:t>
            </a:r>
            <a:r>
              <a:rPr lang="en-US" sz="1400" b="0" i="0" dirty="0">
                <a:solidFill>
                  <a:srgbClr val="FFFFFF"/>
                </a:solidFill>
                <a:effectLst/>
                <a:latin typeface="Segoe UI Historic" panose="020B0502040204020203" pitchFamily="34" charset="0"/>
              </a:rPr>
              <a:t>he set of integers {...-3, -2, -1, 0, 1, 2, 3</a:t>
            </a:r>
            <a:r>
              <a:rPr lang="en-US" sz="1400" dirty="0">
                <a:solidFill>
                  <a:srgbClr val="FFFFFF"/>
                </a:solidFill>
                <a:latin typeface="Segoe UI Historic" panose="020B0502040204020203" pitchFamily="34" charset="0"/>
              </a:rPr>
              <a:t> </a:t>
            </a:r>
            <a:r>
              <a:rPr lang="en-US" sz="1400" b="0" i="0" dirty="0">
                <a:solidFill>
                  <a:srgbClr val="FFFFFF"/>
                </a:solidFill>
                <a:effectLst/>
                <a:latin typeface="Segoe UI Historic" panose="020B0502040204020203" pitchFamily="34" charset="0"/>
              </a:rPr>
              <a:t>...) is a                   </a:t>
            </a:r>
          </a:p>
          <a:p>
            <a:r>
              <a:rPr lang="en-US" sz="1400" dirty="0">
                <a:solidFill>
                  <a:srgbClr val="FFFFFF"/>
                </a:solidFill>
                <a:latin typeface="Segoe UI Historic" panose="020B0502040204020203" pitchFamily="34" charset="0"/>
              </a:rPr>
              <a:t>       </a:t>
            </a:r>
            <a:r>
              <a:rPr lang="en-US" sz="1400" b="0" i="0" dirty="0">
                <a:solidFill>
                  <a:srgbClr val="FFFFFF"/>
                </a:solidFill>
                <a:effectLst/>
                <a:latin typeface="Segoe UI Historic" panose="020B0502040204020203" pitchFamily="34" charset="0"/>
              </a:rPr>
              <a:t>subset of the set of real numbers</a:t>
            </a:r>
            <a:r>
              <a:rPr lang="en-US" b="0" i="0" dirty="0">
                <a:solidFill>
                  <a:srgbClr val="FFFFFF"/>
                </a:solidFill>
                <a:effectLst/>
                <a:latin typeface="Segoe UI Historic" panose="020B0502040204020203" pitchFamily="34" charset="0"/>
              </a:rPr>
              <a:t>.</a:t>
            </a:r>
            <a:endParaRPr lang="en-US" dirty="0"/>
          </a:p>
        </p:txBody>
      </p:sp>
      <p:sp>
        <p:nvSpPr>
          <p:cNvPr id="27" name="TextBox 26">
            <a:extLst>
              <a:ext uri="{FF2B5EF4-FFF2-40B4-BE49-F238E27FC236}">
                <a16:creationId xmlns:a16="http://schemas.microsoft.com/office/drawing/2014/main" xmlns="" id="{4862AF8B-83F6-415C-4886-F59806CCEA19}"/>
              </a:ext>
            </a:extLst>
          </p:cNvPr>
          <p:cNvSpPr txBox="1"/>
          <p:nvPr/>
        </p:nvSpPr>
        <p:spPr>
          <a:xfrm>
            <a:off x="6409083" y="4183390"/>
            <a:ext cx="2665345"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Proper subset</a:t>
            </a:r>
          </a:p>
        </p:txBody>
      </p:sp>
      <p:sp>
        <p:nvSpPr>
          <p:cNvPr id="31" name="TextBox 30">
            <a:extLst>
              <a:ext uri="{FF2B5EF4-FFF2-40B4-BE49-F238E27FC236}">
                <a16:creationId xmlns:a16="http://schemas.microsoft.com/office/drawing/2014/main" xmlns="" id="{32BBC1FA-0384-4E38-CA16-535BE393540C}"/>
              </a:ext>
            </a:extLst>
          </p:cNvPr>
          <p:cNvSpPr txBox="1"/>
          <p:nvPr/>
        </p:nvSpPr>
        <p:spPr>
          <a:xfrm>
            <a:off x="6549885" y="4572291"/>
            <a:ext cx="4770784"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Segoe UI Historic" panose="020B0502040204020203" pitchFamily="34" charset="0"/>
              </a:rPr>
              <a:t>C is a proper subset of D if every element of C is also contains in D </a:t>
            </a:r>
            <a:r>
              <a:rPr lang="en-US" sz="1600" b="0" i="0" dirty="0">
                <a:solidFill>
                  <a:srgbClr val="DD95E3"/>
                </a:solidFill>
                <a:effectLst/>
                <a:latin typeface="Segoe UI Historic" panose="020B0502040204020203" pitchFamily="34" charset="0"/>
              </a:rPr>
              <a:t>(</a:t>
            </a:r>
            <a:r>
              <a:rPr lang="en-US" sz="1600" b="0" i="0" dirty="0">
                <a:solidFill>
                  <a:srgbClr val="DD95E3"/>
                </a:solidFill>
                <a:effectLst/>
                <a:latin typeface="Consolas" panose="020B0609020204030204" pitchFamily="49" charset="0"/>
              </a:rPr>
              <a:t>C ⊂ D)</a:t>
            </a:r>
            <a:r>
              <a:rPr lang="en-US" sz="1600" b="0" i="0" dirty="0">
                <a:solidFill>
                  <a:schemeClr val="bg1"/>
                </a:solidFill>
                <a:effectLst/>
                <a:latin typeface="Consolas" panose="020B0609020204030204" pitchFamily="49" charset="0"/>
              </a:rPr>
              <a:t>.But </a:t>
            </a:r>
            <a:r>
              <a:rPr lang="en-US" sz="1600" b="0" i="0" dirty="0">
                <a:solidFill>
                  <a:srgbClr val="DD95E3"/>
                </a:solidFill>
                <a:effectLst/>
                <a:latin typeface="Consolas" panose="020B0609020204030204" pitchFamily="49" charset="0"/>
              </a:rPr>
              <a:t>C</a:t>
            </a:r>
            <a:r>
              <a:rPr lang="en-US" sz="1600" b="0" i="0" dirty="0">
                <a:solidFill>
                  <a:srgbClr val="DD95E3"/>
                </a:solidFill>
                <a:effectLst/>
                <a:latin typeface="Roboto" panose="02000000000000000000" pitchFamily="2" charset="0"/>
              </a:rPr>
              <a:t> ≠ D</a:t>
            </a:r>
            <a:endParaRPr lang="en-US" sz="1600" b="1" dirty="0">
              <a:solidFill>
                <a:srgbClr val="DD95E3"/>
              </a:solidFill>
            </a:endParaRPr>
          </a:p>
        </p:txBody>
      </p:sp>
      <p:sp>
        <p:nvSpPr>
          <p:cNvPr id="33" name="TextBox 32">
            <a:extLst>
              <a:ext uri="{FF2B5EF4-FFF2-40B4-BE49-F238E27FC236}">
                <a16:creationId xmlns:a16="http://schemas.microsoft.com/office/drawing/2014/main" xmlns="" id="{A2BD214B-F8C4-ADAA-011C-D58710885797}"/>
              </a:ext>
            </a:extLst>
          </p:cNvPr>
          <p:cNvSpPr txBox="1"/>
          <p:nvPr/>
        </p:nvSpPr>
        <p:spPr>
          <a:xfrm>
            <a:off x="7055125" y="5260584"/>
            <a:ext cx="6097656" cy="307777"/>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FFFF00"/>
                </a:solidFill>
                <a:effectLst/>
                <a:latin typeface="Segoe UI Historic" panose="020B0502040204020203" pitchFamily="34" charset="0"/>
              </a:rPr>
              <a:t>For example</a:t>
            </a:r>
            <a:r>
              <a:rPr lang="en-US" sz="1400" b="0" i="0" dirty="0">
                <a:solidFill>
                  <a:srgbClr val="FFFFFF"/>
                </a:solidFill>
                <a:effectLst/>
                <a:latin typeface="Segoe UI Historic" panose="020B0502040204020203" pitchFamily="34" charset="0"/>
              </a:rPr>
              <a:t>,</a:t>
            </a:r>
          </a:p>
        </p:txBody>
      </p:sp>
      <p:sp>
        <p:nvSpPr>
          <p:cNvPr id="34" name="TextBox 33">
            <a:extLst>
              <a:ext uri="{FF2B5EF4-FFF2-40B4-BE49-F238E27FC236}">
                <a16:creationId xmlns:a16="http://schemas.microsoft.com/office/drawing/2014/main" xmlns="" id="{5B763703-E035-DE80-E8BF-226056DA498D}"/>
              </a:ext>
            </a:extLst>
          </p:cNvPr>
          <p:cNvSpPr txBox="1"/>
          <p:nvPr/>
        </p:nvSpPr>
        <p:spPr>
          <a:xfrm>
            <a:off x="7553226" y="5713511"/>
            <a:ext cx="3428999" cy="307777"/>
          </a:xfrm>
          <a:prstGeom prst="rect">
            <a:avLst/>
          </a:prstGeom>
          <a:noFill/>
        </p:spPr>
        <p:txBody>
          <a:bodyPr wrap="square" rtlCol="0">
            <a:spAutoFit/>
          </a:bodyPr>
          <a:lstStyle/>
          <a:p>
            <a:r>
              <a:rPr lang="es-ES" sz="1400" b="1" i="1" dirty="0">
                <a:solidFill>
                  <a:schemeClr val="bg1"/>
                </a:solidFill>
                <a:effectLst/>
                <a:latin typeface="Nunito" pitchFamily="2" charset="0"/>
              </a:rPr>
              <a:t>∀x (x ∈ C → x ∈ D ) ∧ ∃y (y ∈ D ∧ y ∉ C )</a:t>
            </a:r>
            <a:endParaRPr lang="en-US" sz="1400" dirty="0">
              <a:solidFill>
                <a:schemeClr val="bg1"/>
              </a:solidFill>
            </a:endParaRPr>
          </a:p>
        </p:txBody>
      </p:sp>
    </p:spTree>
    <p:extLst>
      <p:ext uri="{BB962C8B-B14F-4D97-AF65-F5344CB8AC3E}">
        <p14:creationId xmlns:p14="http://schemas.microsoft.com/office/powerpoint/2010/main" xmlns="" val="346142952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408FFC-D215-7778-F18E-09B437029FC4}"/>
              </a:ext>
            </a:extLst>
          </p:cNvPr>
          <p:cNvSpPr txBox="1"/>
          <p:nvPr/>
        </p:nvSpPr>
        <p:spPr>
          <a:xfrm>
            <a:off x="4384429" y="1723292"/>
            <a:ext cx="6142893"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Basic</a:t>
            </a:r>
          </a:p>
        </p:txBody>
      </p:sp>
      <p:sp>
        <p:nvSpPr>
          <p:cNvPr id="3" name="TextBox 2">
            <a:extLst>
              <a:ext uri="{FF2B5EF4-FFF2-40B4-BE49-F238E27FC236}">
                <a16:creationId xmlns:a16="http://schemas.microsoft.com/office/drawing/2014/main" xmlns="" id="{7067E837-592A-67C5-C75A-4126A635D6B0}"/>
              </a:ext>
            </a:extLst>
          </p:cNvPr>
          <p:cNvSpPr txBox="1"/>
          <p:nvPr/>
        </p:nvSpPr>
        <p:spPr>
          <a:xfrm>
            <a:off x="4677507" y="3292952"/>
            <a:ext cx="3058910"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Sets</a:t>
            </a:r>
          </a:p>
        </p:txBody>
      </p:sp>
      <p:cxnSp>
        <p:nvCxnSpPr>
          <p:cNvPr id="4" name="Straight Connector 3">
            <a:extLst>
              <a:ext uri="{FF2B5EF4-FFF2-40B4-BE49-F238E27FC236}">
                <a16:creationId xmlns:a16="http://schemas.microsoft.com/office/drawing/2014/main" xmlns="" id="{61C1C87E-2114-234F-9E73-8BC22AD05AA9}"/>
              </a:ext>
            </a:extLst>
          </p:cNvPr>
          <p:cNvCxnSpPr/>
          <p:nvPr/>
        </p:nvCxnSpPr>
        <p:spPr>
          <a:xfrm>
            <a:off x="781050" y="752475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CB67B457-9539-505D-99A2-BA67843FBC50}"/>
              </a:ext>
            </a:extLst>
          </p:cNvPr>
          <p:cNvSpPr txBox="1"/>
          <p:nvPr/>
        </p:nvSpPr>
        <p:spPr>
          <a:xfrm>
            <a:off x="571500" y="10551513"/>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Universal Set</a:t>
            </a:r>
          </a:p>
        </p:txBody>
      </p:sp>
      <p:sp>
        <p:nvSpPr>
          <p:cNvPr id="6" name="TextBox 5">
            <a:extLst>
              <a:ext uri="{FF2B5EF4-FFF2-40B4-BE49-F238E27FC236}">
                <a16:creationId xmlns:a16="http://schemas.microsoft.com/office/drawing/2014/main" xmlns="" id="{9F4A1BC6-59BE-33EB-23E6-152D3FF463F0}"/>
              </a:ext>
            </a:extLst>
          </p:cNvPr>
          <p:cNvSpPr txBox="1"/>
          <p:nvPr/>
        </p:nvSpPr>
        <p:spPr>
          <a:xfrm>
            <a:off x="777513" y="11046812"/>
            <a:ext cx="5168225"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FFFFFF"/>
                </a:solidFill>
                <a:effectLst/>
                <a:latin typeface="Segoe UI Historic" panose="020B0502040204020203" pitchFamily="34" charset="0"/>
              </a:rPr>
              <a:t>A set is called universal set if it contains all possible objects under </a:t>
            </a:r>
            <a:r>
              <a:rPr lang="en-US" sz="1600" b="0" i="0" dirty="0" err="1">
                <a:solidFill>
                  <a:srgbClr val="FFFFFF"/>
                </a:solidFill>
                <a:effectLst/>
                <a:latin typeface="Segoe UI Historic" panose="020B0502040204020203" pitchFamily="34" charset="0"/>
              </a:rPr>
              <a:t>consideration.It</a:t>
            </a:r>
            <a:r>
              <a:rPr lang="en-US" sz="1600" b="0" i="0" dirty="0">
                <a:solidFill>
                  <a:srgbClr val="FFFFFF"/>
                </a:solidFill>
                <a:effectLst/>
                <a:latin typeface="Segoe UI Historic" panose="020B0502040204020203" pitchFamily="34" charset="0"/>
              </a:rPr>
              <a:t> is denoted by </a:t>
            </a:r>
            <a:r>
              <a:rPr lang="en-US" sz="1600" b="0" i="0" dirty="0">
                <a:solidFill>
                  <a:srgbClr val="DD95E3"/>
                </a:solidFill>
                <a:effectLst/>
                <a:latin typeface="Untitled Sans"/>
              </a:rPr>
              <a:t>U,</a:t>
            </a:r>
            <a:r>
              <a:rPr lang="el-GR" sz="1600" b="0" i="0" dirty="0">
                <a:solidFill>
                  <a:srgbClr val="DD95E3"/>
                </a:solidFill>
                <a:effectLst/>
                <a:latin typeface="-apple-system"/>
              </a:rPr>
              <a:t> Ω</a:t>
            </a:r>
            <a:r>
              <a:rPr lang="en-US" sz="1600" b="0" i="0" dirty="0">
                <a:solidFill>
                  <a:srgbClr val="DD95E3"/>
                </a:solidFill>
                <a:effectLst/>
                <a:latin typeface="-apple-system"/>
              </a:rPr>
              <a:t> , </a:t>
            </a:r>
            <a:r>
              <a:rPr lang="en-US" sz="1600" b="0" i="0" dirty="0">
                <a:solidFill>
                  <a:srgbClr val="DD95E3"/>
                </a:solidFill>
                <a:effectLst/>
                <a:latin typeface="Untitled Sans"/>
              </a:rPr>
              <a:t>S</a:t>
            </a:r>
            <a:r>
              <a:rPr lang="en-US" sz="1600" b="0" i="0" dirty="0">
                <a:solidFill>
                  <a:schemeClr val="bg1"/>
                </a:solidFill>
                <a:effectLst/>
                <a:latin typeface="Untitled Sans"/>
              </a:rPr>
              <a:t>.</a:t>
            </a:r>
            <a:endParaRPr lang="en-US" sz="1600" dirty="0">
              <a:solidFill>
                <a:schemeClr val="bg1"/>
              </a:solidFill>
            </a:endParaRPr>
          </a:p>
        </p:txBody>
      </p:sp>
      <p:sp>
        <p:nvSpPr>
          <p:cNvPr id="7" name="TextBox 6">
            <a:extLst>
              <a:ext uri="{FF2B5EF4-FFF2-40B4-BE49-F238E27FC236}">
                <a16:creationId xmlns:a16="http://schemas.microsoft.com/office/drawing/2014/main" xmlns="" id="{88CB06C5-FCE0-6B9D-F369-E47C88A89053}"/>
              </a:ext>
            </a:extLst>
          </p:cNvPr>
          <p:cNvSpPr txBox="1"/>
          <p:nvPr/>
        </p:nvSpPr>
        <p:spPr>
          <a:xfrm>
            <a:off x="1003974" y="11631588"/>
            <a:ext cx="5168226" cy="1600438"/>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FFFF00"/>
                </a:solidFill>
                <a:effectLst/>
                <a:latin typeface="inherit"/>
              </a:rPr>
              <a:t>Example :</a:t>
            </a:r>
            <a:r>
              <a:rPr lang="en-US" sz="1400" b="0" i="0" dirty="0">
                <a:solidFill>
                  <a:schemeClr val="bg1"/>
                </a:solidFill>
                <a:effectLst/>
                <a:latin typeface="inherit"/>
              </a:rPr>
              <a:t> </a:t>
            </a:r>
          </a:p>
          <a:p>
            <a:pPr algn="l"/>
            <a:r>
              <a:rPr lang="en-US" sz="1400" dirty="0">
                <a:solidFill>
                  <a:schemeClr val="bg1"/>
                </a:solidFill>
                <a:latin typeface="inherit"/>
              </a:rPr>
              <a:t>                </a:t>
            </a:r>
            <a:r>
              <a:rPr lang="en-US" sz="1400" b="0" i="0" dirty="0">
                <a:solidFill>
                  <a:schemeClr val="bg1"/>
                </a:solidFill>
                <a:effectLst/>
                <a:latin typeface="inherit"/>
              </a:rPr>
              <a:t>If we throw a die, the universal set is the all possible </a:t>
            </a:r>
          </a:p>
          <a:p>
            <a:pPr algn="l"/>
            <a:r>
              <a:rPr lang="en-US" sz="1400" dirty="0">
                <a:solidFill>
                  <a:schemeClr val="bg1"/>
                </a:solidFill>
                <a:latin typeface="inherit"/>
              </a:rPr>
              <a:t>                 </a:t>
            </a:r>
            <a:r>
              <a:rPr lang="en-US" sz="1400" b="0" i="0" dirty="0">
                <a:solidFill>
                  <a:schemeClr val="bg1"/>
                </a:solidFill>
                <a:effectLst/>
                <a:latin typeface="inherit"/>
              </a:rPr>
              <a:t>outcomes which may be written as,                   </a:t>
            </a:r>
          </a:p>
          <a:p>
            <a:pPr algn="l"/>
            <a:r>
              <a:rPr lang="en-US" sz="1400" dirty="0">
                <a:solidFill>
                  <a:schemeClr val="bg1"/>
                </a:solidFill>
                <a:latin typeface="inherit"/>
              </a:rPr>
              <a:t>                 </a:t>
            </a:r>
            <a:r>
              <a:rPr lang="en-US" sz="1400" b="0" i="0" dirty="0">
                <a:solidFill>
                  <a:schemeClr val="bg1"/>
                </a:solidFill>
                <a:effectLst/>
                <a:latin typeface="inherit"/>
              </a:rPr>
              <a:t>Ω = (1, 2, 3, 4, 5, 6) = { x | 1≤ x ≤ 6 and x is a natural  </a:t>
            </a:r>
          </a:p>
          <a:p>
            <a:pPr algn="l"/>
            <a:r>
              <a:rPr lang="en-US" sz="1400" dirty="0">
                <a:solidFill>
                  <a:schemeClr val="bg1"/>
                </a:solidFill>
                <a:latin typeface="inherit"/>
              </a:rPr>
              <a:t>                        </a:t>
            </a:r>
            <a:r>
              <a:rPr lang="en-US" sz="1400" b="0" i="0" dirty="0">
                <a:solidFill>
                  <a:schemeClr val="bg1"/>
                </a:solidFill>
                <a:effectLst/>
                <a:latin typeface="inherit"/>
              </a:rPr>
              <a:t>number),</a:t>
            </a:r>
          </a:p>
          <a:p>
            <a:pPr algn="l"/>
            <a:r>
              <a:rPr lang="en-US" sz="1400" dirty="0">
                <a:solidFill>
                  <a:schemeClr val="bg1"/>
                </a:solidFill>
                <a:latin typeface="inherit"/>
              </a:rPr>
              <a:t>                 </a:t>
            </a:r>
            <a:r>
              <a:rPr lang="en-US" sz="1400" b="0" i="0" dirty="0">
                <a:solidFill>
                  <a:schemeClr val="bg1"/>
                </a:solidFill>
                <a:effectLst/>
                <a:latin typeface="inherit"/>
              </a:rPr>
              <a:t>when 1, 2, 3, 4, 5 and 6 are the number of points on the </a:t>
            </a:r>
          </a:p>
          <a:p>
            <a:pPr algn="l"/>
            <a:r>
              <a:rPr lang="en-US" sz="1400" dirty="0">
                <a:solidFill>
                  <a:schemeClr val="bg1"/>
                </a:solidFill>
                <a:latin typeface="inherit"/>
              </a:rPr>
              <a:t>                 </a:t>
            </a:r>
            <a:r>
              <a:rPr lang="en-US" sz="1400" b="0" i="0" dirty="0">
                <a:solidFill>
                  <a:schemeClr val="bg1"/>
                </a:solidFill>
                <a:effectLst/>
                <a:latin typeface="inherit"/>
              </a:rPr>
              <a:t>faces of the die.</a:t>
            </a:r>
          </a:p>
        </p:txBody>
      </p:sp>
      <p:sp>
        <p:nvSpPr>
          <p:cNvPr id="8" name="TextBox 7">
            <a:extLst>
              <a:ext uri="{FF2B5EF4-FFF2-40B4-BE49-F238E27FC236}">
                <a16:creationId xmlns:a16="http://schemas.microsoft.com/office/drawing/2014/main" xmlns="" id="{0E101170-B535-9CC9-6051-497777E2D0A8}"/>
              </a:ext>
            </a:extLst>
          </p:cNvPr>
          <p:cNvSpPr txBox="1"/>
          <p:nvPr/>
        </p:nvSpPr>
        <p:spPr>
          <a:xfrm>
            <a:off x="571500" y="13354534"/>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Empty Set</a:t>
            </a:r>
          </a:p>
        </p:txBody>
      </p:sp>
      <p:sp>
        <p:nvSpPr>
          <p:cNvPr id="9" name="TextBox 8">
            <a:extLst>
              <a:ext uri="{FF2B5EF4-FFF2-40B4-BE49-F238E27FC236}">
                <a16:creationId xmlns:a16="http://schemas.microsoft.com/office/drawing/2014/main" xmlns="" id="{274D95EC-4A95-3421-E855-DC831DB5DF18}"/>
              </a:ext>
            </a:extLst>
          </p:cNvPr>
          <p:cNvSpPr txBox="1"/>
          <p:nvPr/>
        </p:nvSpPr>
        <p:spPr>
          <a:xfrm>
            <a:off x="777512" y="13824194"/>
            <a:ext cx="51682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A set is called empty or null set if contains no </a:t>
            </a:r>
            <a:r>
              <a:rPr lang="en-US" sz="1600" dirty="0" err="1">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elements.It</a:t>
            </a:r>
            <a:r>
              <a:rPr lang="en-US" sz="16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 is denoted by </a:t>
            </a:r>
            <a:r>
              <a:rPr lang="en-US" sz="1600" b="0" i="0" dirty="0">
                <a:solidFill>
                  <a:srgbClr val="DD95E3"/>
                </a:solidFill>
                <a:effectLst/>
                <a:latin typeface="Roboto" panose="02000000000000000000" pitchFamily="2" charset="0"/>
              </a:rPr>
              <a:t> ∅, { }, or </a:t>
            </a:r>
            <a:r>
              <a:rPr lang="el-GR" sz="1600" b="0" i="0" dirty="0">
                <a:solidFill>
                  <a:srgbClr val="DD95E3"/>
                </a:solidFill>
                <a:effectLst/>
                <a:latin typeface="Roboto" panose="02000000000000000000" pitchFamily="2" charset="0"/>
              </a:rPr>
              <a:t>φ</a:t>
            </a:r>
            <a:r>
              <a:rPr lang="en-US" sz="1600" b="0" i="0" dirty="0">
                <a:solidFill>
                  <a:srgbClr val="DD95E3"/>
                </a:solidFill>
                <a:effectLst/>
                <a:latin typeface="Roboto" panose="02000000000000000000" pitchFamily="2" charset="0"/>
              </a:rPr>
              <a:t>.</a:t>
            </a:r>
            <a:endParaRPr lang="en-US" sz="1600" dirty="0">
              <a:solidFill>
                <a:srgbClr val="DD95E3"/>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0" name="TextBox 9">
            <a:extLst>
              <a:ext uri="{FF2B5EF4-FFF2-40B4-BE49-F238E27FC236}">
                <a16:creationId xmlns:a16="http://schemas.microsoft.com/office/drawing/2014/main" xmlns="" id="{A6B5BA11-3B39-A3F3-82D8-B7C1604C5A56}"/>
              </a:ext>
            </a:extLst>
          </p:cNvPr>
          <p:cNvSpPr txBox="1"/>
          <p:nvPr/>
        </p:nvSpPr>
        <p:spPr>
          <a:xfrm>
            <a:off x="1003974" y="14509297"/>
            <a:ext cx="4490972" cy="954107"/>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FFFF00"/>
                </a:solidFill>
                <a:effectLst/>
                <a:latin typeface="Roboto" panose="02000000000000000000" pitchFamily="2" charset="0"/>
              </a:rPr>
              <a:t>Example</a:t>
            </a:r>
            <a:r>
              <a:rPr lang="en-US" sz="1400" b="0" i="0" dirty="0">
                <a:solidFill>
                  <a:srgbClr val="111111"/>
                </a:solidFill>
                <a:effectLst/>
                <a:latin typeface="Roboto" panose="02000000000000000000" pitchFamily="2" charset="0"/>
              </a:rPr>
              <a:t> </a:t>
            </a:r>
            <a:r>
              <a:rPr lang="en-US" sz="1400" b="0" i="0" dirty="0">
                <a:solidFill>
                  <a:schemeClr val="bg1"/>
                </a:solidFill>
                <a:effectLst/>
                <a:latin typeface="Roboto" panose="02000000000000000000" pitchFamily="2" charset="0"/>
              </a:rPr>
              <a:t>: </a:t>
            </a:r>
          </a:p>
          <a:p>
            <a:pPr algn="l"/>
            <a:endParaRPr lang="en-US" sz="1400" dirty="0">
              <a:solidFill>
                <a:srgbClr val="111111"/>
              </a:solidFill>
              <a:latin typeface="Roboto" panose="02000000000000000000" pitchFamily="2" charset="0"/>
            </a:endParaRPr>
          </a:p>
          <a:p>
            <a:pPr algn="l"/>
            <a:r>
              <a:rPr lang="en-US" sz="1400" b="0" i="0" dirty="0">
                <a:solidFill>
                  <a:schemeClr val="bg1"/>
                </a:solidFill>
                <a:effectLst/>
                <a:latin typeface="Roboto" panose="02000000000000000000" pitchFamily="2" charset="0"/>
              </a:rPr>
              <a:t>                The set of whole numbers between 3 and 4:                     </a:t>
            </a:r>
          </a:p>
          <a:p>
            <a:pPr algn="l"/>
            <a:r>
              <a:rPr lang="en-US" sz="1400" dirty="0">
                <a:solidFill>
                  <a:schemeClr val="bg1"/>
                </a:solidFill>
                <a:latin typeface="Roboto" panose="02000000000000000000" pitchFamily="2" charset="0"/>
              </a:rPr>
              <a:t>                 </a:t>
            </a:r>
            <a:r>
              <a:rPr lang="en-US" sz="1400" b="0" i="0" dirty="0">
                <a:solidFill>
                  <a:schemeClr val="bg1"/>
                </a:solidFill>
                <a:effectLst/>
                <a:latin typeface="Roboto" panose="02000000000000000000" pitchFamily="2" charset="0"/>
              </a:rPr>
              <a:t>{x : 3 &lt; x &lt; 4, x is a whole number} = ∅</a:t>
            </a:r>
          </a:p>
        </p:txBody>
      </p:sp>
      <p:sp>
        <p:nvSpPr>
          <p:cNvPr id="11" name="TextBox 10">
            <a:extLst>
              <a:ext uri="{FF2B5EF4-FFF2-40B4-BE49-F238E27FC236}">
                <a16:creationId xmlns:a16="http://schemas.microsoft.com/office/drawing/2014/main" xmlns="" id="{59A671F8-0338-857B-8E33-B40C12CD7021}"/>
              </a:ext>
            </a:extLst>
          </p:cNvPr>
          <p:cNvSpPr txBox="1"/>
          <p:nvPr/>
        </p:nvSpPr>
        <p:spPr>
          <a:xfrm>
            <a:off x="7040665" y="10551513"/>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M.E Set</a:t>
            </a:r>
          </a:p>
        </p:txBody>
      </p:sp>
      <p:cxnSp>
        <p:nvCxnSpPr>
          <p:cNvPr id="12" name="Straight Connector 11">
            <a:extLst>
              <a:ext uri="{FF2B5EF4-FFF2-40B4-BE49-F238E27FC236}">
                <a16:creationId xmlns:a16="http://schemas.microsoft.com/office/drawing/2014/main" xmlns="" id="{65D58F61-2E79-89DA-03E6-BE4AF02A41BA}"/>
              </a:ext>
            </a:extLst>
          </p:cNvPr>
          <p:cNvCxnSpPr/>
          <p:nvPr/>
        </p:nvCxnSpPr>
        <p:spPr>
          <a:xfrm>
            <a:off x="6622991" y="11046813"/>
            <a:ext cx="0" cy="3643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C1BF2726-E2E7-A63F-0A49-22A475985F4E}"/>
              </a:ext>
            </a:extLst>
          </p:cNvPr>
          <p:cNvSpPr txBox="1"/>
          <p:nvPr/>
        </p:nvSpPr>
        <p:spPr>
          <a:xfrm>
            <a:off x="7300245" y="11046812"/>
            <a:ext cx="4551704"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Nunito" pitchFamily="2" charset="0"/>
              </a:rPr>
              <a:t>Two sets are said to be mutually exclusive if they have no common element.</a:t>
            </a:r>
            <a:endParaRPr lang="en-US" sz="1600" dirty="0">
              <a:solidFill>
                <a:schemeClr val="bg1"/>
              </a:solidFill>
            </a:endParaRPr>
          </a:p>
        </p:txBody>
      </p:sp>
      <p:sp>
        <p:nvSpPr>
          <p:cNvPr id="14" name="TextBox 13">
            <a:extLst>
              <a:ext uri="{FF2B5EF4-FFF2-40B4-BE49-F238E27FC236}">
                <a16:creationId xmlns:a16="http://schemas.microsoft.com/office/drawing/2014/main" xmlns="" id="{C3DB8554-F76B-DBF7-344C-30B734B10D70}"/>
              </a:ext>
            </a:extLst>
          </p:cNvPr>
          <p:cNvSpPr txBox="1"/>
          <p:nvPr/>
        </p:nvSpPr>
        <p:spPr>
          <a:xfrm>
            <a:off x="7751037" y="11757554"/>
            <a:ext cx="383919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rPr>
              <a:t>Example:</a:t>
            </a:r>
          </a:p>
          <a:p>
            <a:pPr marL="285750" indent="-285750">
              <a:buFont typeface="Arial" panose="020B0604020202020204" pitchFamily="34" charset="0"/>
              <a:buChar char="•"/>
            </a:pPr>
            <a:endParaRPr lang="en-US" sz="1400" dirty="0">
              <a:solidFill>
                <a:srgbClr val="FFFF00"/>
              </a:solidFill>
            </a:endParaRPr>
          </a:p>
          <a:p>
            <a:r>
              <a:rPr lang="en-US" sz="1400" dirty="0">
                <a:solidFill>
                  <a:schemeClr val="bg1"/>
                </a:solidFill>
              </a:rPr>
              <a:t>                        if,    A={1,2,3} and B={4,5,6}</a:t>
            </a:r>
          </a:p>
          <a:p>
            <a:r>
              <a:rPr lang="en-US" sz="1400" b="0" i="0" dirty="0">
                <a:solidFill>
                  <a:schemeClr val="bg1"/>
                </a:solidFill>
                <a:effectLst/>
                <a:latin typeface="-apple-system"/>
              </a:rPr>
              <a:t>                        then,    (A ∪ B) = </a:t>
            </a:r>
            <a:r>
              <a:rPr lang="en-US" sz="1400" b="0" i="0" dirty="0">
                <a:solidFill>
                  <a:schemeClr val="bg1"/>
                </a:solidFill>
                <a:effectLst/>
                <a:latin typeface="Roboto" panose="02000000000000000000" pitchFamily="2" charset="0"/>
              </a:rPr>
              <a:t>∅</a:t>
            </a:r>
            <a:endParaRPr lang="en-US" sz="1400" dirty="0">
              <a:solidFill>
                <a:schemeClr val="bg1"/>
              </a:solidFill>
            </a:endParaRPr>
          </a:p>
        </p:txBody>
      </p:sp>
      <p:sp>
        <p:nvSpPr>
          <p:cNvPr id="15" name="TextBox 14">
            <a:extLst>
              <a:ext uri="{FF2B5EF4-FFF2-40B4-BE49-F238E27FC236}">
                <a16:creationId xmlns:a16="http://schemas.microsoft.com/office/drawing/2014/main" xmlns="" id="{1D05A59A-784D-3515-CD42-B26B5782FD90}"/>
              </a:ext>
            </a:extLst>
          </p:cNvPr>
          <p:cNvSpPr txBox="1"/>
          <p:nvPr/>
        </p:nvSpPr>
        <p:spPr>
          <a:xfrm>
            <a:off x="7040665" y="13354534"/>
            <a:ext cx="238641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Venn Diagram</a:t>
            </a:r>
          </a:p>
        </p:txBody>
      </p:sp>
      <p:pic>
        <p:nvPicPr>
          <p:cNvPr id="16" name="Picture 2" descr="Venn diagram definition">
            <a:extLst>
              <a:ext uri="{FF2B5EF4-FFF2-40B4-BE49-F238E27FC236}">
                <a16:creationId xmlns:a16="http://schemas.microsoft.com/office/drawing/2014/main" xmlns="" id="{5669F6FF-4547-9009-59B1-B9BBFBDB076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909" t="26259" r="19857" b="-1"/>
          <a:stretch/>
        </p:blipFill>
        <p:spPr bwMode="auto">
          <a:xfrm>
            <a:off x="8495316" y="14334397"/>
            <a:ext cx="1786611" cy="130390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951FD6A0-8EDE-04B6-5A1C-AD38C6E41954}"/>
              </a:ext>
            </a:extLst>
          </p:cNvPr>
          <p:cNvSpPr txBox="1"/>
          <p:nvPr/>
        </p:nvSpPr>
        <p:spPr>
          <a:xfrm>
            <a:off x="7300245" y="13658438"/>
            <a:ext cx="4176755" cy="461665"/>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bg1"/>
                </a:solidFill>
                <a:effectLst/>
                <a:latin typeface="Untitled Sans"/>
              </a:rPr>
              <a:t>A </a:t>
            </a:r>
            <a:r>
              <a:rPr lang="en-US" sz="1200" b="1" i="0" dirty="0">
                <a:solidFill>
                  <a:schemeClr val="bg1"/>
                </a:solidFill>
                <a:effectLst/>
                <a:latin typeface="Untitled Sans"/>
              </a:rPr>
              <a:t>Venn diagram</a:t>
            </a:r>
            <a:r>
              <a:rPr lang="en-US" sz="1200" b="0" i="0" dirty="0">
                <a:solidFill>
                  <a:schemeClr val="bg1"/>
                </a:solidFill>
                <a:effectLst/>
                <a:latin typeface="Untitled Sans"/>
              </a:rPr>
              <a:t> is a diagram that helps us visualize the logical relationship between set and their elements</a:t>
            </a:r>
            <a:endParaRPr lang="en-US" sz="1200" dirty="0">
              <a:solidFill>
                <a:schemeClr val="bg1"/>
              </a:solidFill>
            </a:endParaRPr>
          </a:p>
        </p:txBody>
      </p:sp>
    </p:spTree>
    <p:extLst>
      <p:ext uri="{BB962C8B-B14F-4D97-AF65-F5344CB8AC3E}">
        <p14:creationId xmlns:p14="http://schemas.microsoft.com/office/powerpoint/2010/main" xmlns="" val="151824398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2819B1E-B4F7-DAE2-59D5-74F280C99126}"/>
              </a:ext>
            </a:extLst>
          </p:cNvPr>
          <p:cNvSpPr txBox="1"/>
          <p:nvPr/>
        </p:nvSpPr>
        <p:spPr>
          <a:xfrm>
            <a:off x="571500" y="495300"/>
            <a:ext cx="712551"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Basic</a:t>
            </a:r>
          </a:p>
        </p:txBody>
      </p:sp>
      <p:sp>
        <p:nvSpPr>
          <p:cNvPr id="4" name="TextBox 3">
            <a:extLst>
              <a:ext uri="{FF2B5EF4-FFF2-40B4-BE49-F238E27FC236}">
                <a16:creationId xmlns:a16="http://schemas.microsoft.com/office/drawing/2014/main" xmlns="" id="{112867A4-6B90-9F7D-0750-644F73F74CC7}"/>
              </a:ext>
            </a:extLst>
          </p:cNvPr>
          <p:cNvSpPr txBox="1"/>
          <p:nvPr/>
        </p:nvSpPr>
        <p:spPr>
          <a:xfrm>
            <a:off x="1156094" y="495300"/>
            <a:ext cx="67270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Sets</a:t>
            </a:r>
          </a:p>
        </p:txBody>
      </p:sp>
      <p:cxnSp>
        <p:nvCxnSpPr>
          <p:cNvPr id="6" name="Straight Connector 5">
            <a:extLst>
              <a:ext uri="{FF2B5EF4-FFF2-40B4-BE49-F238E27FC236}">
                <a16:creationId xmlns:a16="http://schemas.microsoft.com/office/drawing/2014/main" xmlns="" id="{DE858A07-FE22-75ED-83F8-5DC944F490E1}"/>
              </a:ext>
            </a:extLst>
          </p:cNvPr>
          <p:cNvCxnSpPr/>
          <p:nvPr/>
        </p:nvCxnSpPr>
        <p:spPr>
          <a:xfrm>
            <a:off x="571500" y="99060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943261F-4E89-A44E-AA49-D91944F9A6AC}"/>
              </a:ext>
            </a:extLst>
          </p:cNvPr>
          <p:cNvSpPr txBox="1"/>
          <p:nvPr/>
        </p:nvSpPr>
        <p:spPr>
          <a:xfrm>
            <a:off x="571500" y="1116569"/>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Universal Set</a:t>
            </a:r>
          </a:p>
        </p:txBody>
      </p:sp>
      <p:sp>
        <p:nvSpPr>
          <p:cNvPr id="8" name="TextBox 7">
            <a:extLst>
              <a:ext uri="{FF2B5EF4-FFF2-40B4-BE49-F238E27FC236}">
                <a16:creationId xmlns:a16="http://schemas.microsoft.com/office/drawing/2014/main" xmlns="" id="{D7FC85C7-64CD-6743-627E-93B4CC9C1873}"/>
              </a:ext>
            </a:extLst>
          </p:cNvPr>
          <p:cNvSpPr txBox="1"/>
          <p:nvPr/>
        </p:nvSpPr>
        <p:spPr>
          <a:xfrm>
            <a:off x="777513" y="1611868"/>
            <a:ext cx="5168225"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FFFFFF"/>
                </a:solidFill>
                <a:effectLst/>
                <a:latin typeface="Segoe UI Historic" panose="020B0502040204020203" pitchFamily="34" charset="0"/>
              </a:rPr>
              <a:t>A set is called universal set if it contains all possible objects under </a:t>
            </a:r>
            <a:r>
              <a:rPr lang="en-US" sz="1600" b="0" i="0" dirty="0" err="1">
                <a:solidFill>
                  <a:srgbClr val="FFFFFF"/>
                </a:solidFill>
                <a:effectLst/>
                <a:latin typeface="Segoe UI Historic" panose="020B0502040204020203" pitchFamily="34" charset="0"/>
              </a:rPr>
              <a:t>consideration.It</a:t>
            </a:r>
            <a:r>
              <a:rPr lang="en-US" sz="1600" b="0" i="0" dirty="0">
                <a:solidFill>
                  <a:srgbClr val="FFFFFF"/>
                </a:solidFill>
                <a:effectLst/>
                <a:latin typeface="Segoe UI Historic" panose="020B0502040204020203" pitchFamily="34" charset="0"/>
              </a:rPr>
              <a:t> is denoted by </a:t>
            </a:r>
            <a:r>
              <a:rPr lang="en-US" sz="1600" b="0" i="0" dirty="0">
                <a:solidFill>
                  <a:srgbClr val="DD95E3"/>
                </a:solidFill>
                <a:effectLst/>
                <a:latin typeface="Untitled Sans"/>
              </a:rPr>
              <a:t>U,</a:t>
            </a:r>
            <a:r>
              <a:rPr lang="el-GR" sz="1600" b="0" i="0" dirty="0">
                <a:solidFill>
                  <a:srgbClr val="DD95E3"/>
                </a:solidFill>
                <a:effectLst/>
                <a:latin typeface="-apple-system"/>
              </a:rPr>
              <a:t> Ω</a:t>
            </a:r>
            <a:r>
              <a:rPr lang="en-US" sz="1600" b="0" i="0" dirty="0">
                <a:solidFill>
                  <a:srgbClr val="DD95E3"/>
                </a:solidFill>
                <a:effectLst/>
                <a:latin typeface="-apple-system"/>
              </a:rPr>
              <a:t> , </a:t>
            </a:r>
            <a:r>
              <a:rPr lang="en-US" sz="1600" b="0" i="0" dirty="0">
                <a:solidFill>
                  <a:srgbClr val="DD95E3"/>
                </a:solidFill>
                <a:effectLst/>
                <a:latin typeface="Untitled Sans"/>
              </a:rPr>
              <a:t>S</a:t>
            </a:r>
            <a:r>
              <a:rPr lang="en-US" sz="1600" b="0" i="0" dirty="0">
                <a:solidFill>
                  <a:schemeClr val="bg1"/>
                </a:solidFill>
                <a:effectLst/>
                <a:latin typeface="Untitled Sans"/>
              </a:rPr>
              <a:t>.</a:t>
            </a:r>
            <a:endParaRPr lang="en-US" sz="1600" dirty="0">
              <a:solidFill>
                <a:schemeClr val="bg1"/>
              </a:solidFill>
            </a:endParaRPr>
          </a:p>
        </p:txBody>
      </p:sp>
      <p:sp>
        <p:nvSpPr>
          <p:cNvPr id="9" name="TextBox 8">
            <a:extLst>
              <a:ext uri="{FF2B5EF4-FFF2-40B4-BE49-F238E27FC236}">
                <a16:creationId xmlns:a16="http://schemas.microsoft.com/office/drawing/2014/main" xmlns="" id="{6948E710-F8FF-4002-7B57-8ECA9D3F9E3B}"/>
              </a:ext>
            </a:extLst>
          </p:cNvPr>
          <p:cNvSpPr txBox="1"/>
          <p:nvPr/>
        </p:nvSpPr>
        <p:spPr>
          <a:xfrm>
            <a:off x="1003974" y="2196644"/>
            <a:ext cx="5168226" cy="1600438"/>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FFFF00"/>
                </a:solidFill>
                <a:effectLst/>
                <a:latin typeface="inherit"/>
              </a:rPr>
              <a:t>Example :</a:t>
            </a:r>
            <a:r>
              <a:rPr lang="en-US" sz="1400" b="0" i="0" dirty="0">
                <a:solidFill>
                  <a:schemeClr val="bg1"/>
                </a:solidFill>
                <a:effectLst/>
                <a:latin typeface="inherit"/>
              </a:rPr>
              <a:t> </a:t>
            </a:r>
          </a:p>
          <a:p>
            <a:pPr algn="l"/>
            <a:r>
              <a:rPr lang="en-US" sz="1400" dirty="0">
                <a:solidFill>
                  <a:schemeClr val="bg1"/>
                </a:solidFill>
                <a:latin typeface="inherit"/>
              </a:rPr>
              <a:t>                </a:t>
            </a:r>
            <a:r>
              <a:rPr lang="en-US" sz="1400" b="0" i="0" dirty="0">
                <a:solidFill>
                  <a:schemeClr val="bg1"/>
                </a:solidFill>
                <a:effectLst/>
                <a:latin typeface="inherit"/>
              </a:rPr>
              <a:t>If we throw a die, the universal set is the all possible </a:t>
            </a:r>
          </a:p>
          <a:p>
            <a:pPr algn="l"/>
            <a:r>
              <a:rPr lang="en-US" sz="1400" dirty="0">
                <a:solidFill>
                  <a:schemeClr val="bg1"/>
                </a:solidFill>
                <a:latin typeface="inherit"/>
              </a:rPr>
              <a:t>                 </a:t>
            </a:r>
            <a:r>
              <a:rPr lang="en-US" sz="1400" b="0" i="0" dirty="0">
                <a:solidFill>
                  <a:schemeClr val="bg1"/>
                </a:solidFill>
                <a:effectLst/>
                <a:latin typeface="inherit"/>
              </a:rPr>
              <a:t>outcomes which may be written as,                   </a:t>
            </a:r>
          </a:p>
          <a:p>
            <a:pPr algn="l"/>
            <a:r>
              <a:rPr lang="en-US" sz="1400" dirty="0">
                <a:solidFill>
                  <a:schemeClr val="bg1"/>
                </a:solidFill>
                <a:latin typeface="inherit"/>
              </a:rPr>
              <a:t>                 </a:t>
            </a:r>
            <a:r>
              <a:rPr lang="en-US" sz="1400" b="0" i="0" dirty="0">
                <a:solidFill>
                  <a:schemeClr val="bg1"/>
                </a:solidFill>
                <a:effectLst/>
                <a:latin typeface="inherit"/>
              </a:rPr>
              <a:t>Ω = (1, 2, 3, 4, 5, 6) = { x | 1≤ x ≤ 6 and x is a natural  </a:t>
            </a:r>
          </a:p>
          <a:p>
            <a:pPr algn="l"/>
            <a:r>
              <a:rPr lang="en-US" sz="1400" dirty="0">
                <a:solidFill>
                  <a:schemeClr val="bg1"/>
                </a:solidFill>
                <a:latin typeface="inherit"/>
              </a:rPr>
              <a:t>                        </a:t>
            </a:r>
            <a:r>
              <a:rPr lang="en-US" sz="1400" b="0" i="0" dirty="0">
                <a:solidFill>
                  <a:schemeClr val="bg1"/>
                </a:solidFill>
                <a:effectLst/>
                <a:latin typeface="inherit"/>
              </a:rPr>
              <a:t>number),</a:t>
            </a:r>
          </a:p>
          <a:p>
            <a:pPr algn="l"/>
            <a:r>
              <a:rPr lang="en-US" sz="1400" dirty="0">
                <a:solidFill>
                  <a:schemeClr val="bg1"/>
                </a:solidFill>
                <a:latin typeface="inherit"/>
              </a:rPr>
              <a:t>                 </a:t>
            </a:r>
            <a:r>
              <a:rPr lang="en-US" sz="1400" b="0" i="0" dirty="0">
                <a:solidFill>
                  <a:schemeClr val="bg1"/>
                </a:solidFill>
                <a:effectLst/>
                <a:latin typeface="inherit"/>
              </a:rPr>
              <a:t>when 1, 2, 3, 4, 5 and 6 are the number of points on the </a:t>
            </a:r>
          </a:p>
          <a:p>
            <a:pPr algn="l"/>
            <a:r>
              <a:rPr lang="en-US" sz="1400" dirty="0">
                <a:solidFill>
                  <a:schemeClr val="bg1"/>
                </a:solidFill>
                <a:latin typeface="inherit"/>
              </a:rPr>
              <a:t>                 </a:t>
            </a:r>
            <a:r>
              <a:rPr lang="en-US" sz="1400" b="0" i="0" dirty="0">
                <a:solidFill>
                  <a:schemeClr val="bg1"/>
                </a:solidFill>
                <a:effectLst/>
                <a:latin typeface="inherit"/>
              </a:rPr>
              <a:t>faces of the die.</a:t>
            </a:r>
          </a:p>
        </p:txBody>
      </p:sp>
      <p:sp>
        <p:nvSpPr>
          <p:cNvPr id="10" name="TextBox 9">
            <a:extLst>
              <a:ext uri="{FF2B5EF4-FFF2-40B4-BE49-F238E27FC236}">
                <a16:creationId xmlns:a16="http://schemas.microsoft.com/office/drawing/2014/main" xmlns="" id="{F0E78C14-795E-4E11-810A-A8716F154437}"/>
              </a:ext>
            </a:extLst>
          </p:cNvPr>
          <p:cNvSpPr txBox="1"/>
          <p:nvPr/>
        </p:nvSpPr>
        <p:spPr>
          <a:xfrm>
            <a:off x="571500" y="3919590"/>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Empty Set</a:t>
            </a:r>
          </a:p>
        </p:txBody>
      </p:sp>
      <p:sp>
        <p:nvSpPr>
          <p:cNvPr id="11" name="TextBox 10">
            <a:extLst>
              <a:ext uri="{FF2B5EF4-FFF2-40B4-BE49-F238E27FC236}">
                <a16:creationId xmlns:a16="http://schemas.microsoft.com/office/drawing/2014/main" xmlns="" id="{1D2D4B1A-AAB7-14D8-4E15-EE5D46D6C475}"/>
              </a:ext>
            </a:extLst>
          </p:cNvPr>
          <p:cNvSpPr txBox="1"/>
          <p:nvPr/>
        </p:nvSpPr>
        <p:spPr>
          <a:xfrm>
            <a:off x="777512" y="4389250"/>
            <a:ext cx="51682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A set is called empty or null set if contains no </a:t>
            </a:r>
            <a:r>
              <a:rPr lang="en-US" sz="1600" dirty="0" err="1">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elements.It</a:t>
            </a:r>
            <a:r>
              <a:rPr lang="en-US" sz="1600"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 is denoted by </a:t>
            </a:r>
            <a:r>
              <a:rPr lang="en-US" sz="1600" b="0" i="0" dirty="0">
                <a:solidFill>
                  <a:srgbClr val="DD95E3"/>
                </a:solidFill>
                <a:effectLst/>
                <a:latin typeface="Roboto" panose="02000000000000000000" pitchFamily="2" charset="0"/>
              </a:rPr>
              <a:t> ∅, { }, or </a:t>
            </a:r>
            <a:r>
              <a:rPr lang="el-GR" sz="1600" b="0" i="0" dirty="0">
                <a:solidFill>
                  <a:srgbClr val="DD95E3"/>
                </a:solidFill>
                <a:effectLst/>
                <a:latin typeface="Roboto" panose="02000000000000000000" pitchFamily="2" charset="0"/>
              </a:rPr>
              <a:t>φ</a:t>
            </a:r>
            <a:r>
              <a:rPr lang="en-US" sz="1600" b="0" i="0" dirty="0">
                <a:solidFill>
                  <a:srgbClr val="DD95E3"/>
                </a:solidFill>
                <a:effectLst/>
                <a:latin typeface="Roboto" panose="02000000000000000000" pitchFamily="2" charset="0"/>
              </a:rPr>
              <a:t>.</a:t>
            </a:r>
            <a:endParaRPr lang="en-US" sz="1600" dirty="0">
              <a:solidFill>
                <a:srgbClr val="DD95E3"/>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3" name="TextBox 12">
            <a:extLst>
              <a:ext uri="{FF2B5EF4-FFF2-40B4-BE49-F238E27FC236}">
                <a16:creationId xmlns:a16="http://schemas.microsoft.com/office/drawing/2014/main" xmlns="" id="{27E12A4A-5532-550B-4672-73A30F466ADC}"/>
              </a:ext>
            </a:extLst>
          </p:cNvPr>
          <p:cNvSpPr txBox="1"/>
          <p:nvPr/>
        </p:nvSpPr>
        <p:spPr>
          <a:xfrm>
            <a:off x="1003974" y="5074353"/>
            <a:ext cx="4490972" cy="954107"/>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FFFF00"/>
                </a:solidFill>
                <a:effectLst/>
                <a:latin typeface="Roboto" panose="02000000000000000000" pitchFamily="2" charset="0"/>
              </a:rPr>
              <a:t>Example</a:t>
            </a:r>
            <a:r>
              <a:rPr lang="en-US" sz="1400" b="0" i="0" dirty="0">
                <a:solidFill>
                  <a:srgbClr val="111111"/>
                </a:solidFill>
                <a:effectLst/>
                <a:latin typeface="Roboto" panose="02000000000000000000" pitchFamily="2" charset="0"/>
              </a:rPr>
              <a:t> </a:t>
            </a:r>
            <a:r>
              <a:rPr lang="en-US" sz="1400" b="0" i="0" dirty="0">
                <a:solidFill>
                  <a:schemeClr val="bg1"/>
                </a:solidFill>
                <a:effectLst/>
                <a:latin typeface="Roboto" panose="02000000000000000000" pitchFamily="2" charset="0"/>
              </a:rPr>
              <a:t>: </a:t>
            </a:r>
          </a:p>
          <a:p>
            <a:pPr algn="l"/>
            <a:endParaRPr lang="en-US" sz="1400" dirty="0">
              <a:solidFill>
                <a:srgbClr val="111111"/>
              </a:solidFill>
              <a:latin typeface="Roboto" panose="02000000000000000000" pitchFamily="2" charset="0"/>
            </a:endParaRPr>
          </a:p>
          <a:p>
            <a:pPr algn="l"/>
            <a:r>
              <a:rPr lang="en-US" sz="1400" b="0" i="0" dirty="0">
                <a:solidFill>
                  <a:schemeClr val="bg1"/>
                </a:solidFill>
                <a:effectLst/>
                <a:latin typeface="Roboto" panose="02000000000000000000" pitchFamily="2" charset="0"/>
              </a:rPr>
              <a:t>                The set of whole numbers between 3 and 4:                     </a:t>
            </a:r>
          </a:p>
          <a:p>
            <a:pPr algn="l"/>
            <a:r>
              <a:rPr lang="en-US" sz="1400" dirty="0">
                <a:solidFill>
                  <a:schemeClr val="bg1"/>
                </a:solidFill>
                <a:latin typeface="Roboto" panose="02000000000000000000" pitchFamily="2" charset="0"/>
              </a:rPr>
              <a:t>                 </a:t>
            </a:r>
            <a:r>
              <a:rPr lang="en-US" sz="1400" b="0" i="0" dirty="0">
                <a:solidFill>
                  <a:schemeClr val="bg1"/>
                </a:solidFill>
                <a:effectLst/>
                <a:latin typeface="Roboto" panose="02000000000000000000" pitchFamily="2" charset="0"/>
              </a:rPr>
              <a:t>{x : 3 &lt; x &lt; 4, x is a whole number} = ∅</a:t>
            </a:r>
          </a:p>
        </p:txBody>
      </p:sp>
      <p:sp>
        <p:nvSpPr>
          <p:cNvPr id="14" name="TextBox 13">
            <a:extLst>
              <a:ext uri="{FF2B5EF4-FFF2-40B4-BE49-F238E27FC236}">
                <a16:creationId xmlns:a16="http://schemas.microsoft.com/office/drawing/2014/main" xmlns="" id="{BC031E2E-B2E1-BD5C-3DEF-DC300043D19A}"/>
              </a:ext>
            </a:extLst>
          </p:cNvPr>
          <p:cNvSpPr txBox="1"/>
          <p:nvPr/>
        </p:nvSpPr>
        <p:spPr>
          <a:xfrm>
            <a:off x="7040665" y="1116569"/>
            <a:ext cx="1871529"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M.E Set</a:t>
            </a:r>
          </a:p>
        </p:txBody>
      </p:sp>
      <p:cxnSp>
        <p:nvCxnSpPr>
          <p:cNvPr id="16" name="Straight Connector 15">
            <a:extLst>
              <a:ext uri="{FF2B5EF4-FFF2-40B4-BE49-F238E27FC236}">
                <a16:creationId xmlns:a16="http://schemas.microsoft.com/office/drawing/2014/main" xmlns="" id="{0C4B90C8-0B85-8ACA-E068-C9E58AE0F0A8}"/>
              </a:ext>
            </a:extLst>
          </p:cNvPr>
          <p:cNvCxnSpPr/>
          <p:nvPr/>
        </p:nvCxnSpPr>
        <p:spPr>
          <a:xfrm>
            <a:off x="6622991" y="1611869"/>
            <a:ext cx="0" cy="3643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4091B71F-F23E-4D80-74FC-E8FFE98FE841}"/>
              </a:ext>
            </a:extLst>
          </p:cNvPr>
          <p:cNvSpPr txBox="1"/>
          <p:nvPr/>
        </p:nvSpPr>
        <p:spPr>
          <a:xfrm>
            <a:off x="7300245" y="1611868"/>
            <a:ext cx="4551704"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Nunito" pitchFamily="2" charset="0"/>
              </a:rPr>
              <a:t>Two sets are said to be mutually exclusive if they have no common element.</a:t>
            </a:r>
            <a:endParaRPr lang="en-US" sz="1600" dirty="0">
              <a:solidFill>
                <a:schemeClr val="bg1"/>
              </a:solidFill>
            </a:endParaRPr>
          </a:p>
        </p:txBody>
      </p:sp>
      <p:sp>
        <p:nvSpPr>
          <p:cNvPr id="18" name="TextBox 17">
            <a:extLst>
              <a:ext uri="{FF2B5EF4-FFF2-40B4-BE49-F238E27FC236}">
                <a16:creationId xmlns:a16="http://schemas.microsoft.com/office/drawing/2014/main" xmlns="" id="{2338CE09-6FD2-54A2-35ED-FEF028244157}"/>
              </a:ext>
            </a:extLst>
          </p:cNvPr>
          <p:cNvSpPr txBox="1"/>
          <p:nvPr/>
        </p:nvSpPr>
        <p:spPr>
          <a:xfrm>
            <a:off x="7751037" y="2322610"/>
            <a:ext cx="383919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FF00"/>
                </a:solidFill>
              </a:rPr>
              <a:t>Example:</a:t>
            </a:r>
          </a:p>
          <a:p>
            <a:pPr marL="285750" indent="-285750">
              <a:buFont typeface="Arial" panose="020B0604020202020204" pitchFamily="34" charset="0"/>
              <a:buChar char="•"/>
            </a:pPr>
            <a:endParaRPr lang="en-US" sz="1400" dirty="0">
              <a:solidFill>
                <a:srgbClr val="FFFF00"/>
              </a:solidFill>
            </a:endParaRPr>
          </a:p>
          <a:p>
            <a:r>
              <a:rPr lang="en-US" sz="1400" dirty="0">
                <a:solidFill>
                  <a:schemeClr val="bg1"/>
                </a:solidFill>
              </a:rPr>
              <a:t>                        if,    A={1,2,3} and B={4,5,6}</a:t>
            </a:r>
          </a:p>
          <a:p>
            <a:r>
              <a:rPr lang="en-US" sz="1400" b="0" i="0" dirty="0">
                <a:solidFill>
                  <a:schemeClr val="bg1"/>
                </a:solidFill>
                <a:effectLst/>
                <a:latin typeface="-apple-system"/>
              </a:rPr>
              <a:t>                        then,    (A ∪ B) = </a:t>
            </a:r>
            <a:r>
              <a:rPr lang="en-US" sz="1400" b="0" i="0" dirty="0">
                <a:solidFill>
                  <a:schemeClr val="bg1"/>
                </a:solidFill>
                <a:effectLst/>
                <a:latin typeface="Roboto" panose="02000000000000000000" pitchFamily="2" charset="0"/>
              </a:rPr>
              <a:t>∅</a:t>
            </a:r>
            <a:endParaRPr lang="en-US" sz="1400" dirty="0">
              <a:solidFill>
                <a:schemeClr val="bg1"/>
              </a:solidFill>
            </a:endParaRPr>
          </a:p>
        </p:txBody>
      </p:sp>
      <p:sp>
        <p:nvSpPr>
          <p:cNvPr id="19" name="TextBox 18">
            <a:extLst>
              <a:ext uri="{FF2B5EF4-FFF2-40B4-BE49-F238E27FC236}">
                <a16:creationId xmlns:a16="http://schemas.microsoft.com/office/drawing/2014/main" xmlns="" id="{8AC30714-32EC-1BE4-3118-AD27B315686C}"/>
              </a:ext>
            </a:extLst>
          </p:cNvPr>
          <p:cNvSpPr txBox="1"/>
          <p:nvPr/>
        </p:nvSpPr>
        <p:spPr>
          <a:xfrm>
            <a:off x="7040665" y="3919590"/>
            <a:ext cx="238641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Venn Diagram</a:t>
            </a:r>
          </a:p>
        </p:txBody>
      </p:sp>
      <p:pic>
        <p:nvPicPr>
          <p:cNvPr id="2050" name="Picture 2" descr="Venn diagram definition">
            <a:extLst>
              <a:ext uri="{FF2B5EF4-FFF2-40B4-BE49-F238E27FC236}">
                <a16:creationId xmlns:a16="http://schemas.microsoft.com/office/drawing/2014/main" xmlns="" id="{555D152D-1276-31EC-1389-E3F8D2C6ACCA}"/>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4909" t="26259" r="19857" b="-1"/>
          <a:stretch/>
        </p:blipFill>
        <p:spPr bwMode="auto">
          <a:xfrm>
            <a:off x="8495316" y="4899453"/>
            <a:ext cx="1786611" cy="130390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a:extLst>
              <a:ext uri="{FF2B5EF4-FFF2-40B4-BE49-F238E27FC236}">
                <a16:creationId xmlns:a16="http://schemas.microsoft.com/office/drawing/2014/main" xmlns="" id="{67AB1EF3-E902-BEC5-F936-EB337D36A8B3}"/>
              </a:ext>
            </a:extLst>
          </p:cNvPr>
          <p:cNvSpPr txBox="1"/>
          <p:nvPr/>
        </p:nvSpPr>
        <p:spPr>
          <a:xfrm>
            <a:off x="7300245" y="4223494"/>
            <a:ext cx="4176755" cy="461665"/>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bg1"/>
                </a:solidFill>
                <a:effectLst/>
                <a:latin typeface="Untitled Sans"/>
              </a:rPr>
              <a:t>A </a:t>
            </a:r>
            <a:r>
              <a:rPr lang="en-US" sz="1200" b="1" i="0" dirty="0">
                <a:solidFill>
                  <a:schemeClr val="bg1"/>
                </a:solidFill>
                <a:effectLst/>
                <a:latin typeface="Untitled Sans"/>
              </a:rPr>
              <a:t>Venn diagram</a:t>
            </a:r>
            <a:r>
              <a:rPr lang="en-US" sz="1200" b="0" i="0" dirty="0">
                <a:solidFill>
                  <a:schemeClr val="bg1"/>
                </a:solidFill>
                <a:effectLst/>
                <a:latin typeface="Untitled Sans"/>
              </a:rPr>
              <a:t> is a diagram that helps us visualize the logical relationship between set and their elements</a:t>
            </a:r>
            <a:endParaRPr lang="en-US" sz="1200" dirty="0">
              <a:solidFill>
                <a:schemeClr val="bg1"/>
              </a:solidFill>
            </a:endParaRPr>
          </a:p>
        </p:txBody>
      </p:sp>
    </p:spTree>
    <p:extLst>
      <p:ext uri="{BB962C8B-B14F-4D97-AF65-F5344CB8AC3E}">
        <p14:creationId xmlns:p14="http://schemas.microsoft.com/office/powerpoint/2010/main" xmlns="" val="38698869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4ED1C9-CCDD-6DE0-093F-05545FEEBEFD}"/>
              </a:ext>
            </a:extLst>
          </p:cNvPr>
          <p:cNvSpPr txBox="1"/>
          <p:nvPr/>
        </p:nvSpPr>
        <p:spPr>
          <a:xfrm>
            <a:off x="5169877" y="1859340"/>
            <a:ext cx="2579077"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Set</a:t>
            </a:r>
          </a:p>
        </p:txBody>
      </p:sp>
      <p:sp>
        <p:nvSpPr>
          <p:cNvPr id="3" name="TextBox 2">
            <a:extLst>
              <a:ext uri="{FF2B5EF4-FFF2-40B4-BE49-F238E27FC236}">
                <a16:creationId xmlns:a16="http://schemas.microsoft.com/office/drawing/2014/main" xmlns="" id="{EA0BE380-A936-5CB8-E168-CF03F6816648}"/>
              </a:ext>
            </a:extLst>
          </p:cNvPr>
          <p:cNvSpPr txBox="1"/>
          <p:nvPr/>
        </p:nvSpPr>
        <p:spPr>
          <a:xfrm>
            <a:off x="3598985" y="3213973"/>
            <a:ext cx="6424246"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Operations</a:t>
            </a:r>
          </a:p>
        </p:txBody>
      </p:sp>
      <p:cxnSp>
        <p:nvCxnSpPr>
          <p:cNvPr id="5" name="Straight Connector 4">
            <a:extLst>
              <a:ext uri="{FF2B5EF4-FFF2-40B4-BE49-F238E27FC236}">
                <a16:creationId xmlns:a16="http://schemas.microsoft.com/office/drawing/2014/main" xmlns="" id="{CA171286-F8D5-9DD1-5B3A-54A6A90DD589}"/>
              </a:ext>
            </a:extLst>
          </p:cNvPr>
          <p:cNvCxnSpPr/>
          <p:nvPr/>
        </p:nvCxnSpPr>
        <p:spPr>
          <a:xfrm>
            <a:off x="571500" y="7965831"/>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198367E6-79EB-22D4-6E1F-6EDDA240DE37}"/>
              </a:ext>
            </a:extLst>
          </p:cNvPr>
          <p:cNvCxnSpPr/>
          <p:nvPr/>
        </p:nvCxnSpPr>
        <p:spPr>
          <a:xfrm>
            <a:off x="571500" y="8943113"/>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53C2F77C-D9B4-A3AD-73AD-9CAB579B454A}"/>
              </a:ext>
            </a:extLst>
          </p:cNvPr>
          <p:cNvSpPr txBox="1"/>
          <p:nvPr/>
        </p:nvSpPr>
        <p:spPr>
          <a:xfrm>
            <a:off x="571500" y="9069082"/>
            <a:ext cx="1946031" cy="369332"/>
          </a:xfrm>
          <a:prstGeom prst="rect">
            <a:avLst/>
          </a:prstGeom>
          <a:noFill/>
        </p:spPr>
        <p:txBody>
          <a:bodyPr wrap="square">
            <a:spAutoFit/>
          </a:bodyPr>
          <a:lstStyle/>
          <a:p>
            <a:r>
              <a:rPr lang="en-US" dirty="0">
                <a:solidFill>
                  <a:schemeClr val="bg1"/>
                </a:solidFill>
                <a:latin typeface="Arial Black" panose="020B0A04020102020204" pitchFamily="34" charset="0"/>
              </a:rPr>
              <a:t>Union of  Set</a:t>
            </a:r>
          </a:p>
        </p:txBody>
      </p:sp>
      <p:sp>
        <p:nvSpPr>
          <p:cNvPr id="15" name="TextBox 14">
            <a:extLst>
              <a:ext uri="{FF2B5EF4-FFF2-40B4-BE49-F238E27FC236}">
                <a16:creationId xmlns:a16="http://schemas.microsoft.com/office/drawing/2014/main" xmlns="" id="{54E359FB-051A-24EE-01DD-3B630CA9BB8A}"/>
              </a:ext>
            </a:extLst>
          </p:cNvPr>
          <p:cNvSpPr txBox="1"/>
          <p:nvPr/>
        </p:nvSpPr>
        <p:spPr>
          <a:xfrm>
            <a:off x="571500" y="9564382"/>
            <a:ext cx="4865077"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Roboto" panose="02000000000000000000" pitchFamily="2" charset="0"/>
              </a:rPr>
              <a:t>The union of two sets (A) and (B) is defined as the set containing all elements that are present in either set (A), set (B), or both.</a:t>
            </a:r>
            <a:r>
              <a:rPr lang="en-US" sz="1600" dirty="0">
                <a:solidFill>
                  <a:schemeClr val="bg1"/>
                </a:solidFill>
                <a:latin typeface="Poppins" panose="00000500000000000000" pitchFamily="2" charset="0"/>
              </a:rPr>
              <a:t> Defined as  </a:t>
            </a:r>
            <a:r>
              <a:rPr lang="en-US" sz="1600" dirty="0">
                <a:solidFill>
                  <a:srgbClr val="FFFF00"/>
                </a:solidFill>
                <a:latin typeface="Poppins" panose="00000500000000000000" pitchFamily="2" charset="0"/>
              </a:rPr>
              <a:t>U</a:t>
            </a:r>
            <a:endParaRPr lang="en-US" sz="1600" dirty="0">
              <a:solidFill>
                <a:srgbClr val="FFFF00"/>
              </a:solidFill>
            </a:endParaRPr>
          </a:p>
        </p:txBody>
      </p:sp>
      <p:sp>
        <p:nvSpPr>
          <p:cNvPr id="16" name="TextBox 15">
            <a:extLst>
              <a:ext uri="{FF2B5EF4-FFF2-40B4-BE49-F238E27FC236}">
                <a16:creationId xmlns:a16="http://schemas.microsoft.com/office/drawing/2014/main" xmlns="" id="{39AC2C24-5F7B-9E12-BCE7-F17CDCCDE7CF}"/>
              </a:ext>
            </a:extLst>
          </p:cNvPr>
          <p:cNvSpPr txBox="1"/>
          <p:nvPr/>
        </p:nvSpPr>
        <p:spPr>
          <a:xfrm>
            <a:off x="829407" y="10598291"/>
            <a:ext cx="7127631" cy="338554"/>
          </a:xfrm>
          <a:prstGeom prst="rect">
            <a:avLst/>
          </a:prstGeom>
          <a:noFill/>
        </p:spPr>
        <p:txBody>
          <a:bodyPr wrap="square">
            <a:spAutoFit/>
          </a:bodyPr>
          <a:lstStyle/>
          <a:p>
            <a:pPr marL="171450" indent="-171450">
              <a:buFont typeface="Arial" panose="020B0604020202020204" pitchFamily="34" charset="0"/>
              <a:buChar char="•"/>
            </a:pPr>
            <a:r>
              <a:rPr lang="en-US" sz="1600" b="0" i="0" dirty="0">
                <a:solidFill>
                  <a:schemeClr val="bg1"/>
                </a:solidFill>
                <a:effectLst/>
                <a:latin typeface="Roboto" panose="02000000000000000000" pitchFamily="2" charset="0"/>
              </a:rPr>
              <a:t> [ A ∪ B = {x : x ∈ A \text{ or } x ∈ B} ]</a:t>
            </a:r>
            <a:endParaRPr lang="en-US" sz="1600" dirty="0">
              <a:solidFill>
                <a:schemeClr val="bg1"/>
              </a:solidFill>
            </a:endParaRPr>
          </a:p>
        </p:txBody>
      </p:sp>
      <p:pic>
        <p:nvPicPr>
          <p:cNvPr id="17" name="Picture 4">
            <a:extLst>
              <a:ext uri="{FF2B5EF4-FFF2-40B4-BE49-F238E27FC236}">
                <a16:creationId xmlns:a16="http://schemas.microsoft.com/office/drawing/2014/main" xmlns="" id="{379A9885-E9CB-DCEF-B966-B4B2B707A11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9407" y="11478311"/>
            <a:ext cx="3730870" cy="240056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a:extLst>
              <a:ext uri="{FF2B5EF4-FFF2-40B4-BE49-F238E27FC236}">
                <a16:creationId xmlns:a16="http://schemas.microsoft.com/office/drawing/2014/main" xmlns="" id="{8FC8F1F1-3157-4F7E-842D-BF1EDCCAF4F1}"/>
              </a:ext>
            </a:extLst>
          </p:cNvPr>
          <p:cNvSpPr txBox="1"/>
          <p:nvPr/>
        </p:nvSpPr>
        <p:spPr>
          <a:xfrm>
            <a:off x="6096000" y="9069082"/>
            <a:ext cx="3751385" cy="369332"/>
          </a:xfrm>
          <a:prstGeom prst="rect">
            <a:avLst/>
          </a:prstGeom>
          <a:noFill/>
        </p:spPr>
        <p:txBody>
          <a:bodyPr wrap="square">
            <a:spAutoFit/>
          </a:bodyPr>
          <a:lstStyle/>
          <a:p>
            <a:r>
              <a:rPr lang="en-US" dirty="0">
                <a:solidFill>
                  <a:schemeClr val="bg1"/>
                </a:solidFill>
                <a:latin typeface="Arial Black" panose="020B0A04020102020204" pitchFamily="34" charset="0"/>
              </a:rPr>
              <a:t>Intersection of  Set</a:t>
            </a:r>
          </a:p>
        </p:txBody>
      </p:sp>
      <p:sp>
        <p:nvSpPr>
          <p:cNvPr id="19" name="TextBox 18">
            <a:extLst>
              <a:ext uri="{FF2B5EF4-FFF2-40B4-BE49-F238E27FC236}">
                <a16:creationId xmlns:a16="http://schemas.microsoft.com/office/drawing/2014/main" xmlns="" id="{C0271114-86C3-262C-D80D-EBDDC12423BE}"/>
              </a:ext>
            </a:extLst>
          </p:cNvPr>
          <p:cNvSpPr txBox="1"/>
          <p:nvPr/>
        </p:nvSpPr>
        <p:spPr>
          <a:xfrm>
            <a:off x="6096000" y="9615032"/>
            <a:ext cx="6096000" cy="83099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chemeClr val="bg1"/>
                </a:solidFill>
                <a:effectLst/>
                <a:latin typeface="Poppins" panose="00000500000000000000" pitchFamily="2" charset="0"/>
              </a:rPr>
              <a:t>The intersection of sets A and B is the set of all elements which are common to both A and B.</a:t>
            </a:r>
          </a:p>
          <a:p>
            <a:pPr marL="285750" indent="-285750">
              <a:buFont typeface="Arial" panose="020B0604020202020204" pitchFamily="34" charset="0"/>
              <a:buChar char="•"/>
            </a:pPr>
            <a:r>
              <a:rPr lang="en-US" sz="1600" dirty="0">
                <a:solidFill>
                  <a:schemeClr val="bg1"/>
                </a:solidFill>
                <a:latin typeface="Poppins" panose="00000500000000000000" pitchFamily="2" charset="0"/>
              </a:rPr>
              <a:t>Defined as </a:t>
            </a:r>
            <a:r>
              <a:rPr lang="en-US" sz="1600" b="1" i="1" dirty="0">
                <a:solidFill>
                  <a:srgbClr val="FFFF00"/>
                </a:solidFill>
                <a:effectLst/>
                <a:latin typeface="Nunito" pitchFamily="2" charset="0"/>
              </a:rPr>
              <a:t>∩</a:t>
            </a:r>
            <a:r>
              <a:rPr lang="en-US" sz="1600" b="1" i="1" dirty="0">
                <a:solidFill>
                  <a:srgbClr val="273239"/>
                </a:solidFill>
                <a:effectLst/>
                <a:latin typeface="Nunito" pitchFamily="2" charset="0"/>
              </a:rPr>
              <a:t> .</a:t>
            </a:r>
            <a:endParaRPr lang="en-US" sz="1600" dirty="0">
              <a:solidFill>
                <a:schemeClr val="bg1"/>
              </a:solidFill>
            </a:endParaRPr>
          </a:p>
        </p:txBody>
      </p:sp>
      <p:sp>
        <p:nvSpPr>
          <p:cNvPr id="20" name="TextBox 19">
            <a:extLst>
              <a:ext uri="{FF2B5EF4-FFF2-40B4-BE49-F238E27FC236}">
                <a16:creationId xmlns:a16="http://schemas.microsoft.com/office/drawing/2014/main" xmlns="" id="{EF1955DF-9DEF-CC34-1EFC-346D3D6290B6}"/>
              </a:ext>
            </a:extLst>
          </p:cNvPr>
          <p:cNvSpPr txBox="1"/>
          <p:nvPr/>
        </p:nvSpPr>
        <p:spPr>
          <a:xfrm>
            <a:off x="6096000" y="10542931"/>
            <a:ext cx="6096000" cy="307777"/>
          </a:xfrm>
          <a:prstGeom prst="rect">
            <a:avLst/>
          </a:prstGeom>
          <a:noFill/>
        </p:spPr>
        <p:txBody>
          <a:bodyPr wrap="square">
            <a:spAutoFit/>
          </a:bodyPr>
          <a:lstStyle/>
          <a:p>
            <a:pPr marL="285750" indent="-285750">
              <a:buFont typeface="Arial" panose="020B0604020202020204" pitchFamily="34" charset="0"/>
              <a:buChar char="•"/>
            </a:pPr>
            <a:r>
              <a:rPr lang="en-US" sz="1400" b="1" i="0" dirty="0">
                <a:solidFill>
                  <a:schemeClr val="bg1"/>
                </a:solidFill>
                <a:effectLst/>
                <a:latin typeface="Poppins" panose="00000500000000000000" pitchFamily="2" charset="0"/>
              </a:rPr>
              <a:t>A ∩ B = {x : x ∈ A and x ∈ B}</a:t>
            </a:r>
            <a:endParaRPr lang="en-US" sz="1400" dirty="0">
              <a:solidFill>
                <a:schemeClr val="bg1"/>
              </a:solidFill>
            </a:endParaRPr>
          </a:p>
        </p:txBody>
      </p:sp>
      <p:pic>
        <p:nvPicPr>
          <p:cNvPr id="21" name="Picture 6" descr="Intersection of Sets - Definition, Formula, Properties and Examples">
            <a:extLst>
              <a:ext uri="{FF2B5EF4-FFF2-40B4-BE49-F238E27FC236}">
                <a16:creationId xmlns:a16="http://schemas.microsoft.com/office/drawing/2014/main" xmlns="" id="{A8B0A2CE-227B-B379-FD73-8D9F65B88F2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5713" t="14552" r="21774" b="13439"/>
          <a:stretch/>
        </p:blipFill>
        <p:spPr bwMode="auto">
          <a:xfrm>
            <a:off x="6600093" y="11478312"/>
            <a:ext cx="3751385" cy="24005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1021288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0A2594B-674B-96F8-EB55-3FCE2FA80DEE}"/>
              </a:ext>
            </a:extLst>
          </p:cNvPr>
          <p:cNvSpPr txBox="1"/>
          <p:nvPr/>
        </p:nvSpPr>
        <p:spPr>
          <a:xfrm>
            <a:off x="571500" y="495300"/>
            <a:ext cx="2579077"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Set</a:t>
            </a:r>
          </a:p>
        </p:txBody>
      </p:sp>
      <p:sp>
        <p:nvSpPr>
          <p:cNvPr id="3" name="TextBox 2">
            <a:extLst>
              <a:ext uri="{FF2B5EF4-FFF2-40B4-BE49-F238E27FC236}">
                <a16:creationId xmlns:a16="http://schemas.microsoft.com/office/drawing/2014/main" xmlns="" id="{C9271C9D-1DF8-1E7C-A85A-161C756C9A1D}"/>
              </a:ext>
            </a:extLst>
          </p:cNvPr>
          <p:cNvSpPr txBox="1"/>
          <p:nvPr/>
        </p:nvSpPr>
        <p:spPr>
          <a:xfrm>
            <a:off x="937846" y="495300"/>
            <a:ext cx="642424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Operations</a:t>
            </a:r>
          </a:p>
        </p:txBody>
      </p:sp>
      <p:cxnSp>
        <p:nvCxnSpPr>
          <p:cNvPr id="5" name="Straight Connector 4">
            <a:extLst>
              <a:ext uri="{FF2B5EF4-FFF2-40B4-BE49-F238E27FC236}">
                <a16:creationId xmlns:a16="http://schemas.microsoft.com/office/drawing/2014/main" xmlns="" id="{0E447567-FA10-D6FF-49A4-F3C4E6E74321}"/>
              </a:ext>
            </a:extLst>
          </p:cNvPr>
          <p:cNvCxnSpPr/>
          <p:nvPr/>
        </p:nvCxnSpPr>
        <p:spPr>
          <a:xfrm>
            <a:off x="571500" y="99060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095D56CC-35C2-F1FB-29E7-0805E34181F3}"/>
              </a:ext>
            </a:extLst>
          </p:cNvPr>
          <p:cNvSpPr txBox="1"/>
          <p:nvPr/>
        </p:nvSpPr>
        <p:spPr>
          <a:xfrm>
            <a:off x="571500" y="1116569"/>
            <a:ext cx="1946031" cy="369332"/>
          </a:xfrm>
          <a:prstGeom prst="rect">
            <a:avLst/>
          </a:prstGeom>
          <a:noFill/>
        </p:spPr>
        <p:txBody>
          <a:bodyPr wrap="square">
            <a:spAutoFit/>
          </a:bodyPr>
          <a:lstStyle/>
          <a:p>
            <a:r>
              <a:rPr lang="en-US" dirty="0">
                <a:solidFill>
                  <a:schemeClr val="bg1"/>
                </a:solidFill>
                <a:latin typeface="Arial Black" panose="020B0A04020102020204" pitchFamily="34" charset="0"/>
              </a:rPr>
              <a:t>Union of  Set</a:t>
            </a:r>
          </a:p>
        </p:txBody>
      </p:sp>
      <p:sp>
        <p:nvSpPr>
          <p:cNvPr id="9" name="TextBox 8">
            <a:extLst>
              <a:ext uri="{FF2B5EF4-FFF2-40B4-BE49-F238E27FC236}">
                <a16:creationId xmlns:a16="http://schemas.microsoft.com/office/drawing/2014/main" xmlns="" id="{12085644-A8F3-6CBB-F739-8642502BA41D}"/>
              </a:ext>
            </a:extLst>
          </p:cNvPr>
          <p:cNvSpPr txBox="1"/>
          <p:nvPr/>
        </p:nvSpPr>
        <p:spPr>
          <a:xfrm>
            <a:off x="571500" y="1611869"/>
            <a:ext cx="4865077"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bg1"/>
                </a:solidFill>
                <a:effectLst/>
                <a:latin typeface="Roboto" panose="02000000000000000000" pitchFamily="2" charset="0"/>
              </a:rPr>
              <a:t>The union of two sets (A) and (B) is defined as the set containing all elements that are present in either set (A), set (B), or both.</a:t>
            </a:r>
            <a:r>
              <a:rPr lang="en-US" sz="1600" dirty="0">
                <a:solidFill>
                  <a:schemeClr val="bg1"/>
                </a:solidFill>
                <a:latin typeface="Poppins" panose="00000500000000000000" pitchFamily="2" charset="0"/>
              </a:rPr>
              <a:t> Defined as  </a:t>
            </a:r>
            <a:r>
              <a:rPr lang="en-US" sz="1600" dirty="0">
                <a:solidFill>
                  <a:srgbClr val="FFFF00"/>
                </a:solidFill>
                <a:latin typeface="Poppins" panose="00000500000000000000" pitchFamily="2" charset="0"/>
              </a:rPr>
              <a:t>U</a:t>
            </a:r>
            <a:endParaRPr lang="en-US" sz="1600" dirty="0">
              <a:solidFill>
                <a:srgbClr val="FFFF00"/>
              </a:solidFill>
            </a:endParaRPr>
          </a:p>
        </p:txBody>
      </p:sp>
      <p:sp>
        <p:nvSpPr>
          <p:cNvPr id="11" name="TextBox 10">
            <a:extLst>
              <a:ext uri="{FF2B5EF4-FFF2-40B4-BE49-F238E27FC236}">
                <a16:creationId xmlns:a16="http://schemas.microsoft.com/office/drawing/2014/main" xmlns="" id="{FE421E5A-9F4F-8EB9-1611-41EC998DF54E}"/>
              </a:ext>
            </a:extLst>
          </p:cNvPr>
          <p:cNvSpPr txBox="1"/>
          <p:nvPr/>
        </p:nvSpPr>
        <p:spPr>
          <a:xfrm>
            <a:off x="829407" y="2645778"/>
            <a:ext cx="7127631" cy="338554"/>
          </a:xfrm>
          <a:prstGeom prst="rect">
            <a:avLst/>
          </a:prstGeom>
          <a:noFill/>
        </p:spPr>
        <p:txBody>
          <a:bodyPr wrap="square">
            <a:spAutoFit/>
          </a:bodyPr>
          <a:lstStyle/>
          <a:p>
            <a:pPr marL="171450" indent="-171450">
              <a:buFont typeface="Arial" panose="020B0604020202020204" pitchFamily="34" charset="0"/>
              <a:buChar char="•"/>
            </a:pPr>
            <a:r>
              <a:rPr lang="en-US" sz="1600" b="0" i="0" dirty="0">
                <a:solidFill>
                  <a:schemeClr val="bg1"/>
                </a:solidFill>
                <a:effectLst/>
                <a:latin typeface="Roboto" panose="02000000000000000000" pitchFamily="2" charset="0"/>
              </a:rPr>
              <a:t> [ A ∪ B = {x : x ∈ A \text{ or } x ∈ B} ]</a:t>
            </a:r>
            <a:endParaRPr lang="en-US" sz="1600" dirty="0">
              <a:solidFill>
                <a:schemeClr val="bg1"/>
              </a:solidFill>
            </a:endParaRPr>
          </a:p>
        </p:txBody>
      </p:sp>
      <p:pic>
        <p:nvPicPr>
          <p:cNvPr id="5124" name="Picture 4">
            <a:extLst>
              <a:ext uri="{FF2B5EF4-FFF2-40B4-BE49-F238E27FC236}">
                <a16:creationId xmlns:a16="http://schemas.microsoft.com/office/drawing/2014/main" xmlns="" id="{223AACD0-2053-6B4A-3A79-6B76CEDC275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9407" y="3525798"/>
            <a:ext cx="3730870" cy="240056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3E2E35FF-779C-5630-5BE7-B9CC21450752}"/>
              </a:ext>
            </a:extLst>
          </p:cNvPr>
          <p:cNvSpPr txBox="1"/>
          <p:nvPr/>
        </p:nvSpPr>
        <p:spPr>
          <a:xfrm>
            <a:off x="6096000" y="1116569"/>
            <a:ext cx="3751385" cy="369332"/>
          </a:xfrm>
          <a:prstGeom prst="rect">
            <a:avLst/>
          </a:prstGeom>
          <a:noFill/>
        </p:spPr>
        <p:txBody>
          <a:bodyPr wrap="square">
            <a:spAutoFit/>
          </a:bodyPr>
          <a:lstStyle/>
          <a:p>
            <a:r>
              <a:rPr lang="en-US" dirty="0">
                <a:solidFill>
                  <a:schemeClr val="bg1"/>
                </a:solidFill>
                <a:latin typeface="Arial Black" panose="020B0A04020102020204" pitchFamily="34" charset="0"/>
              </a:rPr>
              <a:t>Intersection of  Set</a:t>
            </a:r>
          </a:p>
        </p:txBody>
      </p:sp>
      <p:sp>
        <p:nvSpPr>
          <p:cNvPr id="14" name="TextBox 13">
            <a:extLst>
              <a:ext uri="{FF2B5EF4-FFF2-40B4-BE49-F238E27FC236}">
                <a16:creationId xmlns:a16="http://schemas.microsoft.com/office/drawing/2014/main" xmlns="" id="{957E04F0-B077-4049-46F0-E73A5F3696EB}"/>
              </a:ext>
            </a:extLst>
          </p:cNvPr>
          <p:cNvSpPr txBox="1"/>
          <p:nvPr/>
        </p:nvSpPr>
        <p:spPr>
          <a:xfrm>
            <a:off x="6096000" y="1662519"/>
            <a:ext cx="6096000" cy="83099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chemeClr val="bg1"/>
                </a:solidFill>
                <a:effectLst/>
                <a:latin typeface="Poppins" panose="00000500000000000000" pitchFamily="2" charset="0"/>
              </a:rPr>
              <a:t>The intersection of sets A and B is the set of all elements which are common to both A and B.</a:t>
            </a:r>
          </a:p>
          <a:p>
            <a:pPr marL="285750" indent="-285750">
              <a:buFont typeface="Arial" panose="020B0604020202020204" pitchFamily="34" charset="0"/>
              <a:buChar char="•"/>
            </a:pPr>
            <a:r>
              <a:rPr lang="en-US" sz="1600" dirty="0">
                <a:solidFill>
                  <a:schemeClr val="bg1"/>
                </a:solidFill>
                <a:latin typeface="Poppins" panose="00000500000000000000" pitchFamily="2" charset="0"/>
              </a:rPr>
              <a:t>Defined as </a:t>
            </a:r>
            <a:r>
              <a:rPr lang="en-US" sz="1600" b="1" i="1" dirty="0">
                <a:solidFill>
                  <a:srgbClr val="FFFF00"/>
                </a:solidFill>
                <a:effectLst/>
                <a:latin typeface="Nunito" pitchFamily="2" charset="0"/>
              </a:rPr>
              <a:t>∩</a:t>
            </a:r>
            <a:r>
              <a:rPr lang="en-US" sz="1600" b="1" i="1" dirty="0">
                <a:solidFill>
                  <a:srgbClr val="273239"/>
                </a:solidFill>
                <a:effectLst/>
                <a:latin typeface="Nunito" pitchFamily="2" charset="0"/>
              </a:rPr>
              <a:t> .</a:t>
            </a:r>
            <a:endParaRPr lang="en-US" sz="1600" dirty="0">
              <a:solidFill>
                <a:schemeClr val="bg1"/>
              </a:solidFill>
            </a:endParaRPr>
          </a:p>
        </p:txBody>
      </p:sp>
      <p:sp>
        <p:nvSpPr>
          <p:cNvPr id="16" name="TextBox 15">
            <a:extLst>
              <a:ext uri="{FF2B5EF4-FFF2-40B4-BE49-F238E27FC236}">
                <a16:creationId xmlns:a16="http://schemas.microsoft.com/office/drawing/2014/main" xmlns="" id="{0E38CE8E-A7B3-666D-D832-350D530A0423}"/>
              </a:ext>
            </a:extLst>
          </p:cNvPr>
          <p:cNvSpPr txBox="1"/>
          <p:nvPr/>
        </p:nvSpPr>
        <p:spPr>
          <a:xfrm>
            <a:off x="6096000" y="2590418"/>
            <a:ext cx="6096000" cy="307777"/>
          </a:xfrm>
          <a:prstGeom prst="rect">
            <a:avLst/>
          </a:prstGeom>
          <a:noFill/>
        </p:spPr>
        <p:txBody>
          <a:bodyPr wrap="square">
            <a:spAutoFit/>
          </a:bodyPr>
          <a:lstStyle/>
          <a:p>
            <a:pPr marL="285750" indent="-285750">
              <a:buFont typeface="Arial" panose="020B0604020202020204" pitchFamily="34" charset="0"/>
              <a:buChar char="•"/>
            </a:pPr>
            <a:r>
              <a:rPr lang="en-US" sz="1400" b="1" i="0" dirty="0">
                <a:solidFill>
                  <a:schemeClr val="bg1"/>
                </a:solidFill>
                <a:effectLst/>
                <a:latin typeface="Poppins" panose="00000500000000000000" pitchFamily="2" charset="0"/>
              </a:rPr>
              <a:t>A ∩ B = {x : x ∈ A and x ∈ B}</a:t>
            </a:r>
            <a:endParaRPr lang="en-US" sz="1400" dirty="0">
              <a:solidFill>
                <a:schemeClr val="bg1"/>
              </a:solidFill>
            </a:endParaRPr>
          </a:p>
        </p:txBody>
      </p:sp>
      <p:pic>
        <p:nvPicPr>
          <p:cNvPr id="5126" name="Picture 6" descr="Intersection of Sets - Definition, Formula, Properties and Examples">
            <a:extLst>
              <a:ext uri="{FF2B5EF4-FFF2-40B4-BE49-F238E27FC236}">
                <a16:creationId xmlns:a16="http://schemas.microsoft.com/office/drawing/2014/main" xmlns="" id="{63F35CA6-8DBD-618B-3D70-3653A290BF95}"/>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5713" t="14552" r="21774" b="13439"/>
          <a:stretch/>
        </p:blipFill>
        <p:spPr bwMode="auto">
          <a:xfrm>
            <a:off x="6600093" y="3525799"/>
            <a:ext cx="3751385" cy="24005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286115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221238-E7A8-F48C-942A-78C7CEF12BA6}"/>
              </a:ext>
            </a:extLst>
          </p:cNvPr>
          <p:cNvSpPr txBox="1"/>
          <p:nvPr/>
        </p:nvSpPr>
        <p:spPr>
          <a:xfrm>
            <a:off x="5169875" y="2350592"/>
            <a:ext cx="2579077"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Set</a:t>
            </a:r>
          </a:p>
        </p:txBody>
      </p:sp>
      <p:sp>
        <p:nvSpPr>
          <p:cNvPr id="3" name="TextBox 2">
            <a:extLst>
              <a:ext uri="{FF2B5EF4-FFF2-40B4-BE49-F238E27FC236}">
                <a16:creationId xmlns:a16="http://schemas.microsoft.com/office/drawing/2014/main" xmlns="" id="{8054BEAD-1FE7-B1B9-8D2C-77A499513268}"/>
              </a:ext>
            </a:extLst>
          </p:cNvPr>
          <p:cNvSpPr txBox="1"/>
          <p:nvPr/>
        </p:nvSpPr>
        <p:spPr>
          <a:xfrm>
            <a:off x="3618035" y="3623548"/>
            <a:ext cx="6424246"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Operations</a:t>
            </a:r>
          </a:p>
        </p:txBody>
      </p:sp>
      <p:sp>
        <p:nvSpPr>
          <p:cNvPr id="4" name="TextBox 3">
            <a:extLst>
              <a:ext uri="{FF2B5EF4-FFF2-40B4-BE49-F238E27FC236}">
                <a16:creationId xmlns:a16="http://schemas.microsoft.com/office/drawing/2014/main" xmlns="" id="{3674A3B2-7343-9659-BA05-8318C025FC4F}"/>
              </a:ext>
            </a:extLst>
          </p:cNvPr>
          <p:cNvSpPr txBox="1"/>
          <p:nvPr/>
        </p:nvSpPr>
        <p:spPr>
          <a:xfrm>
            <a:off x="4844194" y="780932"/>
            <a:ext cx="3230440"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More</a:t>
            </a:r>
          </a:p>
        </p:txBody>
      </p:sp>
      <p:cxnSp>
        <p:nvCxnSpPr>
          <p:cNvPr id="5" name="Straight Connector 4">
            <a:extLst>
              <a:ext uri="{FF2B5EF4-FFF2-40B4-BE49-F238E27FC236}">
                <a16:creationId xmlns:a16="http://schemas.microsoft.com/office/drawing/2014/main" xmlns="" id="{7BB47A3C-441D-DEC5-645D-BB5F09AC3C9E}"/>
              </a:ext>
            </a:extLst>
          </p:cNvPr>
          <p:cNvCxnSpPr/>
          <p:nvPr/>
        </p:nvCxnSpPr>
        <p:spPr>
          <a:xfrm>
            <a:off x="571500" y="7639595"/>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1E2DE06C-8902-E8DA-5FDC-AECBC6FA5DA1}"/>
              </a:ext>
            </a:extLst>
          </p:cNvPr>
          <p:cNvSpPr txBox="1"/>
          <p:nvPr/>
        </p:nvSpPr>
        <p:spPr>
          <a:xfrm>
            <a:off x="571501" y="9423088"/>
            <a:ext cx="3230440" cy="369332"/>
          </a:xfrm>
          <a:prstGeom prst="rect">
            <a:avLst/>
          </a:prstGeom>
          <a:noFill/>
        </p:spPr>
        <p:txBody>
          <a:bodyPr wrap="square">
            <a:spAutoFit/>
          </a:bodyPr>
          <a:lstStyle/>
          <a:p>
            <a:r>
              <a:rPr lang="en-US" dirty="0">
                <a:solidFill>
                  <a:schemeClr val="bg1"/>
                </a:solidFill>
                <a:latin typeface="Arial Black" panose="020B0A04020102020204" pitchFamily="34" charset="0"/>
              </a:rPr>
              <a:t>Complementary of  Set</a:t>
            </a:r>
          </a:p>
        </p:txBody>
      </p:sp>
      <p:sp>
        <p:nvSpPr>
          <p:cNvPr id="7" name="TextBox 6">
            <a:extLst>
              <a:ext uri="{FF2B5EF4-FFF2-40B4-BE49-F238E27FC236}">
                <a16:creationId xmlns:a16="http://schemas.microsoft.com/office/drawing/2014/main" xmlns="" id="{C537B0F3-FE79-4AE9-74E2-4EAFC0FF6CB4}"/>
              </a:ext>
            </a:extLst>
          </p:cNvPr>
          <p:cNvSpPr txBox="1"/>
          <p:nvPr/>
        </p:nvSpPr>
        <p:spPr>
          <a:xfrm>
            <a:off x="571500" y="9890672"/>
            <a:ext cx="5790111" cy="83099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chemeClr val="bg1"/>
                </a:solidFill>
                <a:effectLst/>
                <a:latin typeface="Untitled Sans"/>
              </a:rPr>
              <a:t> if the universal set is (U) and the subset of the universal set (A) is given then the difference between universal set (U) and the subset of the universal set (A) is the complement of the subset,</a:t>
            </a:r>
            <a:endParaRPr lang="en-US" sz="1600" dirty="0">
              <a:solidFill>
                <a:schemeClr val="bg1"/>
              </a:solidFill>
            </a:endParaRPr>
          </a:p>
        </p:txBody>
      </p:sp>
      <p:sp>
        <p:nvSpPr>
          <p:cNvPr id="8" name="TextBox 7">
            <a:extLst>
              <a:ext uri="{FF2B5EF4-FFF2-40B4-BE49-F238E27FC236}">
                <a16:creationId xmlns:a16="http://schemas.microsoft.com/office/drawing/2014/main" xmlns="" id="{B6991174-91F9-4729-73D4-A19972538729}"/>
              </a:ext>
            </a:extLst>
          </p:cNvPr>
          <p:cNvSpPr txBox="1"/>
          <p:nvPr/>
        </p:nvSpPr>
        <p:spPr>
          <a:xfrm>
            <a:off x="571500" y="10819921"/>
            <a:ext cx="6093822" cy="923330"/>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FFFF00"/>
                </a:solidFill>
                <a:effectLst/>
                <a:latin typeface="inherit"/>
              </a:rPr>
              <a:t>Example</a:t>
            </a:r>
            <a:r>
              <a:rPr lang="en-US" b="0" i="0" dirty="0">
                <a:solidFill>
                  <a:schemeClr val="bg1"/>
                </a:solidFill>
                <a:effectLst/>
                <a:latin typeface="inherit"/>
              </a:rPr>
              <a:t> :</a:t>
            </a:r>
          </a:p>
          <a:p>
            <a:pPr algn="l" fontAlgn="base"/>
            <a:r>
              <a:rPr lang="en-US" dirty="0">
                <a:solidFill>
                  <a:schemeClr val="bg1"/>
                </a:solidFill>
                <a:latin typeface="inherit"/>
              </a:rPr>
              <a:t>                 </a:t>
            </a:r>
            <a:r>
              <a:rPr lang="en-US" b="0" i="0" dirty="0">
                <a:solidFill>
                  <a:schemeClr val="bg1"/>
                </a:solidFill>
                <a:effectLst/>
                <a:latin typeface="inherit"/>
              </a:rPr>
              <a:t>A' = U - A [OR]</a:t>
            </a:r>
          </a:p>
          <a:p>
            <a:pPr algn="l" fontAlgn="base"/>
            <a:r>
              <a:rPr lang="en-US" b="0" i="0" dirty="0">
                <a:solidFill>
                  <a:schemeClr val="bg1"/>
                </a:solidFill>
                <a:effectLst/>
                <a:latin typeface="inherit"/>
              </a:rPr>
              <a:t>                 A' = {x ∈ U : x ∉ A}</a:t>
            </a:r>
          </a:p>
        </p:txBody>
      </p:sp>
      <p:pic>
        <p:nvPicPr>
          <p:cNvPr id="9" name="Picture 4" descr="Finding Complement of a set (A', B') - with Examples, Properties">
            <a:extLst>
              <a:ext uri="{FF2B5EF4-FFF2-40B4-BE49-F238E27FC236}">
                <a16:creationId xmlns:a16="http://schemas.microsoft.com/office/drawing/2014/main" xmlns="" id="{D1ACD0D1-D366-9627-A274-9452245999C1}"/>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08" t="27274" r="1200" b="6085"/>
          <a:stretch/>
        </p:blipFill>
        <p:spPr bwMode="auto">
          <a:xfrm>
            <a:off x="1254536" y="12028141"/>
            <a:ext cx="3421967" cy="215875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C15174EE-B59E-03BB-E576-674551E701EA}"/>
              </a:ext>
            </a:extLst>
          </p:cNvPr>
          <p:cNvSpPr txBox="1"/>
          <p:nvPr/>
        </p:nvSpPr>
        <p:spPr>
          <a:xfrm>
            <a:off x="6774841" y="9423088"/>
            <a:ext cx="3230440" cy="369332"/>
          </a:xfrm>
          <a:prstGeom prst="rect">
            <a:avLst/>
          </a:prstGeom>
          <a:noFill/>
        </p:spPr>
        <p:txBody>
          <a:bodyPr wrap="square">
            <a:spAutoFit/>
          </a:bodyPr>
          <a:lstStyle/>
          <a:p>
            <a:r>
              <a:rPr lang="en-US" dirty="0">
                <a:solidFill>
                  <a:schemeClr val="bg1"/>
                </a:solidFill>
                <a:latin typeface="Arial Black" panose="020B0A04020102020204" pitchFamily="34" charset="0"/>
              </a:rPr>
              <a:t>Set Difference</a:t>
            </a:r>
          </a:p>
        </p:txBody>
      </p:sp>
      <p:sp>
        <p:nvSpPr>
          <p:cNvPr id="11" name="TextBox 10">
            <a:extLst>
              <a:ext uri="{FF2B5EF4-FFF2-40B4-BE49-F238E27FC236}">
                <a16:creationId xmlns:a16="http://schemas.microsoft.com/office/drawing/2014/main" xmlns="" id="{D9CE67A0-B6A6-7260-3719-784C0F187657}"/>
              </a:ext>
            </a:extLst>
          </p:cNvPr>
          <p:cNvSpPr txBox="1"/>
          <p:nvPr/>
        </p:nvSpPr>
        <p:spPr>
          <a:xfrm>
            <a:off x="6774841" y="9890672"/>
            <a:ext cx="3967844" cy="954107"/>
          </a:xfrm>
          <a:prstGeom prst="rect">
            <a:avLst/>
          </a:prstGeom>
          <a:noFill/>
        </p:spPr>
        <p:txBody>
          <a:bodyPr wrap="square">
            <a:spAutoFit/>
          </a:bodyPr>
          <a:lstStyle/>
          <a:p>
            <a:pPr marL="285750" indent="-285750">
              <a:buFont typeface="Arial" panose="020B0604020202020204" pitchFamily="34" charset="0"/>
              <a:buChar char="•"/>
            </a:pPr>
            <a:r>
              <a:rPr lang="en-US" sz="1400" b="1" i="0" dirty="0">
                <a:solidFill>
                  <a:schemeClr val="bg1"/>
                </a:solidFill>
                <a:effectLst/>
                <a:latin typeface="Segoe UI" panose="020B0502040204020203" pitchFamily="34" charset="0"/>
                <a:cs typeface="Segoe UI" panose="020B0502040204020203" pitchFamily="34" charset="0"/>
              </a:rPr>
              <a:t>The difference of two </a:t>
            </a:r>
            <a:r>
              <a:rPr lang="en-US" sz="1400" dirty="0">
                <a:solidFill>
                  <a:schemeClr val="bg1"/>
                </a:solidFill>
                <a:latin typeface="Segoe UI" panose="020B0502040204020203" pitchFamily="34" charset="0"/>
                <a:cs typeface="Segoe UI" panose="020B0502040204020203" pitchFamily="34" charset="0"/>
              </a:rPr>
              <a:t>sets</a:t>
            </a:r>
            <a:r>
              <a:rPr lang="en-US" sz="1400" b="1" i="0" dirty="0">
                <a:solidFill>
                  <a:schemeClr val="bg1"/>
                </a:solidFill>
                <a:effectLst/>
                <a:latin typeface="Segoe UI" panose="020B0502040204020203" pitchFamily="34" charset="0"/>
                <a:cs typeface="Segoe UI" panose="020B0502040204020203" pitchFamily="34" charset="0"/>
              </a:rPr>
              <a:t> A and B is defined as the lists of all the elements that are in set A but that are not present in set B</a:t>
            </a:r>
            <a:endParaRPr lang="en-US" sz="1400" dirty="0">
              <a:solidFill>
                <a:schemeClr val="bg1"/>
              </a:solidFill>
              <a:latin typeface="Segoe UI" panose="020B0502040204020203" pitchFamily="34" charset="0"/>
              <a:cs typeface="Segoe UI" panose="020B0502040204020203" pitchFamily="34" charset="0"/>
            </a:endParaRPr>
          </a:p>
        </p:txBody>
      </p:sp>
      <p:pic>
        <p:nvPicPr>
          <p:cNvPr id="12" name="Picture 6" descr="Python Set difference(): Return Value from difference(), Examples">
            <a:extLst>
              <a:ext uri="{FF2B5EF4-FFF2-40B4-BE49-F238E27FC236}">
                <a16:creationId xmlns:a16="http://schemas.microsoft.com/office/drawing/2014/main" xmlns="" id="{108261E9-B647-648D-767B-934909305A3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7222" y="11846196"/>
            <a:ext cx="2744687" cy="234069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C9A9CE44-5219-423A-EF12-5D61BB2FDE31}"/>
              </a:ext>
            </a:extLst>
          </p:cNvPr>
          <p:cNvSpPr txBox="1"/>
          <p:nvPr/>
        </p:nvSpPr>
        <p:spPr>
          <a:xfrm>
            <a:off x="7078552" y="10782570"/>
            <a:ext cx="4856997" cy="738664"/>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FFFF00"/>
                </a:solidFill>
                <a:effectLst/>
                <a:latin typeface="Minion Pro"/>
              </a:rPr>
              <a:t>Example :</a:t>
            </a:r>
          </a:p>
          <a:p>
            <a:pPr algn="l"/>
            <a:r>
              <a:rPr lang="en-US" sz="1400" b="0" i="0" dirty="0">
                <a:solidFill>
                  <a:schemeClr val="bg1"/>
                </a:solidFill>
                <a:effectLst/>
                <a:latin typeface="Minion Pro"/>
              </a:rPr>
              <a:t>                    If A = {1, 2, 3, 4}  </a:t>
            </a:r>
            <a:r>
              <a:rPr lang="en-US" sz="1400" dirty="0">
                <a:solidFill>
                  <a:schemeClr val="bg1"/>
                </a:solidFill>
                <a:latin typeface="Minion Pro"/>
              </a:rPr>
              <a:t>B</a:t>
            </a:r>
            <a:r>
              <a:rPr lang="en-US" sz="1400" b="0" i="0" dirty="0">
                <a:solidFill>
                  <a:schemeClr val="bg1"/>
                </a:solidFill>
                <a:effectLst/>
                <a:latin typeface="Minion Pro"/>
              </a:rPr>
              <a:t> = {2, 3, 9}</a:t>
            </a:r>
          </a:p>
          <a:p>
            <a:pPr algn="l"/>
            <a:r>
              <a:rPr lang="en-US" sz="1400" b="0" i="0" dirty="0">
                <a:solidFill>
                  <a:schemeClr val="bg1"/>
                </a:solidFill>
                <a:effectLst/>
                <a:latin typeface="Minion Pro"/>
              </a:rPr>
              <a:t>                   Then, A – B = {1, 4}  </a:t>
            </a:r>
            <a:r>
              <a:rPr lang="en-US" sz="1400" dirty="0">
                <a:solidFill>
                  <a:schemeClr val="bg1"/>
                </a:solidFill>
                <a:latin typeface="Minion Pro"/>
              </a:rPr>
              <a:t>B</a:t>
            </a:r>
            <a:r>
              <a:rPr lang="en-US" sz="1400" b="0" i="0" dirty="0">
                <a:solidFill>
                  <a:schemeClr val="bg1"/>
                </a:solidFill>
                <a:effectLst/>
                <a:latin typeface="Minion Pro"/>
              </a:rPr>
              <a:t> – A = {9}]</a:t>
            </a:r>
          </a:p>
        </p:txBody>
      </p:sp>
    </p:spTree>
    <p:extLst>
      <p:ext uri="{BB962C8B-B14F-4D97-AF65-F5344CB8AC3E}">
        <p14:creationId xmlns:p14="http://schemas.microsoft.com/office/powerpoint/2010/main" xmlns="" val="6376280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347FF3-8F39-430F-A4ED-A47C42B2C67C}"/>
              </a:ext>
            </a:extLst>
          </p:cNvPr>
          <p:cNvSpPr txBox="1"/>
          <p:nvPr/>
        </p:nvSpPr>
        <p:spPr>
          <a:xfrm>
            <a:off x="1131275" y="495300"/>
            <a:ext cx="2579077"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Set</a:t>
            </a:r>
          </a:p>
        </p:txBody>
      </p:sp>
      <p:sp>
        <p:nvSpPr>
          <p:cNvPr id="3" name="TextBox 2">
            <a:extLst>
              <a:ext uri="{FF2B5EF4-FFF2-40B4-BE49-F238E27FC236}">
                <a16:creationId xmlns:a16="http://schemas.microsoft.com/office/drawing/2014/main" xmlns="" id="{3A2B3DAB-FCAB-37C3-23EF-47675483EE52}"/>
              </a:ext>
            </a:extLst>
          </p:cNvPr>
          <p:cNvSpPr txBox="1"/>
          <p:nvPr/>
        </p:nvSpPr>
        <p:spPr>
          <a:xfrm>
            <a:off x="1484435" y="495300"/>
            <a:ext cx="642424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Operations</a:t>
            </a:r>
          </a:p>
        </p:txBody>
      </p:sp>
      <p:sp>
        <p:nvSpPr>
          <p:cNvPr id="4" name="TextBox 3">
            <a:extLst>
              <a:ext uri="{FF2B5EF4-FFF2-40B4-BE49-F238E27FC236}">
                <a16:creationId xmlns:a16="http://schemas.microsoft.com/office/drawing/2014/main" xmlns="" id="{A0D074B5-0BC9-5BA0-C2DB-AFC76FE5148E}"/>
              </a:ext>
            </a:extLst>
          </p:cNvPr>
          <p:cNvSpPr txBox="1"/>
          <p:nvPr/>
        </p:nvSpPr>
        <p:spPr>
          <a:xfrm>
            <a:off x="571500" y="495300"/>
            <a:ext cx="323044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More</a:t>
            </a:r>
          </a:p>
        </p:txBody>
      </p:sp>
      <p:cxnSp>
        <p:nvCxnSpPr>
          <p:cNvPr id="6" name="Straight Connector 5">
            <a:extLst>
              <a:ext uri="{FF2B5EF4-FFF2-40B4-BE49-F238E27FC236}">
                <a16:creationId xmlns:a16="http://schemas.microsoft.com/office/drawing/2014/main" xmlns="" id="{9B0803B6-CA67-9A6D-EFFC-AD53358B84C0}"/>
              </a:ext>
            </a:extLst>
          </p:cNvPr>
          <p:cNvCxnSpPr/>
          <p:nvPr/>
        </p:nvCxnSpPr>
        <p:spPr>
          <a:xfrm>
            <a:off x="571500" y="99060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FF9404A4-9812-25E0-A505-E33308987609}"/>
              </a:ext>
            </a:extLst>
          </p:cNvPr>
          <p:cNvSpPr txBox="1"/>
          <p:nvPr/>
        </p:nvSpPr>
        <p:spPr>
          <a:xfrm>
            <a:off x="571501" y="1232654"/>
            <a:ext cx="3230440" cy="369332"/>
          </a:xfrm>
          <a:prstGeom prst="rect">
            <a:avLst/>
          </a:prstGeom>
          <a:noFill/>
        </p:spPr>
        <p:txBody>
          <a:bodyPr wrap="square">
            <a:spAutoFit/>
          </a:bodyPr>
          <a:lstStyle/>
          <a:p>
            <a:r>
              <a:rPr lang="en-US" dirty="0">
                <a:solidFill>
                  <a:schemeClr val="bg1"/>
                </a:solidFill>
                <a:latin typeface="Arial Black" panose="020B0A04020102020204" pitchFamily="34" charset="0"/>
              </a:rPr>
              <a:t>Complementary of  Set</a:t>
            </a:r>
          </a:p>
        </p:txBody>
      </p:sp>
      <p:sp>
        <p:nvSpPr>
          <p:cNvPr id="10" name="TextBox 9">
            <a:extLst>
              <a:ext uri="{FF2B5EF4-FFF2-40B4-BE49-F238E27FC236}">
                <a16:creationId xmlns:a16="http://schemas.microsoft.com/office/drawing/2014/main" xmlns="" id="{B36A8205-3E07-4369-B651-E6D2743B7F48}"/>
              </a:ext>
            </a:extLst>
          </p:cNvPr>
          <p:cNvSpPr txBox="1"/>
          <p:nvPr/>
        </p:nvSpPr>
        <p:spPr>
          <a:xfrm>
            <a:off x="571500" y="1700238"/>
            <a:ext cx="5790111" cy="830997"/>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chemeClr val="bg1"/>
                </a:solidFill>
                <a:effectLst/>
                <a:latin typeface="Untitled Sans"/>
              </a:rPr>
              <a:t> if the universal set is (U) and the subset of the universal set (A) is given then the difference between universal set (U) and the subset of the universal set (A) is the complement of the subset,</a:t>
            </a:r>
            <a:endParaRPr lang="en-US" sz="1600" dirty="0">
              <a:solidFill>
                <a:schemeClr val="bg1"/>
              </a:solidFill>
            </a:endParaRPr>
          </a:p>
        </p:txBody>
      </p:sp>
      <p:sp>
        <p:nvSpPr>
          <p:cNvPr id="12" name="TextBox 11">
            <a:extLst>
              <a:ext uri="{FF2B5EF4-FFF2-40B4-BE49-F238E27FC236}">
                <a16:creationId xmlns:a16="http://schemas.microsoft.com/office/drawing/2014/main" xmlns="" id="{6FFB686C-6D6B-32D1-2259-915F0D6DC429}"/>
              </a:ext>
            </a:extLst>
          </p:cNvPr>
          <p:cNvSpPr txBox="1"/>
          <p:nvPr/>
        </p:nvSpPr>
        <p:spPr>
          <a:xfrm>
            <a:off x="571500" y="2629487"/>
            <a:ext cx="6093822" cy="923330"/>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FFFF00"/>
                </a:solidFill>
                <a:effectLst/>
                <a:latin typeface="inherit"/>
              </a:rPr>
              <a:t>Example</a:t>
            </a:r>
            <a:r>
              <a:rPr lang="en-US" b="0" i="0" dirty="0">
                <a:solidFill>
                  <a:schemeClr val="bg1"/>
                </a:solidFill>
                <a:effectLst/>
                <a:latin typeface="inherit"/>
              </a:rPr>
              <a:t> :</a:t>
            </a:r>
          </a:p>
          <a:p>
            <a:pPr algn="l" fontAlgn="base"/>
            <a:r>
              <a:rPr lang="en-US" dirty="0">
                <a:solidFill>
                  <a:schemeClr val="bg1"/>
                </a:solidFill>
                <a:latin typeface="inherit"/>
              </a:rPr>
              <a:t>                 </a:t>
            </a:r>
            <a:r>
              <a:rPr lang="en-US" b="0" i="0" dirty="0">
                <a:solidFill>
                  <a:schemeClr val="bg1"/>
                </a:solidFill>
                <a:effectLst/>
                <a:latin typeface="inherit"/>
              </a:rPr>
              <a:t>A' = U - A [OR]</a:t>
            </a:r>
          </a:p>
          <a:p>
            <a:pPr algn="l" fontAlgn="base"/>
            <a:r>
              <a:rPr lang="en-US" b="0" i="0" dirty="0">
                <a:solidFill>
                  <a:schemeClr val="bg1"/>
                </a:solidFill>
                <a:effectLst/>
                <a:latin typeface="inherit"/>
              </a:rPr>
              <a:t>                 A' = {x ∈ U : x ∉ A}</a:t>
            </a:r>
          </a:p>
        </p:txBody>
      </p:sp>
      <p:pic>
        <p:nvPicPr>
          <p:cNvPr id="7172" name="Picture 4" descr="Finding Complement of a set (A', B') - with Examples, Properties">
            <a:extLst>
              <a:ext uri="{FF2B5EF4-FFF2-40B4-BE49-F238E27FC236}">
                <a16:creationId xmlns:a16="http://schemas.microsoft.com/office/drawing/2014/main" xmlns="" id="{6A6AB3BA-2814-E50C-01ED-EF1754C2E35A}"/>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08" t="27274" r="1200" b="6085"/>
          <a:stretch/>
        </p:blipFill>
        <p:spPr bwMode="auto">
          <a:xfrm>
            <a:off x="1254536" y="3837707"/>
            <a:ext cx="3421967" cy="2158753"/>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7CEC573E-2A4D-0E43-5498-4CC425BEECA1}"/>
              </a:ext>
            </a:extLst>
          </p:cNvPr>
          <p:cNvSpPr txBox="1"/>
          <p:nvPr/>
        </p:nvSpPr>
        <p:spPr>
          <a:xfrm>
            <a:off x="6774841" y="1232654"/>
            <a:ext cx="3230440" cy="369332"/>
          </a:xfrm>
          <a:prstGeom prst="rect">
            <a:avLst/>
          </a:prstGeom>
          <a:noFill/>
        </p:spPr>
        <p:txBody>
          <a:bodyPr wrap="square">
            <a:spAutoFit/>
          </a:bodyPr>
          <a:lstStyle/>
          <a:p>
            <a:r>
              <a:rPr lang="en-US" dirty="0">
                <a:solidFill>
                  <a:schemeClr val="bg1"/>
                </a:solidFill>
                <a:latin typeface="Arial Black" panose="020B0A04020102020204" pitchFamily="34" charset="0"/>
              </a:rPr>
              <a:t>Set Difference</a:t>
            </a:r>
          </a:p>
        </p:txBody>
      </p:sp>
      <p:sp>
        <p:nvSpPr>
          <p:cNvPr id="15" name="TextBox 14">
            <a:extLst>
              <a:ext uri="{FF2B5EF4-FFF2-40B4-BE49-F238E27FC236}">
                <a16:creationId xmlns:a16="http://schemas.microsoft.com/office/drawing/2014/main" xmlns="" id="{A6AFC188-7B94-09C5-7B4F-17B07AA039F6}"/>
              </a:ext>
            </a:extLst>
          </p:cNvPr>
          <p:cNvSpPr txBox="1"/>
          <p:nvPr/>
        </p:nvSpPr>
        <p:spPr>
          <a:xfrm>
            <a:off x="6774841" y="1700238"/>
            <a:ext cx="3967844" cy="954107"/>
          </a:xfrm>
          <a:prstGeom prst="rect">
            <a:avLst/>
          </a:prstGeom>
          <a:noFill/>
        </p:spPr>
        <p:txBody>
          <a:bodyPr wrap="square">
            <a:spAutoFit/>
          </a:bodyPr>
          <a:lstStyle/>
          <a:p>
            <a:pPr marL="285750" indent="-285750">
              <a:buFont typeface="Arial" panose="020B0604020202020204" pitchFamily="34" charset="0"/>
              <a:buChar char="•"/>
            </a:pPr>
            <a:r>
              <a:rPr lang="en-US" sz="1400" b="1" i="0" dirty="0">
                <a:solidFill>
                  <a:schemeClr val="bg1"/>
                </a:solidFill>
                <a:effectLst/>
                <a:latin typeface="Segoe UI" panose="020B0502040204020203" pitchFamily="34" charset="0"/>
                <a:cs typeface="Segoe UI" panose="020B0502040204020203" pitchFamily="34" charset="0"/>
              </a:rPr>
              <a:t>The difference of two </a:t>
            </a:r>
            <a:r>
              <a:rPr lang="en-US" sz="1400" dirty="0">
                <a:solidFill>
                  <a:schemeClr val="bg1"/>
                </a:solidFill>
                <a:latin typeface="Segoe UI" panose="020B0502040204020203" pitchFamily="34" charset="0"/>
                <a:cs typeface="Segoe UI" panose="020B0502040204020203" pitchFamily="34" charset="0"/>
              </a:rPr>
              <a:t>sets</a:t>
            </a:r>
            <a:r>
              <a:rPr lang="en-US" sz="1400" b="1" i="0" dirty="0">
                <a:solidFill>
                  <a:schemeClr val="bg1"/>
                </a:solidFill>
                <a:effectLst/>
                <a:latin typeface="Segoe UI" panose="020B0502040204020203" pitchFamily="34" charset="0"/>
                <a:cs typeface="Segoe UI" panose="020B0502040204020203" pitchFamily="34" charset="0"/>
              </a:rPr>
              <a:t> A and B is defined as the lists of all the elements that are in set A but that are not present in set B</a:t>
            </a:r>
            <a:endParaRPr lang="en-US" sz="1400" dirty="0">
              <a:solidFill>
                <a:schemeClr val="bg1"/>
              </a:solidFill>
              <a:latin typeface="Segoe UI" panose="020B0502040204020203" pitchFamily="34" charset="0"/>
              <a:cs typeface="Segoe UI" panose="020B0502040204020203" pitchFamily="34" charset="0"/>
            </a:endParaRPr>
          </a:p>
        </p:txBody>
      </p:sp>
      <p:pic>
        <p:nvPicPr>
          <p:cNvPr id="7174" name="Picture 6" descr="Python Set difference(): Return Value from difference(), Examples">
            <a:extLst>
              <a:ext uri="{FF2B5EF4-FFF2-40B4-BE49-F238E27FC236}">
                <a16:creationId xmlns:a16="http://schemas.microsoft.com/office/drawing/2014/main" xmlns="" id="{8EFAAFA0-7F12-CBFB-6876-4560E8B7AEC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7222" y="3655762"/>
            <a:ext cx="2744687" cy="2340698"/>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D3F64A3D-59C8-5AF2-8DFA-FE104A6C37AF}"/>
              </a:ext>
            </a:extLst>
          </p:cNvPr>
          <p:cNvSpPr txBox="1"/>
          <p:nvPr/>
        </p:nvSpPr>
        <p:spPr>
          <a:xfrm>
            <a:off x="7078552" y="2592136"/>
            <a:ext cx="4856997" cy="738664"/>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FFFF00"/>
                </a:solidFill>
                <a:effectLst/>
                <a:latin typeface="Minion Pro"/>
              </a:rPr>
              <a:t>Example :</a:t>
            </a:r>
          </a:p>
          <a:p>
            <a:pPr algn="l"/>
            <a:r>
              <a:rPr lang="en-US" sz="1400" b="0" i="0" dirty="0">
                <a:solidFill>
                  <a:schemeClr val="bg1"/>
                </a:solidFill>
                <a:effectLst/>
                <a:latin typeface="Minion Pro"/>
              </a:rPr>
              <a:t>                    If A = {1, 2, 3, 4}  </a:t>
            </a:r>
            <a:r>
              <a:rPr lang="en-US" sz="1400" dirty="0">
                <a:solidFill>
                  <a:schemeClr val="bg1"/>
                </a:solidFill>
                <a:latin typeface="Minion Pro"/>
              </a:rPr>
              <a:t>B</a:t>
            </a:r>
            <a:r>
              <a:rPr lang="en-US" sz="1400" b="0" i="0" dirty="0">
                <a:solidFill>
                  <a:schemeClr val="bg1"/>
                </a:solidFill>
                <a:effectLst/>
                <a:latin typeface="Minion Pro"/>
              </a:rPr>
              <a:t> = {2, 3, 9}</a:t>
            </a:r>
          </a:p>
          <a:p>
            <a:pPr algn="l"/>
            <a:r>
              <a:rPr lang="en-US" sz="1400" b="0" i="0" dirty="0">
                <a:solidFill>
                  <a:schemeClr val="bg1"/>
                </a:solidFill>
                <a:effectLst/>
                <a:latin typeface="Minion Pro"/>
              </a:rPr>
              <a:t>                   Then, A – B = {1, 4}  </a:t>
            </a:r>
            <a:r>
              <a:rPr lang="en-US" sz="1400" dirty="0">
                <a:solidFill>
                  <a:schemeClr val="bg1"/>
                </a:solidFill>
                <a:latin typeface="Minion Pro"/>
              </a:rPr>
              <a:t>B</a:t>
            </a:r>
            <a:r>
              <a:rPr lang="en-US" sz="1400" b="0" i="0" dirty="0">
                <a:solidFill>
                  <a:schemeClr val="bg1"/>
                </a:solidFill>
                <a:effectLst/>
                <a:latin typeface="Minion Pro"/>
              </a:rPr>
              <a:t> – A = {9}]</a:t>
            </a:r>
          </a:p>
        </p:txBody>
      </p:sp>
    </p:spTree>
    <p:extLst>
      <p:ext uri="{BB962C8B-B14F-4D97-AF65-F5344CB8AC3E}">
        <p14:creationId xmlns:p14="http://schemas.microsoft.com/office/powerpoint/2010/main" xmlns="" val="37036247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69DE65-99F2-E129-282C-5F225C2327E2}"/>
              </a:ext>
            </a:extLst>
          </p:cNvPr>
          <p:cNvSpPr txBox="1"/>
          <p:nvPr/>
        </p:nvSpPr>
        <p:spPr>
          <a:xfrm>
            <a:off x="-5257796" y="1098009"/>
            <a:ext cx="5314950" cy="707886"/>
          </a:xfrm>
          <a:prstGeom prst="rect">
            <a:avLst/>
          </a:prstGeom>
          <a:noFill/>
        </p:spPr>
        <p:txBody>
          <a:bodyPr wrap="square" rtlCol="0">
            <a:spAutoFit/>
          </a:bodyPr>
          <a:lstStyle/>
          <a:p>
            <a:r>
              <a:rPr lang="en-US" sz="4000" dirty="0">
                <a:latin typeface="Arial Rounded MT Bold" panose="020F0704030504030204" pitchFamily="34" charset="0"/>
              </a:rPr>
              <a:t>PRESENTED TO</a:t>
            </a:r>
          </a:p>
        </p:txBody>
      </p:sp>
      <p:sp>
        <p:nvSpPr>
          <p:cNvPr id="5" name="TextBox 4">
            <a:extLst>
              <a:ext uri="{FF2B5EF4-FFF2-40B4-BE49-F238E27FC236}">
                <a16:creationId xmlns:a16="http://schemas.microsoft.com/office/drawing/2014/main" xmlns="" id="{A355CB11-6AE1-7523-325B-06299C4B0A62}"/>
              </a:ext>
            </a:extLst>
          </p:cNvPr>
          <p:cNvSpPr txBox="1"/>
          <p:nvPr/>
        </p:nvSpPr>
        <p:spPr>
          <a:xfrm>
            <a:off x="-5257796" y="2231082"/>
            <a:ext cx="40767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Md Ifthekar Parvez</a:t>
            </a:r>
          </a:p>
        </p:txBody>
      </p:sp>
      <p:sp>
        <p:nvSpPr>
          <p:cNvPr id="6" name="TextBox 5">
            <a:extLst>
              <a:ext uri="{FF2B5EF4-FFF2-40B4-BE49-F238E27FC236}">
                <a16:creationId xmlns:a16="http://schemas.microsoft.com/office/drawing/2014/main" xmlns="" id="{BD5DFA6C-D3F4-339A-6487-DA2AC540591C}"/>
              </a:ext>
            </a:extLst>
          </p:cNvPr>
          <p:cNvSpPr txBox="1"/>
          <p:nvPr/>
        </p:nvSpPr>
        <p:spPr>
          <a:xfrm>
            <a:off x="-5257796" y="2876550"/>
            <a:ext cx="4076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Assistant Professor</a:t>
            </a:r>
          </a:p>
        </p:txBody>
      </p:sp>
      <p:sp>
        <p:nvSpPr>
          <p:cNvPr id="7" name="TextBox 6">
            <a:extLst>
              <a:ext uri="{FF2B5EF4-FFF2-40B4-BE49-F238E27FC236}">
                <a16:creationId xmlns:a16="http://schemas.microsoft.com/office/drawing/2014/main" xmlns="" id="{83BDB277-8910-BA51-E922-04C1FA499459}"/>
              </a:ext>
            </a:extLst>
          </p:cNvPr>
          <p:cNvSpPr txBox="1"/>
          <p:nvPr/>
        </p:nvSpPr>
        <p:spPr>
          <a:xfrm>
            <a:off x="-5257796" y="3522019"/>
            <a:ext cx="43624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Department of Statistics</a:t>
            </a:r>
          </a:p>
        </p:txBody>
      </p:sp>
      <p:pic>
        <p:nvPicPr>
          <p:cNvPr id="8" name="Picture 7">
            <a:extLst>
              <a:ext uri="{FF2B5EF4-FFF2-40B4-BE49-F238E27FC236}">
                <a16:creationId xmlns:a16="http://schemas.microsoft.com/office/drawing/2014/main" xmlns="" id="{1E693647-C1F0-BC1F-5AF5-922FFA1E8B1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41875" y="986967"/>
            <a:ext cx="3765594" cy="488406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xmlns="" val="35880747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E9FC88-A335-ADE5-3787-59D81B2DE153}"/>
              </a:ext>
            </a:extLst>
          </p:cNvPr>
          <p:cNvSpPr txBox="1"/>
          <p:nvPr/>
        </p:nvSpPr>
        <p:spPr>
          <a:xfrm>
            <a:off x="5169875" y="2350592"/>
            <a:ext cx="2579077"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of</a:t>
            </a:r>
          </a:p>
        </p:txBody>
      </p:sp>
      <p:sp>
        <p:nvSpPr>
          <p:cNvPr id="3" name="TextBox 2">
            <a:extLst>
              <a:ext uri="{FF2B5EF4-FFF2-40B4-BE49-F238E27FC236}">
                <a16:creationId xmlns:a16="http://schemas.microsoft.com/office/drawing/2014/main" xmlns="" id="{0D356DFE-2E3E-DE14-F315-F1E91BB7FD21}"/>
              </a:ext>
            </a:extLst>
          </p:cNvPr>
          <p:cNvSpPr txBox="1"/>
          <p:nvPr/>
        </p:nvSpPr>
        <p:spPr>
          <a:xfrm>
            <a:off x="4859006" y="3722579"/>
            <a:ext cx="6424246"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Set</a:t>
            </a:r>
          </a:p>
        </p:txBody>
      </p:sp>
      <p:sp>
        <p:nvSpPr>
          <p:cNvPr id="4" name="TextBox 3">
            <a:extLst>
              <a:ext uri="{FF2B5EF4-FFF2-40B4-BE49-F238E27FC236}">
                <a16:creationId xmlns:a16="http://schemas.microsoft.com/office/drawing/2014/main" xmlns="" id="{9E776604-7370-C237-B4C1-0F1B5267B22A}"/>
              </a:ext>
            </a:extLst>
          </p:cNvPr>
          <p:cNvSpPr txBox="1"/>
          <p:nvPr/>
        </p:nvSpPr>
        <p:spPr>
          <a:xfrm>
            <a:off x="4047359" y="780932"/>
            <a:ext cx="6424246" cy="1569660"/>
          </a:xfrm>
          <a:prstGeom prst="rect">
            <a:avLst/>
          </a:prstGeom>
          <a:noFill/>
        </p:spPr>
        <p:txBody>
          <a:bodyPr wrap="square" rtlCol="0">
            <a:spAutoFit/>
          </a:bodyPr>
          <a:lstStyle/>
          <a:p>
            <a:r>
              <a:rPr lang="en-US" sz="9600" dirty="0">
                <a:solidFill>
                  <a:schemeClr val="bg1"/>
                </a:solidFill>
                <a:latin typeface="Times New Roman" panose="02020603050405020304" pitchFamily="18" charset="0"/>
                <a:cs typeface="Times New Roman" panose="02020603050405020304" pitchFamily="18" charset="0"/>
              </a:rPr>
              <a:t>Algebra</a:t>
            </a:r>
          </a:p>
        </p:txBody>
      </p:sp>
      <p:cxnSp>
        <p:nvCxnSpPr>
          <p:cNvPr id="5" name="Straight Connector 4">
            <a:extLst>
              <a:ext uri="{FF2B5EF4-FFF2-40B4-BE49-F238E27FC236}">
                <a16:creationId xmlns:a16="http://schemas.microsoft.com/office/drawing/2014/main" xmlns="" id="{573F76CA-712C-920C-25B2-8B984D6CB4BD}"/>
              </a:ext>
            </a:extLst>
          </p:cNvPr>
          <p:cNvCxnSpPr/>
          <p:nvPr/>
        </p:nvCxnSpPr>
        <p:spPr>
          <a:xfrm>
            <a:off x="571500" y="7340237"/>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F3557FAA-78EA-5450-2C37-639C2375EA39}"/>
              </a:ext>
            </a:extLst>
          </p:cNvPr>
          <p:cNvSpPr txBox="1"/>
          <p:nvPr/>
        </p:nvSpPr>
        <p:spPr>
          <a:xfrm>
            <a:off x="594610" y="8986491"/>
            <a:ext cx="609382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FFFF"/>
                </a:solidFill>
                <a:effectLst/>
                <a:latin typeface="Arial Black" panose="020B0A04020102020204" pitchFamily="34" charset="0"/>
              </a:rPr>
              <a:t> </a:t>
            </a:r>
            <a:r>
              <a:rPr lang="en-US" dirty="0">
                <a:solidFill>
                  <a:srgbClr val="FFFFFF"/>
                </a:solidFill>
                <a:latin typeface="Arial Black" panose="020B0A04020102020204" pitchFamily="34" charset="0"/>
              </a:rPr>
              <a:t>C</a:t>
            </a:r>
            <a:r>
              <a:rPr lang="en-US" b="0" i="0" dirty="0">
                <a:solidFill>
                  <a:srgbClr val="FFFFFF"/>
                </a:solidFill>
                <a:effectLst/>
                <a:latin typeface="Arial Black" panose="020B0A04020102020204" pitchFamily="34" charset="0"/>
              </a:rPr>
              <a:t>ommutative Laws </a:t>
            </a:r>
            <a:r>
              <a:rPr lang="en-US" dirty="0">
                <a:solidFill>
                  <a:srgbClr val="FFFFFF"/>
                </a:solidFill>
                <a:latin typeface="Segoe UI Historic" panose="020B0502040204020203" pitchFamily="34" charset="0"/>
              </a:rPr>
              <a:t>:</a:t>
            </a:r>
          </a:p>
          <a:p>
            <a:r>
              <a:rPr lang="en-US" b="0" i="0" dirty="0">
                <a:solidFill>
                  <a:srgbClr val="FFFFFF"/>
                </a:solidFill>
                <a:effectLst/>
                <a:latin typeface="Segoe UI Historic" panose="020B0502040204020203" pitchFamily="34" charset="0"/>
              </a:rPr>
              <a:t>          </a:t>
            </a:r>
          </a:p>
          <a:p>
            <a:r>
              <a:rPr lang="en-US" dirty="0">
                <a:solidFill>
                  <a:srgbClr val="FFFFFF"/>
                </a:solidFill>
                <a:latin typeface="Segoe UI Historic" panose="020B0502040204020203" pitchFamily="34" charset="0"/>
              </a:rPr>
              <a:t>    </a:t>
            </a:r>
            <a:r>
              <a:rPr lang="en-US" b="0" i="0" dirty="0">
                <a:solidFill>
                  <a:srgbClr val="FFFFFF"/>
                </a:solidFill>
                <a:effectLst/>
                <a:latin typeface="Segoe UI Historic" panose="020B0502040204020203" pitchFamily="34" charset="0"/>
              </a:rPr>
              <a:t>  A </a:t>
            </a:r>
            <a:r>
              <a:rPr lang="en-US" dirty="0">
                <a:solidFill>
                  <a:srgbClr val="FFFFFF"/>
                </a:solidFill>
                <a:latin typeface="Segoe UI Historic" panose="020B0502040204020203" pitchFamily="34" charset="0"/>
              </a:rPr>
              <a:t>U</a:t>
            </a:r>
            <a:r>
              <a:rPr lang="en-US" b="0" i="0" dirty="0">
                <a:solidFill>
                  <a:srgbClr val="FFFFFF"/>
                </a:solidFill>
                <a:effectLst/>
                <a:latin typeface="Segoe UI Historic" panose="020B0502040204020203" pitchFamily="34" charset="0"/>
              </a:rPr>
              <a:t> B = B </a:t>
            </a:r>
            <a:r>
              <a:rPr lang="en-US" dirty="0">
                <a:solidFill>
                  <a:srgbClr val="FFFFFF"/>
                </a:solidFill>
                <a:latin typeface="Segoe UI Historic" panose="020B0502040204020203" pitchFamily="34" charset="0"/>
              </a:rPr>
              <a:t>U</a:t>
            </a:r>
            <a:r>
              <a:rPr lang="en-US" b="0" i="0" dirty="0">
                <a:solidFill>
                  <a:srgbClr val="FFFFFF"/>
                </a:solidFill>
                <a:effectLst/>
                <a:latin typeface="Segoe UI Historic" panose="020B0502040204020203" pitchFamily="34" charset="0"/>
              </a:rPr>
              <a:t> A      ,     A</a:t>
            </a:r>
            <a:r>
              <a:rPr lang="en-US" sz="1800" b="1" i="1" dirty="0">
                <a:solidFill>
                  <a:srgbClr val="FFFF00"/>
                </a:solidFill>
                <a:effectLst/>
                <a:latin typeface="Nunito" pitchFamily="2" charset="0"/>
              </a:rPr>
              <a:t> </a:t>
            </a:r>
            <a:r>
              <a:rPr lang="en-US" sz="1800" b="1" i="1" dirty="0">
                <a:solidFill>
                  <a:schemeClr val="bg1"/>
                </a:solidFill>
                <a:effectLst/>
                <a:latin typeface="Nunito" pitchFamily="2" charset="0"/>
              </a:rPr>
              <a:t>∩ B = B ∩ A</a:t>
            </a:r>
            <a:endParaRPr lang="en-US" dirty="0">
              <a:solidFill>
                <a:schemeClr val="bg1"/>
              </a:solidFill>
            </a:endParaRPr>
          </a:p>
        </p:txBody>
      </p:sp>
      <p:sp>
        <p:nvSpPr>
          <p:cNvPr id="7" name="TextBox 6">
            <a:extLst>
              <a:ext uri="{FF2B5EF4-FFF2-40B4-BE49-F238E27FC236}">
                <a16:creationId xmlns:a16="http://schemas.microsoft.com/office/drawing/2014/main" xmlns="" id="{4F5FE448-292E-E85B-93BF-242B214C1B9E}"/>
              </a:ext>
            </a:extLst>
          </p:cNvPr>
          <p:cNvSpPr txBox="1"/>
          <p:nvPr/>
        </p:nvSpPr>
        <p:spPr>
          <a:xfrm>
            <a:off x="571500" y="1002396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Associative Laws :</a:t>
            </a:r>
            <a:endParaRPr lang="en-US" dirty="0"/>
          </a:p>
        </p:txBody>
      </p:sp>
      <p:sp>
        <p:nvSpPr>
          <p:cNvPr id="8" name="TextBox 7">
            <a:extLst>
              <a:ext uri="{FF2B5EF4-FFF2-40B4-BE49-F238E27FC236}">
                <a16:creationId xmlns:a16="http://schemas.microsoft.com/office/drawing/2014/main" xmlns="" id="{F68DF557-8278-737D-47E2-C9E0752CB3D7}"/>
              </a:ext>
            </a:extLst>
          </p:cNvPr>
          <p:cNvSpPr txBox="1"/>
          <p:nvPr/>
        </p:nvSpPr>
        <p:spPr>
          <a:xfrm>
            <a:off x="705395" y="10502800"/>
            <a:ext cx="7776754" cy="369332"/>
          </a:xfrm>
          <a:prstGeom prst="rect">
            <a:avLst/>
          </a:prstGeom>
          <a:noFill/>
        </p:spPr>
        <p:txBody>
          <a:bodyPr wrap="square" rtlCol="0">
            <a:spAutoFit/>
          </a:bodyPr>
          <a:lstStyle/>
          <a:p>
            <a:pPr marL="182880">
              <a:spcBef>
                <a:spcPts val="600"/>
              </a:spcBef>
            </a:pPr>
            <a:r>
              <a:rPr lang="en-US" dirty="0">
                <a:solidFill>
                  <a:schemeClr val="bg1"/>
                </a:solidFill>
              </a:rPr>
              <a:t>A U (B U C ) = ( A U B ) U C</a:t>
            </a:r>
          </a:p>
        </p:txBody>
      </p:sp>
      <p:sp>
        <p:nvSpPr>
          <p:cNvPr id="9" name="TextBox 8">
            <a:extLst>
              <a:ext uri="{FF2B5EF4-FFF2-40B4-BE49-F238E27FC236}">
                <a16:creationId xmlns:a16="http://schemas.microsoft.com/office/drawing/2014/main" xmlns="" id="{7A252AB0-67FB-C7A7-E2A7-2455ED99BF2E}"/>
              </a:ext>
            </a:extLst>
          </p:cNvPr>
          <p:cNvSpPr txBox="1"/>
          <p:nvPr/>
        </p:nvSpPr>
        <p:spPr>
          <a:xfrm>
            <a:off x="594610" y="11600451"/>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Distributive Laws :</a:t>
            </a:r>
            <a:endParaRPr lang="en-US" dirty="0"/>
          </a:p>
        </p:txBody>
      </p:sp>
      <p:sp>
        <p:nvSpPr>
          <p:cNvPr id="10" name="TextBox 9">
            <a:extLst>
              <a:ext uri="{FF2B5EF4-FFF2-40B4-BE49-F238E27FC236}">
                <a16:creationId xmlns:a16="http://schemas.microsoft.com/office/drawing/2014/main" xmlns="" id="{F1A86D95-3382-0B90-1E71-9DFA224B39D3}"/>
              </a:ext>
            </a:extLst>
          </p:cNvPr>
          <p:cNvSpPr txBox="1"/>
          <p:nvPr/>
        </p:nvSpPr>
        <p:spPr>
          <a:xfrm>
            <a:off x="914400" y="12148233"/>
            <a:ext cx="4810397" cy="369332"/>
          </a:xfrm>
          <a:prstGeom prst="rect">
            <a:avLst/>
          </a:prstGeom>
          <a:noFill/>
        </p:spPr>
        <p:txBody>
          <a:bodyPr wrap="square" rtlCol="0">
            <a:spAutoFit/>
          </a:bodyPr>
          <a:lstStyle/>
          <a:p>
            <a:r>
              <a:rPr lang="en-US" dirty="0">
                <a:solidFill>
                  <a:schemeClr val="bg1"/>
                </a:solidFill>
                <a:latin typeface="+mj-lt"/>
              </a:rPr>
              <a:t>A </a:t>
            </a:r>
            <a:r>
              <a:rPr lang="en-US" sz="1800" b="1" i="1" dirty="0">
                <a:solidFill>
                  <a:schemeClr val="bg1"/>
                </a:solidFill>
                <a:effectLst/>
                <a:latin typeface="+mj-lt"/>
              </a:rPr>
              <a:t>∩ ( B U C ) = (</a:t>
            </a:r>
            <a:r>
              <a:rPr lang="en-US" b="1" i="1" dirty="0">
                <a:solidFill>
                  <a:schemeClr val="bg1"/>
                </a:solidFill>
                <a:latin typeface="+mj-lt"/>
              </a:rPr>
              <a:t> A </a:t>
            </a:r>
            <a:r>
              <a:rPr lang="en-US" sz="1800" b="1" i="1" dirty="0">
                <a:solidFill>
                  <a:schemeClr val="bg1"/>
                </a:solidFill>
                <a:effectLst/>
                <a:latin typeface="+mj-lt"/>
              </a:rPr>
              <a:t>∩</a:t>
            </a:r>
            <a:r>
              <a:rPr lang="en-US" b="1" i="1" dirty="0">
                <a:solidFill>
                  <a:schemeClr val="bg1"/>
                </a:solidFill>
                <a:latin typeface="+mj-lt"/>
              </a:rPr>
              <a:t> B ) U (A </a:t>
            </a:r>
            <a:r>
              <a:rPr lang="en-US" sz="1800" b="1" i="1" dirty="0">
                <a:solidFill>
                  <a:schemeClr val="bg1"/>
                </a:solidFill>
                <a:effectLst/>
                <a:latin typeface="+mj-lt"/>
              </a:rPr>
              <a:t>∩</a:t>
            </a:r>
            <a:r>
              <a:rPr lang="en-US" b="1" i="1" dirty="0">
                <a:solidFill>
                  <a:schemeClr val="bg1"/>
                </a:solidFill>
                <a:latin typeface="+mj-lt"/>
              </a:rPr>
              <a:t> C )</a:t>
            </a:r>
            <a:endParaRPr lang="en-US" dirty="0">
              <a:solidFill>
                <a:schemeClr val="bg1"/>
              </a:solidFill>
              <a:latin typeface="+mj-lt"/>
            </a:endParaRPr>
          </a:p>
        </p:txBody>
      </p:sp>
      <p:sp>
        <p:nvSpPr>
          <p:cNvPr id="11" name="TextBox 10">
            <a:extLst>
              <a:ext uri="{FF2B5EF4-FFF2-40B4-BE49-F238E27FC236}">
                <a16:creationId xmlns:a16="http://schemas.microsoft.com/office/drawing/2014/main" xmlns="" id="{B66739D3-2259-AE56-4F3A-64A9ADEEBCF9}"/>
              </a:ext>
            </a:extLst>
          </p:cNvPr>
          <p:cNvSpPr txBox="1"/>
          <p:nvPr/>
        </p:nvSpPr>
        <p:spPr>
          <a:xfrm>
            <a:off x="914399" y="12511349"/>
            <a:ext cx="4810397" cy="369332"/>
          </a:xfrm>
          <a:prstGeom prst="rect">
            <a:avLst/>
          </a:prstGeom>
          <a:noFill/>
        </p:spPr>
        <p:txBody>
          <a:bodyPr wrap="square" rtlCol="0">
            <a:spAutoFit/>
          </a:bodyPr>
          <a:lstStyle/>
          <a:p>
            <a:r>
              <a:rPr lang="en-US" dirty="0">
                <a:solidFill>
                  <a:schemeClr val="bg1"/>
                </a:solidFill>
                <a:latin typeface="+mj-lt"/>
              </a:rPr>
              <a:t>A </a:t>
            </a:r>
            <a:r>
              <a:rPr lang="en-US" b="1" i="1" dirty="0">
                <a:solidFill>
                  <a:schemeClr val="bg1"/>
                </a:solidFill>
                <a:latin typeface="+mj-lt"/>
              </a:rPr>
              <a:t>U</a:t>
            </a:r>
            <a:r>
              <a:rPr lang="en-US" sz="1800" b="1" i="1" dirty="0">
                <a:solidFill>
                  <a:schemeClr val="bg1"/>
                </a:solidFill>
                <a:effectLst/>
                <a:latin typeface="+mj-lt"/>
              </a:rPr>
              <a:t> ( B </a:t>
            </a:r>
            <a:r>
              <a:rPr lang="en-US" sz="1800" b="1" i="1" dirty="0">
                <a:solidFill>
                  <a:schemeClr val="bg1"/>
                </a:solidFill>
                <a:effectLst/>
                <a:latin typeface="Nunito" pitchFamily="2" charset="0"/>
              </a:rPr>
              <a:t>∩</a:t>
            </a:r>
            <a:r>
              <a:rPr lang="en-US" sz="1800" b="1" i="1" dirty="0">
                <a:solidFill>
                  <a:schemeClr val="bg1"/>
                </a:solidFill>
                <a:effectLst/>
                <a:latin typeface="+mj-lt"/>
              </a:rPr>
              <a:t> C ) = (</a:t>
            </a:r>
            <a:r>
              <a:rPr lang="en-US" b="1" i="1" dirty="0">
                <a:solidFill>
                  <a:schemeClr val="bg1"/>
                </a:solidFill>
                <a:latin typeface="+mj-lt"/>
              </a:rPr>
              <a:t> A U B ) </a:t>
            </a:r>
            <a:r>
              <a:rPr lang="en-US" sz="1800" b="1" i="1" dirty="0">
                <a:solidFill>
                  <a:schemeClr val="bg1"/>
                </a:solidFill>
                <a:effectLst/>
                <a:latin typeface="Nunito" pitchFamily="2" charset="0"/>
              </a:rPr>
              <a:t>∩</a:t>
            </a:r>
            <a:r>
              <a:rPr lang="en-US" b="1" i="1" dirty="0">
                <a:solidFill>
                  <a:schemeClr val="bg1"/>
                </a:solidFill>
                <a:latin typeface="+mj-lt"/>
              </a:rPr>
              <a:t> (A U C )</a:t>
            </a:r>
            <a:endParaRPr lang="en-US" dirty="0">
              <a:solidFill>
                <a:schemeClr val="bg1"/>
              </a:solidFill>
              <a:latin typeface="+mj-lt"/>
            </a:endParaRPr>
          </a:p>
        </p:txBody>
      </p:sp>
      <p:sp>
        <p:nvSpPr>
          <p:cNvPr id="12" name="TextBox 11">
            <a:extLst>
              <a:ext uri="{FF2B5EF4-FFF2-40B4-BE49-F238E27FC236}">
                <a16:creationId xmlns:a16="http://schemas.microsoft.com/office/drawing/2014/main" xmlns="" id="{FAC322E6-916E-546D-D5FA-4F0E74555FC4}"/>
              </a:ext>
            </a:extLst>
          </p:cNvPr>
          <p:cNvSpPr txBox="1"/>
          <p:nvPr/>
        </p:nvSpPr>
        <p:spPr>
          <a:xfrm>
            <a:off x="571500" y="1305291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Idempotent Laws :</a:t>
            </a:r>
          </a:p>
        </p:txBody>
      </p:sp>
      <p:sp>
        <p:nvSpPr>
          <p:cNvPr id="13" name="TextBox 12">
            <a:extLst>
              <a:ext uri="{FF2B5EF4-FFF2-40B4-BE49-F238E27FC236}">
                <a16:creationId xmlns:a16="http://schemas.microsoft.com/office/drawing/2014/main" xmlns="" id="{6DB2F4A1-D941-84B7-4491-4954B8131BAA}"/>
              </a:ext>
            </a:extLst>
          </p:cNvPr>
          <p:cNvSpPr txBox="1"/>
          <p:nvPr/>
        </p:nvSpPr>
        <p:spPr>
          <a:xfrm>
            <a:off x="914399" y="13499429"/>
            <a:ext cx="4053839" cy="369332"/>
          </a:xfrm>
          <a:prstGeom prst="rect">
            <a:avLst/>
          </a:prstGeom>
          <a:noFill/>
        </p:spPr>
        <p:txBody>
          <a:bodyPr wrap="square" rtlCol="0">
            <a:spAutoFit/>
          </a:bodyPr>
          <a:lstStyle/>
          <a:p>
            <a:r>
              <a:rPr lang="en-US" dirty="0">
                <a:solidFill>
                  <a:schemeClr val="bg1"/>
                </a:solidFill>
              </a:rPr>
              <a:t>A U A = A     and    A </a:t>
            </a:r>
            <a:r>
              <a:rPr lang="en-US" sz="1800" b="1" i="1" dirty="0">
                <a:solidFill>
                  <a:schemeClr val="bg1"/>
                </a:solidFill>
                <a:effectLst/>
                <a:latin typeface="Nunito" pitchFamily="2" charset="0"/>
              </a:rPr>
              <a:t>∩  A = A</a:t>
            </a:r>
            <a:endParaRPr lang="en-US" dirty="0">
              <a:solidFill>
                <a:schemeClr val="bg1"/>
              </a:solidFill>
            </a:endParaRPr>
          </a:p>
        </p:txBody>
      </p:sp>
      <p:sp>
        <p:nvSpPr>
          <p:cNvPr id="14" name="TextBox 13">
            <a:extLst>
              <a:ext uri="{FF2B5EF4-FFF2-40B4-BE49-F238E27FC236}">
                <a16:creationId xmlns:a16="http://schemas.microsoft.com/office/drawing/2014/main" xmlns="" id="{D69FAF95-DCED-71A9-6C57-7D8C717507B7}"/>
              </a:ext>
            </a:extLst>
          </p:cNvPr>
          <p:cNvSpPr txBox="1"/>
          <p:nvPr/>
        </p:nvSpPr>
        <p:spPr>
          <a:xfrm>
            <a:off x="809310" y="10968878"/>
            <a:ext cx="6093822" cy="369332"/>
          </a:xfrm>
          <a:prstGeom prst="rect">
            <a:avLst/>
          </a:prstGeom>
          <a:noFill/>
        </p:spPr>
        <p:txBody>
          <a:bodyPr wrap="square">
            <a:spAutoFit/>
          </a:bodyPr>
          <a:lstStyle/>
          <a:p>
            <a:r>
              <a:rPr lang="en-US" dirty="0">
                <a:solidFill>
                  <a:schemeClr val="bg1"/>
                </a:solidFill>
              </a:rPr>
              <a:t> A </a:t>
            </a:r>
            <a:r>
              <a:rPr lang="en-US" sz="1800" b="1" i="1" dirty="0">
                <a:solidFill>
                  <a:schemeClr val="bg1"/>
                </a:solidFill>
                <a:effectLst/>
                <a:latin typeface="Nunito" pitchFamily="2" charset="0"/>
              </a:rPr>
              <a:t>∩ ( B ∩ C ) = ( A ∩ B) ∩ C</a:t>
            </a:r>
            <a:endParaRPr lang="en-US" dirty="0"/>
          </a:p>
        </p:txBody>
      </p:sp>
      <p:sp>
        <p:nvSpPr>
          <p:cNvPr id="15" name="TextBox 14">
            <a:extLst>
              <a:ext uri="{FF2B5EF4-FFF2-40B4-BE49-F238E27FC236}">
                <a16:creationId xmlns:a16="http://schemas.microsoft.com/office/drawing/2014/main" xmlns="" id="{61AFC246-6E0A-60EB-C9BB-CAA7077507C4}"/>
              </a:ext>
            </a:extLst>
          </p:cNvPr>
          <p:cNvSpPr txBox="1"/>
          <p:nvPr/>
        </p:nvSpPr>
        <p:spPr>
          <a:xfrm>
            <a:off x="6665322" y="895404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Identity Laws</a:t>
            </a:r>
            <a:endParaRPr lang="en-US" dirty="0"/>
          </a:p>
        </p:txBody>
      </p:sp>
      <p:sp>
        <p:nvSpPr>
          <p:cNvPr id="16" name="TextBox 15">
            <a:extLst>
              <a:ext uri="{FF2B5EF4-FFF2-40B4-BE49-F238E27FC236}">
                <a16:creationId xmlns:a16="http://schemas.microsoft.com/office/drawing/2014/main" xmlns="" id="{E53F27B8-4B01-1C2E-6573-E4399EF7487C}"/>
              </a:ext>
            </a:extLst>
          </p:cNvPr>
          <p:cNvSpPr txBox="1"/>
          <p:nvPr/>
        </p:nvSpPr>
        <p:spPr>
          <a:xfrm>
            <a:off x="6903132" y="9413543"/>
            <a:ext cx="4702629" cy="369332"/>
          </a:xfrm>
          <a:prstGeom prst="rect">
            <a:avLst/>
          </a:prstGeom>
          <a:noFill/>
        </p:spPr>
        <p:txBody>
          <a:bodyPr wrap="square" rtlCol="0">
            <a:spAutoFit/>
          </a:bodyPr>
          <a:lstStyle/>
          <a:p>
            <a:r>
              <a:rPr lang="en-US" dirty="0">
                <a:solidFill>
                  <a:schemeClr val="bg1"/>
                </a:solidFill>
              </a:rPr>
              <a:t>A U </a:t>
            </a:r>
            <a:r>
              <a:rPr lang="en-US" sz="1800" b="0" i="0" dirty="0">
                <a:solidFill>
                  <a:schemeClr val="bg1"/>
                </a:solidFill>
                <a:effectLst/>
                <a:latin typeface="Roboto" panose="02000000000000000000" pitchFamily="2" charset="0"/>
              </a:rPr>
              <a:t>∅</a:t>
            </a:r>
            <a:r>
              <a:rPr lang="en-US" dirty="0">
                <a:solidFill>
                  <a:schemeClr val="bg1"/>
                </a:solidFill>
              </a:rPr>
              <a:t> = A         and            A </a:t>
            </a:r>
            <a:r>
              <a:rPr lang="en-US" sz="1800" b="1" i="1" dirty="0">
                <a:solidFill>
                  <a:schemeClr val="bg1"/>
                </a:solidFill>
                <a:effectLst/>
                <a:latin typeface="Nunito" pitchFamily="2" charset="0"/>
              </a:rPr>
              <a:t>∩ </a:t>
            </a:r>
            <a:r>
              <a:rPr lang="en-US" sz="1800" b="0" i="0" dirty="0">
                <a:solidFill>
                  <a:schemeClr val="bg1"/>
                </a:solidFill>
                <a:effectLst/>
                <a:latin typeface="Roboto" panose="02000000000000000000" pitchFamily="2" charset="0"/>
              </a:rPr>
              <a:t>∅</a:t>
            </a:r>
            <a:r>
              <a:rPr lang="en-US" sz="1800" b="1" i="1" dirty="0">
                <a:solidFill>
                  <a:schemeClr val="bg1"/>
                </a:solidFill>
                <a:effectLst/>
                <a:latin typeface="Nunito" pitchFamily="2" charset="0"/>
              </a:rPr>
              <a:t> = </a:t>
            </a:r>
            <a:r>
              <a:rPr lang="en-US" sz="1800" b="0" i="0" dirty="0">
                <a:solidFill>
                  <a:schemeClr val="bg1"/>
                </a:solidFill>
                <a:effectLst/>
                <a:latin typeface="Roboto" panose="02000000000000000000" pitchFamily="2" charset="0"/>
              </a:rPr>
              <a:t>∅</a:t>
            </a:r>
            <a:endParaRPr lang="en-US" dirty="0">
              <a:solidFill>
                <a:schemeClr val="bg1"/>
              </a:solidFill>
            </a:endParaRPr>
          </a:p>
        </p:txBody>
      </p:sp>
      <p:sp>
        <p:nvSpPr>
          <p:cNvPr id="17" name="TextBox 16">
            <a:extLst>
              <a:ext uri="{FF2B5EF4-FFF2-40B4-BE49-F238E27FC236}">
                <a16:creationId xmlns:a16="http://schemas.microsoft.com/office/drawing/2014/main" xmlns="" id="{DEA1331E-9C99-5C10-12B1-8CBC52D50E0E}"/>
              </a:ext>
            </a:extLst>
          </p:cNvPr>
          <p:cNvSpPr txBox="1"/>
          <p:nvPr/>
        </p:nvSpPr>
        <p:spPr>
          <a:xfrm>
            <a:off x="6665322" y="10247222"/>
            <a:ext cx="638120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Complementary Laws</a:t>
            </a:r>
            <a:endParaRPr lang="en-US" dirty="0"/>
          </a:p>
        </p:txBody>
      </p:sp>
      <p:sp>
        <p:nvSpPr>
          <p:cNvPr id="18" name="TextBox 17">
            <a:extLst>
              <a:ext uri="{FF2B5EF4-FFF2-40B4-BE49-F238E27FC236}">
                <a16:creationId xmlns:a16="http://schemas.microsoft.com/office/drawing/2014/main" xmlns="" id="{10482BF4-9D51-B940-CD0D-68025602EFAC}"/>
              </a:ext>
            </a:extLst>
          </p:cNvPr>
          <p:cNvSpPr txBox="1"/>
          <p:nvPr/>
        </p:nvSpPr>
        <p:spPr>
          <a:xfrm>
            <a:off x="6917871" y="9768938"/>
            <a:ext cx="4702629" cy="369332"/>
          </a:xfrm>
          <a:prstGeom prst="rect">
            <a:avLst/>
          </a:prstGeom>
          <a:noFill/>
        </p:spPr>
        <p:txBody>
          <a:bodyPr wrap="square" rtlCol="0">
            <a:spAutoFit/>
          </a:bodyPr>
          <a:lstStyle/>
          <a:p>
            <a:r>
              <a:rPr lang="en-US" dirty="0">
                <a:solidFill>
                  <a:schemeClr val="bg1"/>
                </a:solidFill>
              </a:rPr>
              <a:t>A U </a:t>
            </a:r>
            <a:r>
              <a:rPr lang="el-GR" sz="1800" b="0" i="0" dirty="0">
                <a:solidFill>
                  <a:schemeClr val="bg1"/>
                </a:solidFill>
                <a:effectLst/>
                <a:latin typeface="-apple-system"/>
              </a:rPr>
              <a:t>Ω</a:t>
            </a:r>
            <a:r>
              <a:rPr lang="en-US" dirty="0">
                <a:solidFill>
                  <a:schemeClr val="bg1"/>
                </a:solidFill>
              </a:rPr>
              <a:t> = </a:t>
            </a:r>
            <a:r>
              <a:rPr lang="el-GR" sz="1800" b="0" i="0" dirty="0">
                <a:solidFill>
                  <a:schemeClr val="bg1"/>
                </a:solidFill>
                <a:effectLst/>
                <a:latin typeface="-apple-system"/>
              </a:rPr>
              <a:t>Ω </a:t>
            </a:r>
            <a:r>
              <a:rPr lang="en-US" sz="1800" b="0" i="0" dirty="0">
                <a:solidFill>
                  <a:schemeClr val="bg1"/>
                </a:solidFill>
                <a:effectLst/>
                <a:latin typeface="-apple-system"/>
              </a:rPr>
              <a:t>       </a:t>
            </a:r>
            <a:r>
              <a:rPr lang="en-US" dirty="0">
                <a:solidFill>
                  <a:schemeClr val="bg1"/>
                </a:solidFill>
              </a:rPr>
              <a:t>and            A </a:t>
            </a:r>
            <a:r>
              <a:rPr lang="en-US" sz="1800" b="1" i="1" dirty="0">
                <a:solidFill>
                  <a:schemeClr val="bg1"/>
                </a:solidFill>
                <a:effectLst/>
                <a:latin typeface="Nunito" pitchFamily="2" charset="0"/>
              </a:rPr>
              <a:t>∩ </a:t>
            </a:r>
            <a:r>
              <a:rPr lang="el-GR" sz="1800" b="0" i="0" dirty="0">
                <a:solidFill>
                  <a:schemeClr val="bg1"/>
                </a:solidFill>
                <a:effectLst/>
                <a:latin typeface="-apple-system"/>
              </a:rPr>
              <a:t>Ω </a:t>
            </a:r>
            <a:r>
              <a:rPr lang="en-US" sz="1800" b="1" i="1" dirty="0">
                <a:solidFill>
                  <a:schemeClr val="bg1"/>
                </a:solidFill>
                <a:effectLst/>
                <a:latin typeface="Nunito" pitchFamily="2" charset="0"/>
              </a:rPr>
              <a:t>= </a:t>
            </a:r>
            <a:r>
              <a:rPr lang="en-US" dirty="0">
                <a:solidFill>
                  <a:schemeClr val="bg1"/>
                </a:solidFill>
                <a:latin typeface="Roboto" panose="02000000000000000000" pitchFamily="2" charset="0"/>
              </a:rPr>
              <a:t>A</a:t>
            </a:r>
            <a:endParaRPr lang="en-US" dirty="0">
              <a:solidFill>
                <a:schemeClr val="bg1"/>
              </a:solidFill>
            </a:endParaRPr>
          </a:p>
        </p:txBody>
      </p:sp>
      <p:sp>
        <p:nvSpPr>
          <p:cNvPr id="19" name="TextBox 18">
            <a:extLst>
              <a:ext uri="{FF2B5EF4-FFF2-40B4-BE49-F238E27FC236}">
                <a16:creationId xmlns:a16="http://schemas.microsoft.com/office/drawing/2014/main" xmlns="" id="{95E5380E-C713-9C88-92DF-0E64877026A6}"/>
              </a:ext>
            </a:extLst>
          </p:cNvPr>
          <p:cNvSpPr txBox="1"/>
          <p:nvPr/>
        </p:nvSpPr>
        <p:spPr>
          <a:xfrm>
            <a:off x="6917871" y="10706720"/>
            <a:ext cx="4592683" cy="369332"/>
          </a:xfrm>
          <a:prstGeom prst="rect">
            <a:avLst/>
          </a:prstGeom>
          <a:noFill/>
        </p:spPr>
        <p:txBody>
          <a:bodyPr wrap="square" rtlCol="0">
            <a:spAutoFit/>
          </a:bodyPr>
          <a:lstStyle/>
          <a:p>
            <a:r>
              <a:rPr lang="en-US" dirty="0">
                <a:solidFill>
                  <a:schemeClr val="bg1"/>
                </a:solidFill>
              </a:rPr>
              <a:t>A U </a:t>
            </a:r>
            <a:r>
              <a:rPr lang="en-US" b="0" i="0" dirty="0">
                <a:solidFill>
                  <a:schemeClr val="bg1"/>
                </a:solidFill>
                <a:effectLst/>
                <a:latin typeface="Untitled Sans"/>
              </a:rPr>
              <a:t>A’  = </a:t>
            </a:r>
            <a:r>
              <a:rPr lang="el-GR" sz="1800" b="0" i="0" dirty="0">
                <a:solidFill>
                  <a:schemeClr val="bg1"/>
                </a:solidFill>
                <a:effectLst/>
                <a:latin typeface="-apple-system"/>
              </a:rPr>
              <a:t>Ω</a:t>
            </a:r>
            <a:r>
              <a:rPr lang="en-US" sz="1800" b="0" i="0" dirty="0">
                <a:solidFill>
                  <a:schemeClr val="bg1"/>
                </a:solidFill>
                <a:effectLst/>
                <a:latin typeface="-apple-system"/>
              </a:rPr>
              <a:t>       and           A </a:t>
            </a:r>
            <a:r>
              <a:rPr lang="en-US" sz="1800" b="1" i="1" dirty="0">
                <a:solidFill>
                  <a:schemeClr val="bg1"/>
                </a:solidFill>
                <a:effectLst/>
                <a:latin typeface="Nunito" pitchFamily="2" charset="0"/>
              </a:rPr>
              <a:t>∩ </a:t>
            </a:r>
            <a:r>
              <a:rPr lang="en-US" b="0" i="0" dirty="0">
                <a:solidFill>
                  <a:schemeClr val="bg1"/>
                </a:solidFill>
                <a:effectLst/>
                <a:latin typeface="Untitled Sans"/>
              </a:rPr>
              <a:t>A’ = </a:t>
            </a:r>
            <a:r>
              <a:rPr lang="en-US" sz="1800" b="0" i="0" dirty="0">
                <a:solidFill>
                  <a:schemeClr val="bg1"/>
                </a:solidFill>
                <a:effectLst/>
                <a:latin typeface="Roboto" panose="02000000000000000000" pitchFamily="2" charset="0"/>
              </a:rPr>
              <a:t>∅</a:t>
            </a:r>
            <a:endParaRPr lang="en-US" dirty="0">
              <a:solidFill>
                <a:schemeClr val="bg1"/>
              </a:solidFill>
            </a:endParaRPr>
          </a:p>
        </p:txBody>
      </p:sp>
      <p:sp>
        <p:nvSpPr>
          <p:cNvPr id="20" name="TextBox 19">
            <a:extLst>
              <a:ext uri="{FF2B5EF4-FFF2-40B4-BE49-F238E27FC236}">
                <a16:creationId xmlns:a16="http://schemas.microsoft.com/office/drawing/2014/main" xmlns="" id="{D3047E57-BA4F-6288-AFE5-254C5BB20BE2}"/>
              </a:ext>
            </a:extLst>
          </p:cNvPr>
          <p:cNvSpPr txBox="1"/>
          <p:nvPr/>
        </p:nvSpPr>
        <p:spPr>
          <a:xfrm>
            <a:off x="6903132" y="11162169"/>
            <a:ext cx="6524896" cy="369332"/>
          </a:xfrm>
          <a:prstGeom prst="rect">
            <a:avLst/>
          </a:prstGeom>
          <a:noFill/>
        </p:spPr>
        <p:txBody>
          <a:bodyPr wrap="square">
            <a:spAutoFit/>
          </a:bodyPr>
          <a:lstStyle/>
          <a:p>
            <a:r>
              <a:rPr lang="en-US" b="0" i="0" dirty="0">
                <a:solidFill>
                  <a:srgbClr val="FFFFFF"/>
                </a:solidFill>
                <a:effectLst/>
                <a:latin typeface="Segoe UI Historic" panose="020B0502040204020203" pitchFamily="34" charset="0"/>
              </a:rPr>
              <a:t>(A ^ C) ^ C = A    and   U ^ C = </a:t>
            </a:r>
            <a:r>
              <a:rPr lang="en-US" sz="1800" b="0" i="0" dirty="0">
                <a:solidFill>
                  <a:schemeClr val="bg1"/>
                </a:solidFill>
                <a:effectLst/>
                <a:latin typeface="Roboto" panose="02000000000000000000" pitchFamily="2" charset="0"/>
              </a:rPr>
              <a:t>∅</a:t>
            </a:r>
            <a:endParaRPr lang="en-US" dirty="0"/>
          </a:p>
        </p:txBody>
      </p:sp>
      <p:sp>
        <p:nvSpPr>
          <p:cNvPr id="21" name="TextBox 20">
            <a:extLst>
              <a:ext uri="{FF2B5EF4-FFF2-40B4-BE49-F238E27FC236}">
                <a16:creationId xmlns:a16="http://schemas.microsoft.com/office/drawing/2014/main" xmlns="" id="{0FF90954-CF0D-4F49-0A85-C67DDE594A6C}"/>
              </a:ext>
            </a:extLst>
          </p:cNvPr>
          <p:cNvSpPr txBox="1"/>
          <p:nvPr/>
        </p:nvSpPr>
        <p:spPr>
          <a:xfrm>
            <a:off x="6665322" y="11894353"/>
            <a:ext cx="671430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Arial Black" panose="020B0A04020102020204" pitchFamily="34" charset="0"/>
              </a:rPr>
              <a:t>De morgan's law</a:t>
            </a:r>
          </a:p>
        </p:txBody>
      </p:sp>
      <p:pic>
        <p:nvPicPr>
          <p:cNvPr id="22" name="Picture 2" descr="Verifying the two De Morgan Laws - YouTube">
            <a:extLst>
              <a:ext uri="{FF2B5EF4-FFF2-40B4-BE49-F238E27FC236}">
                <a16:creationId xmlns:a16="http://schemas.microsoft.com/office/drawing/2014/main" xmlns="" id="{BE9D2BB6-5EAD-A1F7-88D6-0584D73DB6FD}"/>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8392" t="21845" r="30429" b="53996"/>
          <a:stretch/>
        </p:blipFill>
        <p:spPr bwMode="auto">
          <a:xfrm>
            <a:off x="7025885" y="12357519"/>
            <a:ext cx="2166184" cy="7148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963580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514D77-117D-3E3B-E9B5-1449C5634734}"/>
              </a:ext>
            </a:extLst>
          </p:cNvPr>
          <p:cNvSpPr txBox="1"/>
          <p:nvPr/>
        </p:nvSpPr>
        <p:spPr>
          <a:xfrm>
            <a:off x="1381647" y="495300"/>
            <a:ext cx="2579077"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of</a:t>
            </a:r>
          </a:p>
        </p:txBody>
      </p:sp>
      <p:sp>
        <p:nvSpPr>
          <p:cNvPr id="3" name="TextBox 2">
            <a:extLst>
              <a:ext uri="{FF2B5EF4-FFF2-40B4-BE49-F238E27FC236}">
                <a16:creationId xmlns:a16="http://schemas.microsoft.com/office/drawing/2014/main" xmlns="" id="{D3C5497C-509B-3A23-91FF-4ED4FA8004E9}"/>
              </a:ext>
            </a:extLst>
          </p:cNvPr>
          <p:cNvSpPr txBox="1"/>
          <p:nvPr/>
        </p:nvSpPr>
        <p:spPr>
          <a:xfrm>
            <a:off x="1684731" y="495300"/>
            <a:ext cx="642424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Set</a:t>
            </a:r>
          </a:p>
        </p:txBody>
      </p:sp>
      <p:sp>
        <p:nvSpPr>
          <p:cNvPr id="4" name="TextBox 3">
            <a:extLst>
              <a:ext uri="{FF2B5EF4-FFF2-40B4-BE49-F238E27FC236}">
                <a16:creationId xmlns:a16="http://schemas.microsoft.com/office/drawing/2014/main" xmlns="" id="{25D98979-DFFC-BCBB-0DCB-A0DEF07BE6C5}"/>
              </a:ext>
            </a:extLst>
          </p:cNvPr>
          <p:cNvSpPr txBox="1"/>
          <p:nvPr/>
        </p:nvSpPr>
        <p:spPr>
          <a:xfrm>
            <a:off x="594610" y="495300"/>
            <a:ext cx="178283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Algebra</a:t>
            </a:r>
          </a:p>
        </p:txBody>
      </p:sp>
      <p:cxnSp>
        <p:nvCxnSpPr>
          <p:cNvPr id="6" name="Straight Connector 5">
            <a:extLst>
              <a:ext uri="{FF2B5EF4-FFF2-40B4-BE49-F238E27FC236}">
                <a16:creationId xmlns:a16="http://schemas.microsoft.com/office/drawing/2014/main" xmlns="" id="{82E13B83-0542-E43A-8B42-0F0B59F46AFA}"/>
              </a:ext>
            </a:extLst>
          </p:cNvPr>
          <p:cNvCxnSpPr/>
          <p:nvPr/>
        </p:nvCxnSpPr>
        <p:spPr>
          <a:xfrm>
            <a:off x="571500" y="952500"/>
            <a:ext cx="11201400" cy="0"/>
          </a:xfrm>
          <a:prstGeom prst="line">
            <a:avLst/>
          </a:prstGeom>
          <a:ln w="63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0DFAD8B5-4FB5-DC77-9645-C6725361B719}"/>
              </a:ext>
            </a:extLst>
          </p:cNvPr>
          <p:cNvSpPr txBox="1"/>
          <p:nvPr/>
        </p:nvSpPr>
        <p:spPr>
          <a:xfrm>
            <a:off x="594610" y="1172531"/>
            <a:ext cx="609382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FFFF"/>
                </a:solidFill>
                <a:effectLst/>
                <a:latin typeface="Arial Black" panose="020B0A04020102020204" pitchFamily="34" charset="0"/>
              </a:rPr>
              <a:t> </a:t>
            </a:r>
            <a:r>
              <a:rPr lang="en-US" dirty="0">
                <a:solidFill>
                  <a:srgbClr val="FFFFFF"/>
                </a:solidFill>
                <a:latin typeface="Arial Black" panose="020B0A04020102020204" pitchFamily="34" charset="0"/>
              </a:rPr>
              <a:t>C</a:t>
            </a:r>
            <a:r>
              <a:rPr lang="en-US" b="0" i="0" dirty="0">
                <a:solidFill>
                  <a:srgbClr val="FFFFFF"/>
                </a:solidFill>
                <a:effectLst/>
                <a:latin typeface="Arial Black" panose="020B0A04020102020204" pitchFamily="34" charset="0"/>
              </a:rPr>
              <a:t>ommutative Laws </a:t>
            </a:r>
            <a:r>
              <a:rPr lang="en-US" dirty="0">
                <a:solidFill>
                  <a:srgbClr val="FFFFFF"/>
                </a:solidFill>
                <a:latin typeface="Segoe UI Historic" panose="020B0502040204020203" pitchFamily="34" charset="0"/>
              </a:rPr>
              <a:t>:</a:t>
            </a:r>
          </a:p>
          <a:p>
            <a:r>
              <a:rPr lang="en-US" b="0" i="0" dirty="0">
                <a:solidFill>
                  <a:srgbClr val="FFFFFF"/>
                </a:solidFill>
                <a:effectLst/>
                <a:latin typeface="Segoe UI Historic" panose="020B0502040204020203" pitchFamily="34" charset="0"/>
              </a:rPr>
              <a:t>          </a:t>
            </a:r>
          </a:p>
          <a:p>
            <a:r>
              <a:rPr lang="en-US" dirty="0">
                <a:solidFill>
                  <a:srgbClr val="FFFFFF"/>
                </a:solidFill>
                <a:latin typeface="Segoe UI Historic" panose="020B0502040204020203" pitchFamily="34" charset="0"/>
              </a:rPr>
              <a:t>    </a:t>
            </a:r>
            <a:r>
              <a:rPr lang="en-US" b="0" i="0" dirty="0">
                <a:solidFill>
                  <a:srgbClr val="FFFFFF"/>
                </a:solidFill>
                <a:effectLst/>
                <a:latin typeface="Segoe UI Historic" panose="020B0502040204020203" pitchFamily="34" charset="0"/>
              </a:rPr>
              <a:t>  A </a:t>
            </a:r>
            <a:r>
              <a:rPr lang="en-US" dirty="0">
                <a:solidFill>
                  <a:srgbClr val="FFFFFF"/>
                </a:solidFill>
                <a:latin typeface="Segoe UI Historic" panose="020B0502040204020203" pitchFamily="34" charset="0"/>
              </a:rPr>
              <a:t>U</a:t>
            </a:r>
            <a:r>
              <a:rPr lang="en-US" b="0" i="0" dirty="0">
                <a:solidFill>
                  <a:srgbClr val="FFFFFF"/>
                </a:solidFill>
                <a:effectLst/>
                <a:latin typeface="Segoe UI Historic" panose="020B0502040204020203" pitchFamily="34" charset="0"/>
              </a:rPr>
              <a:t> B = B </a:t>
            </a:r>
            <a:r>
              <a:rPr lang="en-US" dirty="0">
                <a:solidFill>
                  <a:srgbClr val="FFFFFF"/>
                </a:solidFill>
                <a:latin typeface="Segoe UI Historic" panose="020B0502040204020203" pitchFamily="34" charset="0"/>
              </a:rPr>
              <a:t>U</a:t>
            </a:r>
            <a:r>
              <a:rPr lang="en-US" b="0" i="0" dirty="0">
                <a:solidFill>
                  <a:srgbClr val="FFFFFF"/>
                </a:solidFill>
                <a:effectLst/>
                <a:latin typeface="Segoe UI Historic" panose="020B0502040204020203" pitchFamily="34" charset="0"/>
              </a:rPr>
              <a:t> A      ,     A</a:t>
            </a:r>
            <a:r>
              <a:rPr lang="en-US" sz="1800" b="1" i="1" dirty="0">
                <a:solidFill>
                  <a:srgbClr val="FFFF00"/>
                </a:solidFill>
                <a:effectLst/>
                <a:latin typeface="Nunito" pitchFamily="2" charset="0"/>
              </a:rPr>
              <a:t> </a:t>
            </a:r>
            <a:r>
              <a:rPr lang="en-US" sz="1800" b="1" i="1" dirty="0">
                <a:solidFill>
                  <a:schemeClr val="bg1"/>
                </a:solidFill>
                <a:effectLst/>
                <a:latin typeface="Nunito" pitchFamily="2" charset="0"/>
              </a:rPr>
              <a:t>∩ B = B ∩ A</a:t>
            </a:r>
            <a:endParaRPr lang="en-US" dirty="0">
              <a:solidFill>
                <a:schemeClr val="bg1"/>
              </a:solidFill>
            </a:endParaRPr>
          </a:p>
        </p:txBody>
      </p:sp>
      <p:sp>
        <p:nvSpPr>
          <p:cNvPr id="12" name="TextBox 11">
            <a:extLst>
              <a:ext uri="{FF2B5EF4-FFF2-40B4-BE49-F238E27FC236}">
                <a16:creationId xmlns:a16="http://schemas.microsoft.com/office/drawing/2014/main" xmlns="" id="{849B3161-9BC3-DB4F-3BBD-680B3F6D2C54}"/>
              </a:ext>
            </a:extLst>
          </p:cNvPr>
          <p:cNvSpPr txBox="1"/>
          <p:nvPr/>
        </p:nvSpPr>
        <p:spPr>
          <a:xfrm>
            <a:off x="571500" y="221000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Associative Laws :</a:t>
            </a:r>
            <a:endParaRPr lang="en-US" dirty="0"/>
          </a:p>
        </p:txBody>
      </p:sp>
      <p:sp>
        <p:nvSpPr>
          <p:cNvPr id="13" name="TextBox 12">
            <a:extLst>
              <a:ext uri="{FF2B5EF4-FFF2-40B4-BE49-F238E27FC236}">
                <a16:creationId xmlns:a16="http://schemas.microsoft.com/office/drawing/2014/main" xmlns="" id="{9FC97F00-C1CB-07EA-19DA-62E92919FF3B}"/>
              </a:ext>
            </a:extLst>
          </p:cNvPr>
          <p:cNvSpPr txBox="1"/>
          <p:nvPr/>
        </p:nvSpPr>
        <p:spPr>
          <a:xfrm>
            <a:off x="705395" y="2688840"/>
            <a:ext cx="7776754" cy="369332"/>
          </a:xfrm>
          <a:prstGeom prst="rect">
            <a:avLst/>
          </a:prstGeom>
          <a:noFill/>
        </p:spPr>
        <p:txBody>
          <a:bodyPr wrap="square" rtlCol="0">
            <a:spAutoFit/>
          </a:bodyPr>
          <a:lstStyle/>
          <a:p>
            <a:pPr marL="182880">
              <a:spcBef>
                <a:spcPts val="600"/>
              </a:spcBef>
            </a:pPr>
            <a:r>
              <a:rPr lang="en-US" dirty="0">
                <a:solidFill>
                  <a:schemeClr val="bg1"/>
                </a:solidFill>
              </a:rPr>
              <a:t>A U (B U C ) = ( A U B ) U C</a:t>
            </a:r>
          </a:p>
        </p:txBody>
      </p:sp>
      <p:sp>
        <p:nvSpPr>
          <p:cNvPr id="15" name="TextBox 14">
            <a:extLst>
              <a:ext uri="{FF2B5EF4-FFF2-40B4-BE49-F238E27FC236}">
                <a16:creationId xmlns:a16="http://schemas.microsoft.com/office/drawing/2014/main" xmlns="" id="{15566239-33CA-7EB2-4710-7FCB5D74A375}"/>
              </a:ext>
            </a:extLst>
          </p:cNvPr>
          <p:cNvSpPr txBox="1"/>
          <p:nvPr/>
        </p:nvSpPr>
        <p:spPr>
          <a:xfrm>
            <a:off x="594610" y="3786491"/>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Distributive Laws :</a:t>
            </a:r>
            <a:endParaRPr lang="en-US" dirty="0"/>
          </a:p>
        </p:txBody>
      </p:sp>
      <p:sp>
        <p:nvSpPr>
          <p:cNvPr id="16" name="TextBox 15">
            <a:extLst>
              <a:ext uri="{FF2B5EF4-FFF2-40B4-BE49-F238E27FC236}">
                <a16:creationId xmlns:a16="http://schemas.microsoft.com/office/drawing/2014/main" xmlns="" id="{9B1958EE-8FC7-BF67-6F22-83BEC055AC1A}"/>
              </a:ext>
            </a:extLst>
          </p:cNvPr>
          <p:cNvSpPr txBox="1"/>
          <p:nvPr/>
        </p:nvSpPr>
        <p:spPr>
          <a:xfrm>
            <a:off x="914400" y="4334273"/>
            <a:ext cx="4810397" cy="369332"/>
          </a:xfrm>
          <a:prstGeom prst="rect">
            <a:avLst/>
          </a:prstGeom>
          <a:noFill/>
        </p:spPr>
        <p:txBody>
          <a:bodyPr wrap="square" rtlCol="0">
            <a:spAutoFit/>
          </a:bodyPr>
          <a:lstStyle/>
          <a:p>
            <a:r>
              <a:rPr lang="en-US" dirty="0">
                <a:solidFill>
                  <a:schemeClr val="bg1"/>
                </a:solidFill>
                <a:latin typeface="+mj-lt"/>
              </a:rPr>
              <a:t>A </a:t>
            </a:r>
            <a:r>
              <a:rPr lang="en-US" sz="1800" b="1" i="1" dirty="0">
                <a:solidFill>
                  <a:schemeClr val="bg1"/>
                </a:solidFill>
                <a:effectLst/>
                <a:latin typeface="+mj-lt"/>
              </a:rPr>
              <a:t>∩ ( B U C ) = (</a:t>
            </a:r>
            <a:r>
              <a:rPr lang="en-US" b="1" i="1" dirty="0">
                <a:solidFill>
                  <a:schemeClr val="bg1"/>
                </a:solidFill>
                <a:latin typeface="+mj-lt"/>
              </a:rPr>
              <a:t> A </a:t>
            </a:r>
            <a:r>
              <a:rPr lang="en-US" sz="1800" b="1" i="1" dirty="0">
                <a:solidFill>
                  <a:schemeClr val="bg1"/>
                </a:solidFill>
                <a:effectLst/>
                <a:latin typeface="+mj-lt"/>
              </a:rPr>
              <a:t>∩</a:t>
            </a:r>
            <a:r>
              <a:rPr lang="en-US" b="1" i="1" dirty="0">
                <a:solidFill>
                  <a:schemeClr val="bg1"/>
                </a:solidFill>
                <a:latin typeface="+mj-lt"/>
              </a:rPr>
              <a:t> B ) U (A </a:t>
            </a:r>
            <a:r>
              <a:rPr lang="en-US" sz="1800" b="1" i="1" dirty="0">
                <a:solidFill>
                  <a:schemeClr val="bg1"/>
                </a:solidFill>
                <a:effectLst/>
                <a:latin typeface="+mj-lt"/>
              </a:rPr>
              <a:t>∩</a:t>
            </a:r>
            <a:r>
              <a:rPr lang="en-US" b="1" i="1" dirty="0">
                <a:solidFill>
                  <a:schemeClr val="bg1"/>
                </a:solidFill>
                <a:latin typeface="+mj-lt"/>
              </a:rPr>
              <a:t> C )</a:t>
            </a:r>
            <a:endParaRPr lang="en-US" dirty="0">
              <a:solidFill>
                <a:schemeClr val="bg1"/>
              </a:solidFill>
              <a:latin typeface="+mj-lt"/>
            </a:endParaRPr>
          </a:p>
        </p:txBody>
      </p:sp>
      <p:sp>
        <p:nvSpPr>
          <p:cNvPr id="17" name="TextBox 16">
            <a:extLst>
              <a:ext uri="{FF2B5EF4-FFF2-40B4-BE49-F238E27FC236}">
                <a16:creationId xmlns:a16="http://schemas.microsoft.com/office/drawing/2014/main" xmlns="" id="{F3A42AAE-09FA-ABB0-BBA7-9F619C744E80}"/>
              </a:ext>
            </a:extLst>
          </p:cNvPr>
          <p:cNvSpPr txBox="1"/>
          <p:nvPr/>
        </p:nvSpPr>
        <p:spPr>
          <a:xfrm>
            <a:off x="914399" y="4697389"/>
            <a:ext cx="4810397" cy="369332"/>
          </a:xfrm>
          <a:prstGeom prst="rect">
            <a:avLst/>
          </a:prstGeom>
          <a:noFill/>
        </p:spPr>
        <p:txBody>
          <a:bodyPr wrap="square" rtlCol="0">
            <a:spAutoFit/>
          </a:bodyPr>
          <a:lstStyle/>
          <a:p>
            <a:r>
              <a:rPr lang="en-US" dirty="0">
                <a:solidFill>
                  <a:schemeClr val="bg1"/>
                </a:solidFill>
                <a:latin typeface="+mj-lt"/>
              </a:rPr>
              <a:t>A </a:t>
            </a:r>
            <a:r>
              <a:rPr lang="en-US" b="1" i="1" dirty="0">
                <a:solidFill>
                  <a:schemeClr val="bg1"/>
                </a:solidFill>
                <a:latin typeface="+mj-lt"/>
              </a:rPr>
              <a:t>U</a:t>
            </a:r>
            <a:r>
              <a:rPr lang="en-US" sz="1800" b="1" i="1" dirty="0">
                <a:solidFill>
                  <a:schemeClr val="bg1"/>
                </a:solidFill>
                <a:effectLst/>
                <a:latin typeface="+mj-lt"/>
              </a:rPr>
              <a:t> ( B </a:t>
            </a:r>
            <a:r>
              <a:rPr lang="en-US" sz="1800" b="1" i="1" dirty="0">
                <a:solidFill>
                  <a:schemeClr val="bg1"/>
                </a:solidFill>
                <a:effectLst/>
                <a:latin typeface="Nunito" pitchFamily="2" charset="0"/>
              </a:rPr>
              <a:t>∩</a:t>
            </a:r>
            <a:r>
              <a:rPr lang="en-US" sz="1800" b="1" i="1" dirty="0">
                <a:solidFill>
                  <a:schemeClr val="bg1"/>
                </a:solidFill>
                <a:effectLst/>
                <a:latin typeface="+mj-lt"/>
              </a:rPr>
              <a:t> C ) = (</a:t>
            </a:r>
            <a:r>
              <a:rPr lang="en-US" b="1" i="1" dirty="0">
                <a:solidFill>
                  <a:schemeClr val="bg1"/>
                </a:solidFill>
                <a:latin typeface="+mj-lt"/>
              </a:rPr>
              <a:t> A U B ) </a:t>
            </a:r>
            <a:r>
              <a:rPr lang="en-US" sz="1800" b="1" i="1" dirty="0">
                <a:solidFill>
                  <a:schemeClr val="bg1"/>
                </a:solidFill>
                <a:effectLst/>
                <a:latin typeface="Nunito" pitchFamily="2" charset="0"/>
              </a:rPr>
              <a:t>∩</a:t>
            </a:r>
            <a:r>
              <a:rPr lang="en-US" b="1" i="1" dirty="0">
                <a:solidFill>
                  <a:schemeClr val="bg1"/>
                </a:solidFill>
                <a:latin typeface="+mj-lt"/>
              </a:rPr>
              <a:t> (A U C )</a:t>
            </a:r>
            <a:endParaRPr lang="en-US" dirty="0">
              <a:solidFill>
                <a:schemeClr val="bg1"/>
              </a:solidFill>
              <a:latin typeface="+mj-lt"/>
            </a:endParaRPr>
          </a:p>
        </p:txBody>
      </p:sp>
      <p:sp>
        <p:nvSpPr>
          <p:cNvPr id="19" name="TextBox 18">
            <a:extLst>
              <a:ext uri="{FF2B5EF4-FFF2-40B4-BE49-F238E27FC236}">
                <a16:creationId xmlns:a16="http://schemas.microsoft.com/office/drawing/2014/main" xmlns="" id="{77525E87-285B-6BF6-CDAF-F0DDA4BB2573}"/>
              </a:ext>
            </a:extLst>
          </p:cNvPr>
          <p:cNvSpPr txBox="1"/>
          <p:nvPr/>
        </p:nvSpPr>
        <p:spPr>
          <a:xfrm>
            <a:off x="571500" y="523895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Idempotent Laws :</a:t>
            </a:r>
          </a:p>
        </p:txBody>
      </p:sp>
      <p:sp>
        <p:nvSpPr>
          <p:cNvPr id="20" name="TextBox 19">
            <a:extLst>
              <a:ext uri="{FF2B5EF4-FFF2-40B4-BE49-F238E27FC236}">
                <a16:creationId xmlns:a16="http://schemas.microsoft.com/office/drawing/2014/main" xmlns="" id="{BB5E9F4C-01EA-AC3C-B5E0-28D2670C8D51}"/>
              </a:ext>
            </a:extLst>
          </p:cNvPr>
          <p:cNvSpPr txBox="1"/>
          <p:nvPr/>
        </p:nvSpPr>
        <p:spPr>
          <a:xfrm>
            <a:off x="914399" y="5685469"/>
            <a:ext cx="4053839" cy="369332"/>
          </a:xfrm>
          <a:prstGeom prst="rect">
            <a:avLst/>
          </a:prstGeom>
          <a:noFill/>
        </p:spPr>
        <p:txBody>
          <a:bodyPr wrap="square" rtlCol="0">
            <a:spAutoFit/>
          </a:bodyPr>
          <a:lstStyle/>
          <a:p>
            <a:r>
              <a:rPr lang="en-US" dirty="0">
                <a:solidFill>
                  <a:schemeClr val="bg1"/>
                </a:solidFill>
              </a:rPr>
              <a:t>A U A = A     and    A </a:t>
            </a:r>
            <a:r>
              <a:rPr lang="en-US" sz="1800" b="1" i="1" dirty="0">
                <a:solidFill>
                  <a:schemeClr val="bg1"/>
                </a:solidFill>
                <a:effectLst/>
                <a:latin typeface="Nunito" pitchFamily="2" charset="0"/>
              </a:rPr>
              <a:t>∩  A = A</a:t>
            </a:r>
            <a:endParaRPr lang="en-US" dirty="0">
              <a:solidFill>
                <a:schemeClr val="bg1"/>
              </a:solidFill>
            </a:endParaRPr>
          </a:p>
        </p:txBody>
      </p:sp>
      <p:sp>
        <p:nvSpPr>
          <p:cNvPr id="22" name="TextBox 21">
            <a:extLst>
              <a:ext uri="{FF2B5EF4-FFF2-40B4-BE49-F238E27FC236}">
                <a16:creationId xmlns:a16="http://schemas.microsoft.com/office/drawing/2014/main" xmlns="" id="{3A4CD4A1-4FD1-E2B6-A9B7-BEE150B6895F}"/>
              </a:ext>
            </a:extLst>
          </p:cNvPr>
          <p:cNvSpPr txBox="1"/>
          <p:nvPr/>
        </p:nvSpPr>
        <p:spPr>
          <a:xfrm>
            <a:off x="809310" y="3154918"/>
            <a:ext cx="6093822" cy="369332"/>
          </a:xfrm>
          <a:prstGeom prst="rect">
            <a:avLst/>
          </a:prstGeom>
          <a:noFill/>
        </p:spPr>
        <p:txBody>
          <a:bodyPr wrap="square">
            <a:spAutoFit/>
          </a:bodyPr>
          <a:lstStyle/>
          <a:p>
            <a:r>
              <a:rPr lang="en-US" dirty="0">
                <a:solidFill>
                  <a:schemeClr val="bg1"/>
                </a:solidFill>
              </a:rPr>
              <a:t> A </a:t>
            </a:r>
            <a:r>
              <a:rPr lang="en-US" sz="1800" b="1" i="1" dirty="0">
                <a:solidFill>
                  <a:schemeClr val="bg1"/>
                </a:solidFill>
                <a:effectLst/>
                <a:latin typeface="Nunito" pitchFamily="2" charset="0"/>
              </a:rPr>
              <a:t>∩ ( B ∩ C ) = ( A ∩ B) ∩ C</a:t>
            </a:r>
            <a:endParaRPr lang="en-US" dirty="0"/>
          </a:p>
        </p:txBody>
      </p:sp>
      <p:sp>
        <p:nvSpPr>
          <p:cNvPr id="24" name="TextBox 23">
            <a:extLst>
              <a:ext uri="{FF2B5EF4-FFF2-40B4-BE49-F238E27FC236}">
                <a16:creationId xmlns:a16="http://schemas.microsoft.com/office/drawing/2014/main" xmlns="" id="{384C41CD-0F02-3AEB-AF20-D4D65D709A19}"/>
              </a:ext>
            </a:extLst>
          </p:cNvPr>
          <p:cNvSpPr txBox="1"/>
          <p:nvPr/>
        </p:nvSpPr>
        <p:spPr>
          <a:xfrm>
            <a:off x="6665322" y="1140085"/>
            <a:ext cx="6093822"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Identity Laws</a:t>
            </a:r>
            <a:endParaRPr lang="en-US" dirty="0"/>
          </a:p>
        </p:txBody>
      </p:sp>
      <p:sp>
        <p:nvSpPr>
          <p:cNvPr id="25" name="TextBox 24">
            <a:extLst>
              <a:ext uri="{FF2B5EF4-FFF2-40B4-BE49-F238E27FC236}">
                <a16:creationId xmlns:a16="http://schemas.microsoft.com/office/drawing/2014/main" xmlns="" id="{C3755EBF-DADA-30DA-5679-CA7AE7568E07}"/>
              </a:ext>
            </a:extLst>
          </p:cNvPr>
          <p:cNvSpPr txBox="1"/>
          <p:nvPr/>
        </p:nvSpPr>
        <p:spPr>
          <a:xfrm>
            <a:off x="6903132" y="1599583"/>
            <a:ext cx="4702629" cy="369332"/>
          </a:xfrm>
          <a:prstGeom prst="rect">
            <a:avLst/>
          </a:prstGeom>
          <a:noFill/>
        </p:spPr>
        <p:txBody>
          <a:bodyPr wrap="square" rtlCol="0">
            <a:spAutoFit/>
          </a:bodyPr>
          <a:lstStyle/>
          <a:p>
            <a:r>
              <a:rPr lang="en-US" dirty="0">
                <a:solidFill>
                  <a:schemeClr val="bg1"/>
                </a:solidFill>
              </a:rPr>
              <a:t>A U </a:t>
            </a:r>
            <a:r>
              <a:rPr lang="en-US" sz="1800" b="0" i="0" dirty="0">
                <a:solidFill>
                  <a:schemeClr val="bg1"/>
                </a:solidFill>
                <a:effectLst/>
                <a:latin typeface="Roboto" panose="02000000000000000000" pitchFamily="2" charset="0"/>
              </a:rPr>
              <a:t>∅</a:t>
            </a:r>
            <a:r>
              <a:rPr lang="en-US" dirty="0">
                <a:solidFill>
                  <a:schemeClr val="bg1"/>
                </a:solidFill>
              </a:rPr>
              <a:t> = A         and            A </a:t>
            </a:r>
            <a:r>
              <a:rPr lang="en-US" sz="1800" b="1" i="1" dirty="0">
                <a:solidFill>
                  <a:schemeClr val="bg1"/>
                </a:solidFill>
                <a:effectLst/>
                <a:latin typeface="Nunito" pitchFamily="2" charset="0"/>
              </a:rPr>
              <a:t>∩ </a:t>
            </a:r>
            <a:r>
              <a:rPr lang="en-US" sz="1800" b="0" i="0" dirty="0">
                <a:solidFill>
                  <a:schemeClr val="bg1"/>
                </a:solidFill>
                <a:effectLst/>
                <a:latin typeface="Roboto" panose="02000000000000000000" pitchFamily="2" charset="0"/>
              </a:rPr>
              <a:t>∅</a:t>
            </a:r>
            <a:r>
              <a:rPr lang="en-US" sz="1800" b="1" i="1" dirty="0">
                <a:solidFill>
                  <a:schemeClr val="bg1"/>
                </a:solidFill>
                <a:effectLst/>
                <a:latin typeface="Nunito" pitchFamily="2" charset="0"/>
              </a:rPr>
              <a:t> = </a:t>
            </a:r>
            <a:r>
              <a:rPr lang="en-US" sz="1800" b="0" i="0" dirty="0">
                <a:solidFill>
                  <a:schemeClr val="bg1"/>
                </a:solidFill>
                <a:effectLst/>
                <a:latin typeface="Roboto" panose="02000000000000000000" pitchFamily="2" charset="0"/>
              </a:rPr>
              <a:t>∅</a:t>
            </a:r>
            <a:endParaRPr lang="en-US" dirty="0">
              <a:solidFill>
                <a:schemeClr val="bg1"/>
              </a:solidFill>
            </a:endParaRPr>
          </a:p>
        </p:txBody>
      </p:sp>
      <p:sp>
        <p:nvSpPr>
          <p:cNvPr id="27" name="TextBox 26">
            <a:extLst>
              <a:ext uri="{FF2B5EF4-FFF2-40B4-BE49-F238E27FC236}">
                <a16:creationId xmlns:a16="http://schemas.microsoft.com/office/drawing/2014/main" xmlns="" id="{E465047A-480D-9D7A-02E2-1400C34D59B1}"/>
              </a:ext>
            </a:extLst>
          </p:cNvPr>
          <p:cNvSpPr txBox="1"/>
          <p:nvPr/>
        </p:nvSpPr>
        <p:spPr>
          <a:xfrm>
            <a:off x="6665322" y="2433262"/>
            <a:ext cx="638120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FF"/>
                </a:solidFill>
                <a:latin typeface="Arial Black" panose="020B0A04020102020204" pitchFamily="34" charset="0"/>
              </a:rPr>
              <a:t>Complementary Laws</a:t>
            </a:r>
            <a:endParaRPr lang="en-US" dirty="0"/>
          </a:p>
        </p:txBody>
      </p:sp>
      <p:sp>
        <p:nvSpPr>
          <p:cNvPr id="31" name="TextBox 30">
            <a:extLst>
              <a:ext uri="{FF2B5EF4-FFF2-40B4-BE49-F238E27FC236}">
                <a16:creationId xmlns:a16="http://schemas.microsoft.com/office/drawing/2014/main" xmlns="" id="{040FE5FB-6A89-6E13-7C69-79C8B610C1F4}"/>
              </a:ext>
            </a:extLst>
          </p:cNvPr>
          <p:cNvSpPr txBox="1"/>
          <p:nvPr/>
        </p:nvSpPr>
        <p:spPr>
          <a:xfrm>
            <a:off x="6917871" y="1954978"/>
            <a:ext cx="4702629" cy="369332"/>
          </a:xfrm>
          <a:prstGeom prst="rect">
            <a:avLst/>
          </a:prstGeom>
          <a:noFill/>
        </p:spPr>
        <p:txBody>
          <a:bodyPr wrap="square" rtlCol="0">
            <a:spAutoFit/>
          </a:bodyPr>
          <a:lstStyle/>
          <a:p>
            <a:r>
              <a:rPr lang="en-US" dirty="0">
                <a:solidFill>
                  <a:schemeClr val="bg1"/>
                </a:solidFill>
              </a:rPr>
              <a:t>A U </a:t>
            </a:r>
            <a:r>
              <a:rPr lang="el-GR" sz="1800" b="0" i="0" dirty="0">
                <a:solidFill>
                  <a:schemeClr val="bg1"/>
                </a:solidFill>
                <a:effectLst/>
                <a:latin typeface="-apple-system"/>
              </a:rPr>
              <a:t>Ω</a:t>
            </a:r>
            <a:r>
              <a:rPr lang="en-US" dirty="0">
                <a:solidFill>
                  <a:schemeClr val="bg1"/>
                </a:solidFill>
              </a:rPr>
              <a:t> = </a:t>
            </a:r>
            <a:r>
              <a:rPr lang="el-GR" sz="1800" b="0" i="0" dirty="0">
                <a:solidFill>
                  <a:schemeClr val="bg1"/>
                </a:solidFill>
                <a:effectLst/>
                <a:latin typeface="-apple-system"/>
              </a:rPr>
              <a:t>Ω </a:t>
            </a:r>
            <a:r>
              <a:rPr lang="en-US" sz="1800" b="0" i="0" dirty="0">
                <a:solidFill>
                  <a:schemeClr val="bg1"/>
                </a:solidFill>
                <a:effectLst/>
                <a:latin typeface="-apple-system"/>
              </a:rPr>
              <a:t>       </a:t>
            </a:r>
            <a:r>
              <a:rPr lang="en-US" dirty="0">
                <a:solidFill>
                  <a:schemeClr val="bg1"/>
                </a:solidFill>
              </a:rPr>
              <a:t>and            A </a:t>
            </a:r>
            <a:r>
              <a:rPr lang="en-US" sz="1800" b="1" i="1" dirty="0">
                <a:solidFill>
                  <a:schemeClr val="bg1"/>
                </a:solidFill>
                <a:effectLst/>
                <a:latin typeface="Nunito" pitchFamily="2" charset="0"/>
              </a:rPr>
              <a:t>∩ </a:t>
            </a:r>
            <a:r>
              <a:rPr lang="el-GR" sz="1800" b="0" i="0" dirty="0">
                <a:solidFill>
                  <a:schemeClr val="bg1"/>
                </a:solidFill>
                <a:effectLst/>
                <a:latin typeface="-apple-system"/>
              </a:rPr>
              <a:t>Ω </a:t>
            </a:r>
            <a:r>
              <a:rPr lang="en-US" sz="1800" b="1" i="1" dirty="0">
                <a:solidFill>
                  <a:schemeClr val="bg1"/>
                </a:solidFill>
                <a:effectLst/>
                <a:latin typeface="Nunito" pitchFamily="2" charset="0"/>
              </a:rPr>
              <a:t>= </a:t>
            </a:r>
            <a:r>
              <a:rPr lang="en-US" dirty="0">
                <a:solidFill>
                  <a:schemeClr val="bg1"/>
                </a:solidFill>
                <a:latin typeface="Roboto" panose="02000000000000000000" pitchFamily="2" charset="0"/>
              </a:rPr>
              <a:t>A</a:t>
            </a:r>
            <a:endParaRPr lang="en-US" dirty="0">
              <a:solidFill>
                <a:schemeClr val="bg1"/>
              </a:solidFill>
            </a:endParaRPr>
          </a:p>
        </p:txBody>
      </p:sp>
      <p:sp>
        <p:nvSpPr>
          <p:cNvPr id="32" name="TextBox 31">
            <a:extLst>
              <a:ext uri="{FF2B5EF4-FFF2-40B4-BE49-F238E27FC236}">
                <a16:creationId xmlns:a16="http://schemas.microsoft.com/office/drawing/2014/main" xmlns="" id="{FC0BDB8A-C648-343E-23E5-E6222118AC67}"/>
              </a:ext>
            </a:extLst>
          </p:cNvPr>
          <p:cNvSpPr txBox="1"/>
          <p:nvPr/>
        </p:nvSpPr>
        <p:spPr>
          <a:xfrm>
            <a:off x="6917871" y="2892760"/>
            <a:ext cx="4592683" cy="369332"/>
          </a:xfrm>
          <a:prstGeom prst="rect">
            <a:avLst/>
          </a:prstGeom>
          <a:noFill/>
        </p:spPr>
        <p:txBody>
          <a:bodyPr wrap="square" rtlCol="0">
            <a:spAutoFit/>
          </a:bodyPr>
          <a:lstStyle/>
          <a:p>
            <a:r>
              <a:rPr lang="en-US" dirty="0">
                <a:solidFill>
                  <a:schemeClr val="bg1"/>
                </a:solidFill>
              </a:rPr>
              <a:t>A U </a:t>
            </a:r>
            <a:r>
              <a:rPr lang="en-US" b="0" i="0" dirty="0">
                <a:solidFill>
                  <a:schemeClr val="bg1"/>
                </a:solidFill>
                <a:effectLst/>
                <a:latin typeface="Untitled Sans"/>
              </a:rPr>
              <a:t>A’  = </a:t>
            </a:r>
            <a:r>
              <a:rPr lang="el-GR" sz="1800" b="0" i="0" dirty="0">
                <a:solidFill>
                  <a:schemeClr val="bg1"/>
                </a:solidFill>
                <a:effectLst/>
                <a:latin typeface="-apple-system"/>
              </a:rPr>
              <a:t>Ω</a:t>
            </a:r>
            <a:r>
              <a:rPr lang="en-US" sz="1800" b="0" i="0" dirty="0">
                <a:solidFill>
                  <a:schemeClr val="bg1"/>
                </a:solidFill>
                <a:effectLst/>
                <a:latin typeface="-apple-system"/>
              </a:rPr>
              <a:t>       and           A </a:t>
            </a:r>
            <a:r>
              <a:rPr lang="en-US" sz="1800" b="1" i="1" dirty="0">
                <a:solidFill>
                  <a:schemeClr val="bg1"/>
                </a:solidFill>
                <a:effectLst/>
                <a:latin typeface="Nunito" pitchFamily="2" charset="0"/>
              </a:rPr>
              <a:t>∩ </a:t>
            </a:r>
            <a:r>
              <a:rPr lang="en-US" b="0" i="0" dirty="0">
                <a:solidFill>
                  <a:schemeClr val="bg1"/>
                </a:solidFill>
                <a:effectLst/>
                <a:latin typeface="Untitled Sans"/>
              </a:rPr>
              <a:t>A’ = </a:t>
            </a:r>
            <a:r>
              <a:rPr lang="en-US" sz="1800" b="0" i="0" dirty="0">
                <a:solidFill>
                  <a:schemeClr val="bg1"/>
                </a:solidFill>
                <a:effectLst/>
                <a:latin typeface="Roboto" panose="02000000000000000000" pitchFamily="2" charset="0"/>
              </a:rPr>
              <a:t>∅</a:t>
            </a:r>
            <a:endParaRPr lang="en-US" dirty="0">
              <a:solidFill>
                <a:schemeClr val="bg1"/>
              </a:solidFill>
            </a:endParaRPr>
          </a:p>
        </p:txBody>
      </p:sp>
      <p:sp>
        <p:nvSpPr>
          <p:cNvPr id="34" name="TextBox 33">
            <a:extLst>
              <a:ext uri="{FF2B5EF4-FFF2-40B4-BE49-F238E27FC236}">
                <a16:creationId xmlns:a16="http://schemas.microsoft.com/office/drawing/2014/main" xmlns="" id="{F6BB797E-436B-3FDD-80FC-A9C967FCF8EF}"/>
              </a:ext>
            </a:extLst>
          </p:cNvPr>
          <p:cNvSpPr txBox="1"/>
          <p:nvPr/>
        </p:nvSpPr>
        <p:spPr>
          <a:xfrm>
            <a:off x="6903132" y="3348209"/>
            <a:ext cx="6524896" cy="369332"/>
          </a:xfrm>
          <a:prstGeom prst="rect">
            <a:avLst/>
          </a:prstGeom>
          <a:noFill/>
        </p:spPr>
        <p:txBody>
          <a:bodyPr wrap="square">
            <a:spAutoFit/>
          </a:bodyPr>
          <a:lstStyle/>
          <a:p>
            <a:r>
              <a:rPr lang="en-US" b="0" i="0" dirty="0">
                <a:solidFill>
                  <a:srgbClr val="FFFFFF"/>
                </a:solidFill>
                <a:effectLst/>
                <a:latin typeface="Segoe UI Historic" panose="020B0502040204020203" pitchFamily="34" charset="0"/>
              </a:rPr>
              <a:t>(A ^ C) ^ C = A    and   U ^ C = </a:t>
            </a:r>
            <a:r>
              <a:rPr lang="en-US" sz="1800" b="0" i="0" dirty="0">
                <a:solidFill>
                  <a:schemeClr val="bg1"/>
                </a:solidFill>
                <a:effectLst/>
                <a:latin typeface="Roboto" panose="02000000000000000000" pitchFamily="2" charset="0"/>
              </a:rPr>
              <a:t>∅</a:t>
            </a:r>
            <a:endParaRPr lang="en-US" dirty="0"/>
          </a:p>
        </p:txBody>
      </p:sp>
      <p:sp>
        <p:nvSpPr>
          <p:cNvPr id="38" name="TextBox 37">
            <a:extLst>
              <a:ext uri="{FF2B5EF4-FFF2-40B4-BE49-F238E27FC236}">
                <a16:creationId xmlns:a16="http://schemas.microsoft.com/office/drawing/2014/main" xmlns="" id="{7B8AC70E-F474-0A4B-B93C-91F6E16BF22A}"/>
              </a:ext>
            </a:extLst>
          </p:cNvPr>
          <p:cNvSpPr txBox="1"/>
          <p:nvPr/>
        </p:nvSpPr>
        <p:spPr>
          <a:xfrm>
            <a:off x="6665322" y="4080393"/>
            <a:ext cx="671430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Arial Black" panose="020B0A04020102020204" pitchFamily="34" charset="0"/>
              </a:rPr>
              <a:t>De morgan's law</a:t>
            </a:r>
          </a:p>
        </p:txBody>
      </p:sp>
      <p:pic>
        <p:nvPicPr>
          <p:cNvPr id="10242" name="Picture 2" descr="Verifying the two De Morgan Laws - YouTube">
            <a:extLst>
              <a:ext uri="{FF2B5EF4-FFF2-40B4-BE49-F238E27FC236}">
                <a16:creationId xmlns:a16="http://schemas.microsoft.com/office/drawing/2014/main" xmlns="" id="{B0D2DFEA-459F-3D99-A0C7-283520F396CF}"/>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8392" t="21845" r="30429" b="53996"/>
          <a:stretch/>
        </p:blipFill>
        <p:spPr bwMode="auto">
          <a:xfrm>
            <a:off x="7025885" y="4543559"/>
            <a:ext cx="2166184" cy="7148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183436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31F834-B4B2-7A3D-F89A-19D240E64323}"/>
              </a:ext>
            </a:extLst>
          </p:cNvPr>
          <p:cNvSpPr txBox="1"/>
          <p:nvPr/>
        </p:nvSpPr>
        <p:spPr>
          <a:xfrm>
            <a:off x="2343150" y="2212768"/>
            <a:ext cx="7902286" cy="3139321"/>
          </a:xfrm>
          <a:prstGeom prst="rect">
            <a:avLst/>
          </a:prstGeom>
          <a:noFill/>
        </p:spPr>
        <p:txBody>
          <a:bodyPr wrap="square">
            <a:spAutoFit/>
          </a:bodyPr>
          <a:lstStyle/>
          <a:p>
            <a:r>
              <a:rPr lang="en-US" dirty="0">
                <a:latin typeface="Segoe UI Historic" panose="020B0502040204020203" pitchFamily="34" charset="0"/>
              </a:rPr>
              <a:t>S</a:t>
            </a:r>
            <a:r>
              <a:rPr lang="en-US" b="0" i="0" dirty="0">
                <a:effectLst/>
                <a:latin typeface="Segoe UI Historic" panose="020B0502040204020203" pitchFamily="34" charset="0"/>
              </a:rPr>
              <a:t>ets are a fundamental concept in mathematics with broad applications across various fields. We've explored the basic elements of sets, operations, and Venn diagrams, which are essential tools for defining relationships and categories. Understanding sets not only lays a strong foundation in mathematics but also plays a crucial role in fields like statistics, computer science, and decision-making. As you continue your mathematical journey, remember that sets are just the beginning of a fascinating world of abstract concepts and logic. I encourage you to explore more advanced topics and discover how sets are used in solving complex real-world problems. Mathematics is a vast and ever-evolving field, and your journey has only just begun.</a:t>
            </a:r>
            <a:endParaRPr lang="en-US" dirty="0"/>
          </a:p>
        </p:txBody>
      </p:sp>
      <p:sp>
        <p:nvSpPr>
          <p:cNvPr id="4" name="TextBox 3">
            <a:extLst>
              <a:ext uri="{FF2B5EF4-FFF2-40B4-BE49-F238E27FC236}">
                <a16:creationId xmlns:a16="http://schemas.microsoft.com/office/drawing/2014/main" xmlns="" id="{59A5108B-2053-DE0B-34D5-3F3B14CBC095}"/>
              </a:ext>
            </a:extLst>
          </p:cNvPr>
          <p:cNvSpPr txBox="1"/>
          <p:nvPr/>
        </p:nvSpPr>
        <p:spPr>
          <a:xfrm>
            <a:off x="4961299" y="859580"/>
            <a:ext cx="445430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a:t>
            </a:r>
          </a:p>
        </p:txBody>
      </p:sp>
      <p:cxnSp>
        <p:nvCxnSpPr>
          <p:cNvPr id="6" name="Straight Connector 5">
            <a:extLst>
              <a:ext uri="{FF2B5EF4-FFF2-40B4-BE49-F238E27FC236}">
                <a16:creationId xmlns:a16="http://schemas.microsoft.com/office/drawing/2014/main" xmlns="" id="{6190F2E8-7C74-D9D2-DC4F-9FD437DBA1F9}"/>
              </a:ext>
            </a:extLst>
          </p:cNvPr>
          <p:cNvCxnSpPr/>
          <p:nvPr/>
        </p:nvCxnSpPr>
        <p:spPr>
          <a:xfrm>
            <a:off x="3829616" y="1656784"/>
            <a:ext cx="468969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37736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thank you thanks gratitude illustration">
            <a:extLst>
              <a:ext uri="{FF2B5EF4-FFF2-40B4-BE49-F238E27FC236}">
                <a16:creationId xmlns:a16="http://schemas.microsoft.com/office/drawing/2014/main" xmlns="" id="{F8678737-B70B-AE15-2E69-CD61971D73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7255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ny Questions PowerPoint template background in Symbols PowerPoint ppt ...">
            <a:extLst>
              <a:ext uri="{FF2B5EF4-FFF2-40B4-BE49-F238E27FC236}">
                <a16:creationId xmlns:a16="http://schemas.microsoft.com/office/drawing/2014/main" xmlns="" id="{A16CF8DE-1D56-8E44-DBC6-05D3B82727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12192000" cy="68697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29342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442F2EE-961B-FC5A-1991-5F7B5E008E8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867650" y="986967"/>
            <a:ext cx="3765594" cy="4884063"/>
          </a:xfrm>
          <a:prstGeom prst="rect">
            <a:avLst/>
          </a:prstGeom>
          <a:effectLst>
            <a:outerShdw blurRad="50800" dist="38100" algn="l" rotWithShape="0">
              <a:prstClr val="black">
                <a:alpha val="40000"/>
              </a:prstClr>
            </a:outerShdw>
          </a:effectLst>
        </p:spPr>
      </p:pic>
      <p:sp>
        <p:nvSpPr>
          <p:cNvPr id="6" name="TextBox 5">
            <a:extLst>
              <a:ext uri="{FF2B5EF4-FFF2-40B4-BE49-F238E27FC236}">
                <a16:creationId xmlns:a16="http://schemas.microsoft.com/office/drawing/2014/main" xmlns="" id="{7DFA09DA-5548-2C98-7E03-21978E7D6DBF}"/>
              </a:ext>
            </a:extLst>
          </p:cNvPr>
          <p:cNvSpPr txBox="1"/>
          <p:nvPr/>
        </p:nvSpPr>
        <p:spPr>
          <a:xfrm>
            <a:off x="1143000" y="1098009"/>
            <a:ext cx="5314950" cy="707886"/>
          </a:xfrm>
          <a:prstGeom prst="rect">
            <a:avLst/>
          </a:prstGeom>
          <a:noFill/>
        </p:spPr>
        <p:txBody>
          <a:bodyPr wrap="square" rtlCol="0">
            <a:spAutoFit/>
          </a:bodyPr>
          <a:lstStyle/>
          <a:p>
            <a:r>
              <a:rPr lang="en-US" sz="4000" dirty="0">
                <a:latin typeface="Arial Rounded MT Bold" panose="020F0704030504030204" pitchFamily="34" charset="0"/>
              </a:rPr>
              <a:t>PRESENTED TO</a:t>
            </a:r>
          </a:p>
        </p:txBody>
      </p:sp>
      <p:sp>
        <p:nvSpPr>
          <p:cNvPr id="7" name="TextBox 6">
            <a:extLst>
              <a:ext uri="{FF2B5EF4-FFF2-40B4-BE49-F238E27FC236}">
                <a16:creationId xmlns:a16="http://schemas.microsoft.com/office/drawing/2014/main" xmlns="" id="{326782D6-96D8-66E8-DFFF-2F8717BA259F}"/>
              </a:ext>
            </a:extLst>
          </p:cNvPr>
          <p:cNvSpPr txBox="1"/>
          <p:nvPr/>
        </p:nvSpPr>
        <p:spPr>
          <a:xfrm>
            <a:off x="1143000" y="2231082"/>
            <a:ext cx="40767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Md Ifthekar Parvez</a:t>
            </a:r>
          </a:p>
        </p:txBody>
      </p:sp>
      <p:sp>
        <p:nvSpPr>
          <p:cNvPr id="8" name="TextBox 7">
            <a:extLst>
              <a:ext uri="{FF2B5EF4-FFF2-40B4-BE49-F238E27FC236}">
                <a16:creationId xmlns:a16="http://schemas.microsoft.com/office/drawing/2014/main" xmlns="" id="{27E3A94C-77ED-0D1B-8027-E5762C71E118}"/>
              </a:ext>
            </a:extLst>
          </p:cNvPr>
          <p:cNvSpPr txBox="1"/>
          <p:nvPr/>
        </p:nvSpPr>
        <p:spPr>
          <a:xfrm>
            <a:off x="1143000" y="2876550"/>
            <a:ext cx="4076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Assistant Professor</a:t>
            </a:r>
          </a:p>
        </p:txBody>
      </p:sp>
      <p:sp>
        <p:nvSpPr>
          <p:cNvPr id="9" name="TextBox 8">
            <a:extLst>
              <a:ext uri="{FF2B5EF4-FFF2-40B4-BE49-F238E27FC236}">
                <a16:creationId xmlns:a16="http://schemas.microsoft.com/office/drawing/2014/main" xmlns="" id="{BD676F88-A8CF-08A7-7246-8443D45482F2}"/>
              </a:ext>
            </a:extLst>
          </p:cNvPr>
          <p:cNvSpPr txBox="1"/>
          <p:nvPr/>
        </p:nvSpPr>
        <p:spPr>
          <a:xfrm>
            <a:off x="1143000" y="3522019"/>
            <a:ext cx="43624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Department of Statistics</a:t>
            </a:r>
          </a:p>
        </p:txBody>
      </p:sp>
      <p:cxnSp>
        <p:nvCxnSpPr>
          <p:cNvPr id="11" name="Straight Connector 10">
            <a:extLst>
              <a:ext uri="{FF2B5EF4-FFF2-40B4-BE49-F238E27FC236}">
                <a16:creationId xmlns:a16="http://schemas.microsoft.com/office/drawing/2014/main" xmlns="" id="{1ED3D733-7755-729D-7023-E7DE39054ACA}"/>
              </a:ext>
            </a:extLst>
          </p:cNvPr>
          <p:cNvCxnSpPr/>
          <p:nvPr/>
        </p:nvCxnSpPr>
        <p:spPr>
          <a:xfrm>
            <a:off x="6991350" y="1307559"/>
            <a:ext cx="0" cy="4293141"/>
          </a:xfrm>
          <a:prstGeom prst="line">
            <a:avLst/>
          </a:prstGeom>
          <a:ln w="698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012016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BCC82EA-38FC-190D-B29F-FD5E8686523B}"/>
              </a:ext>
            </a:extLst>
          </p:cNvPr>
          <p:cNvPicPr>
            <a:picLocks noChangeAspect="1"/>
          </p:cNvPicPr>
          <p:nvPr/>
        </p:nvPicPr>
        <p:blipFill>
          <a:blip r:embed="rId2">
            <a:extLst>
              <a:ext uri="{28A0092B-C50C-407E-A947-70E740481C1C}">
                <a14:useLocalDpi xmlns:a14="http://schemas.microsoft.com/office/drawing/2010/main" xmlns="" val="0"/>
              </a:ext>
            </a:extLst>
          </a:blip>
          <a:srcRect l="4497" t="30546" r="64780" b="49671"/>
          <a:stretch/>
        </p:blipFill>
        <p:spPr>
          <a:xfrm>
            <a:off x="2045368" y="601579"/>
            <a:ext cx="1590576" cy="2280192"/>
          </a:xfrm>
          <a:prstGeom prst="rect">
            <a:avLst/>
          </a:prstGeom>
        </p:spPr>
      </p:pic>
      <p:sp>
        <p:nvSpPr>
          <p:cNvPr id="8" name="TextBox 7">
            <a:extLst>
              <a:ext uri="{FF2B5EF4-FFF2-40B4-BE49-F238E27FC236}">
                <a16:creationId xmlns:a16="http://schemas.microsoft.com/office/drawing/2014/main" xmlns="" id="{9B1B8E1F-46DC-BAAA-AF05-9F07D538A4B8}"/>
              </a:ext>
            </a:extLst>
          </p:cNvPr>
          <p:cNvSpPr txBox="1"/>
          <p:nvPr/>
        </p:nvSpPr>
        <p:spPr>
          <a:xfrm>
            <a:off x="2107122" y="2558605"/>
            <a:ext cx="1467068" cy="646331"/>
          </a:xfrm>
          <a:prstGeom prst="rect">
            <a:avLst/>
          </a:prstGeom>
          <a:noFill/>
          <a:effectLst>
            <a:outerShdw blurRad="50800" dist="38100" dir="2700000" algn="tl" rotWithShape="0">
              <a:prstClr val="black"/>
            </a:outerShdw>
          </a:effectLst>
        </p:spPr>
        <p:txBody>
          <a:bodyPr wrap="none" rtlCol="0">
            <a:spAutoFit/>
          </a:bodyPr>
          <a:lstStyle/>
          <a:p>
            <a:r>
              <a:rPr lang="en-US" sz="3600" dirty="0">
                <a:latin typeface="Times New Roman" panose="02020603050405020304" pitchFamily="18" charset="0"/>
                <a:cs typeface="Times New Roman" panose="02020603050405020304" pitchFamily="18" charset="0"/>
              </a:rPr>
              <a:t>Ittehad</a:t>
            </a:r>
          </a:p>
        </p:txBody>
      </p:sp>
      <p:pic>
        <p:nvPicPr>
          <p:cNvPr id="10" name="Picture 9">
            <a:extLst>
              <a:ext uri="{FF2B5EF4-FFF2-40B4-BE49-F238E27FC236}">
                <a16:creationId xmlns:a16="http://schemas.microsoft.com/office/drawing/2014/main" xmlns="" id="{6AB29AEC-6847-E491-71D6-B84FFE8D9ECF}"/>
              </a:ext>
            </a:extLst>
          </p:cNvPr>
          <p:cNvPicPr>
            <a:picLocks noChangeAspect="1"/>
          </p:cNvPicPr>
          <p:nvPr/>
        </p:nvPicPr>
        <p:blipFill>
          <a:blip r:embed="rId2">
            <a:extLst>
              <a:ext uri="{28A0092B-C50C-407E-A947-70E740481C1C}">
                <a14:useLocalDpi xmlns:a14="http://schemas.microsoft.com/office/drawing/2010/main" xmlns="" val="0"/>
              </a:ext>
            </a:extLst>
          </a:blip>
          <a:srcRect l="34474" t="31404" r="33430" b="47652"/>
          <a:stretch/>
        </p:blipFill>
        <p:spPr>
          <a:xfrm>
            <a:off x="5224512" y="676533"/>
            <a:ext cx="1639646" cy="2379487"/>
          </a:xfrm>
          <a:prstGeom prst="rect">
            <a:avLst/>
          </a:prstGeom>
        </p:spPr>
      </p:pic>
      <p:sp>
        <p:nvSpPr>
          <p:cNvPr id="11" name="TextBox 10">
            <a:extLst>
              <a:ext uri="{FF2B5EF4-FFF2-40B4-BE49-F238E27FC236}">
                <a16:creationId xmlns:a16="http://schemas.microsoft.com/office/drawing/2014/main" xmlns="" id="{1F1AA195-9CD2-4F3D-128F-C12FF1CC25B3}"/>
              </a:ext>
            </a:extLst>
          </p:cNvPr>
          <p:cNvSpPr txBox="1"/>
          <p:nvPr/>
        </p:nvSpPr>
        <p:spPr>
          <a:xfrm>
            <a:off x="5301393" y="2558604"/>
            <a:ext cx="1409168" cy="646331"/>
          </a:xfrm>
          <a:prstGeom prst="rect">
            <a:avLst/>
          </a:prstGeom>
          <a:noFill/>
          <a:effectLst>
            <a:outerShdw blurRad="50800" dist="38100" dir="2700000" algn="tl" rotWithShape="0">
              <a:prstClr val="black"/>
            </a:outerShdw>
          </a:effectLst>
        </p:spPr>
        <p:txBody>
          <a:bodyPr wrap="none" rtlCol="0">
            <a:spAutoFit/>
          </a:bodyPr>
          <a:lstStyle/>
          <a:p>
            <a:r>
              <a:rPr lang="en-US" sz="3600" dirty="0">
                <a:latin typeface="Times New Roman" panose="02020603050405020304" pitchFamily="18" charset="0"/>
                <a:cs typeface="Times New Roman" panose="02020603050405020304" pitchFamily="18" charset="0"/>
              </a:rPr>
              <a:t>Tasdik</a:t>
            </a:r>
          </a:p>
        </p:txBody>
      </p:sp>
      <p:pic>
        <p:nvPicPr>
          <p:cNvPr id="13" name="Picture 12">
            <a:extLst>
              <a:ext uri="{FF2B5EF4-FFF2-40B4-BE49-F238E27FC236}">
                <a16:creationId xmlns:a16="http://schemas.microsoft.com/office/drawing/2014/main" xmlns="" id="{C354BECE-F969-DFEE-868C-DA8B094ACD96}"/>
              </a:ext>
            </a:extLst>
          </p:cNvPr>
          <p:cNvPicPr>
            <a:picLocks noChangeAspect="1"/>
          </p:cNvPicPr>
          <p:nvPr/>
        </p:nvPicPr>
        <p:blipFill>
          <a:blip r:embed="rId2">
            <a:extLst>
              <a:ext uri="{28A0092B-C50C-407E-A947-70E740481C1C}">
                <a14:useLocalDpi xmlns:a14="http://schemas.microsoft.com/office/drawing/2010/main" xmlns="" val="0"/>
              </a:ext>
            </a:extLst>
          </a:blip>
          <a:srcRect l="66517" t="30702" r="1880" b="50000"/>
          <a:stretch/>
        </p:blipFill>
        <p:spPr>
          <a:xfrm>
            <a:off x="8529607" y="475041"/>
            <a:ext cx="1615579" cy="2280191"/>
          </a:xfrm>
          <a:prstGeom prst="rect">
            <a:avLst/>
          </a:prstGeom>
        </p:spPr>
      </p:pic>
      <p:sp>
        <p:nvSpPr>
          <p:cNvPr id="14" name="TextBox 13">
            <a:extLst>
              <a:ext uri="{FF2B5EF4-FFF2-40B4-BE49-F238E27FC236}">
                <a16:creationId xmlns:a16="http://schemas.microsoft.com/office/drawing/2014/main" xmlns="" id="{FB17566F-185B-8D98-7F76-5714EE6185CF}"/>
              </a:ext>
            </a:extLst>
          </p:cNvPr>
          <p:cNvSpPr txBox="1"/>
          <p:nvPr/>
        </p:nvSpPr>
        <p:spPr>
          <a:xfrm>
            <a:off x="8529607" y="2558604"/>
            <a:ext cx="1518364" cy="646331"/>
          </a:xfrm>
          <a:prstGeom prst="rect">
            <a:avLst/>
          </a:prstGeom>
          <a:noFill/>
          <a:effectLst>
            <a:outerShdw blurRad="50800" dist="38100" dir="2700000" algn="tl" rotWithShape="0">
              <a:prstClr val="black"/>
            </a:outerShdw>
          </a:effectLst>
        </p:spPr>
        <p:txBody>
          <a:bodyPr wrap="none" rtlCol="0">
            <a:spAutoFit/>
          </a:bodyPr>
          <a:lstStyle/>
          <a:p>
            <a:r>
              <a:rPr lang="en-US" sz="3600" dirty="0">
                <a:latin typeface="Times New Roman" panose="02020603050405020304" pitchFamily="18" charset="0"/>
                <a:cs typeface="Times New Roman" panose="02020603050405020304" pitchFamily="18" charset="0"/>
              </a:rPr>
              <a:t>Anayet</a:t>
            </a:r>
          </a:p>
        </p:txBody>
      </p:sp>
      <p:pic>
        <p:nvPicPr>
          <p:cNvPr id="16" name="Picture 15">
            <a:extLst>
              <a:ext uri="{FF2B5EF4-FFF2-40B4-BE49-F238E27FC236}">
                <a16:creationId xmlns:a16="http://schemas.microsoft.com/office/drawing/2014/main" xmlns="" id="{7A34D52D-A238-54B3-F6CF-9D00B442515F}"/>
              </a:ext>
            </a:extLst>
          </p:cNvPr>
          <p:cNvPicPr>
            <a:picLocks noChangeAspect="1"/>
          </p:cNvPicPr>
          <p:nvPr/>
        </p:nvPicPr>
        <p:blipFill>
          <a:blip r:embed="rId2">
            <a:extLst>
              <a:ext uri="{28A0092B-C50C-407E-A947-70E740481C1C}">
                <a14:useLocalDpi xmlns:a14="http://schemas.microsoft.com/office/drawing/2010/main" xmlns="" val="0"/>
              </a:ext>
            </a:extLst>
          </a:blip>
          <a:srcRect t="50000" r="61575" b="29825"/>
          <a:stretch/>
        </p:blipFill>
        <p:spPr>
          <a:xfrm>
            <a:off x="1781885" y="3043353"/>
            <a:ext cx="1952791" cy="2280192"/>
          </a:xfrm>
          <a:prstGeom prst="rect">
            <a:avLst/>
          </a:prstGeom>
        </p:spPr>
      </p:pic>
      <p:sp>
        <p:nvSpPr>
          <p:cNvPr id="17" name="TextBox 16">
            <a:extLst>
              <a:ext uri="{FF2B5EF4-FFF2-40B4-BE49-F238E27FC236}">
                <a16:creationId xmlns:a16="http://schemas.microsoft.com/office/drawing/2014/main" xmlns="" id="{C473881A-949F-961B-13B2-4AEFC60CA34D}"/>
              </a:ext>
            </a:extLst>
          </p:cNvPr>
          <p:cNvSpPr txBox="1"/>
          <p:nvPr/>
        </p:nvSpPr>
        <p:spPr>
          <a:xfrm>
            <a:off x="1845209" y="5161961"/>
            <a:ext cx="1826141" cy="646331"/>
          </a:xfrm>
          <a:prstGeom prst="rect">
            <a:avLst/>
          </a:prstGeom>
          <a:noFill/>
          <a:effectLst>
            <a:outerShdw blurRad="50800" dist="38100" dir="5400000" algn="t" rotWithShape="0">
              <a:prstClr val="black"/>
            </a:outerShdw>
          </a:effectLst>
        </p:spPr>
        <p:txBody>
          <a:bodyPr wrap="none" rtlCol="0">
            <a:spAutoFit/>
          </a:bodyPr>
          <a:lstStyle/>
          <a:p>
            <a:r>
              <a:rPr lang="en-US" sz="3600" dirty="0" err="1">
                <a:latin typeface="Times New Roman" panose="02020603050405020304" pitchFamily="18" charset="0"/>
                <a:cs typeface="Times New Roman" panose="02020603050405020304" pitchFamily="18" charset="0"/>
              </a:rPr>
              <a:t>Ferdouci</a:t>
            </a:r>
            <a:endParaRPr lang="en-US" sz="36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xmlns="" id="{2EC1F01F-5DE2-E8D4-1BE9-37A09D445C97}"/>
              </a:ext>
            </a:extLst>
          </p:cNvPr>
          <p:cNvPicPr>
            <a:picLocks noChangeAspect="1"/>
          </p:cNvPicPr>
          <p:nvPr/>
        </p:nvPicPr>
        <p:blipFill>
          <a:blip r:embed="rId2">
            <a:extLst>
              <a:ext uri="{28A0092B-C50C-407E-A947-70E740481C1C}">
                <a14:useLocalDpi xmlns:a14="http://schemas.microsoft.com/office/drawing/2010/main" xmlns="" val="0"/>
              </a:ext>
            </a:extLst>
          </a:blip>
          <a:srcRect l="31174" t="52616" r="35041" b="29254"/>
          <a:stretch/>
        </p:blipFill>
        <p:spPr>
          <a:xfrm>
            <a:off x="5124590" y="3359333"/>
            <a:ext cx="1585971" cy="1892723"/>
          </a:xfrm>
          <a:prstGeom prst="rect">
            <a:avLst/>
          </a:prstGeom>
        </p:spPr>
      </p:pic>
      <p:pic>
        <p:nvPicPr>
          <p:cNvPr id="20" name="Picture 19">
            <a:extLst>
              <a:ext uri="{FF2B5EF4-FFF2-40B4-BE49-F238E27FC236}">
                <a16:creationId xmlns:a16="http://schemas.microsoft.com/office/drawing/2014/main" xmlns="" id="{7414E7AB-1E1E-D5F0-564F-23B84976E3FD}"/>
              </a:ext>
            </a:extLst>
          </p:cNvPr>
          <p:cNvPicPr>
            <a:picLocks noChangeAspect="1"/>
          </p:cNvPicPr>
          <p:nvPr/>
        </p:nvPicPr>
        <p:blipFill>
          <a:blip r:embed="rId2">
            <a:extLst>
              <a:ext uri="{28A0092B-C50C-407E-A947-70E740481C1C}">
                <a14:useLocalDpi xmlns:a14="http://schemas.microsoft.com/office/drawing/2010/main" xmlns="" val="0"/>
              </a:ext>
            </a:extLst>
          </a:blip>
          <a:srcRect l="67479" t="52574" r="5210" b="29882"/>
          <a:stretch/>
        </p:blipFill>
        <p:spPr>
          <a:xfrm>
            <a:off x="8707325" y="3359333"/>
            <a:ext cx="1260141" cy="1800202"/>
          </a:xfrm>
          <a:prstGeom prst="rect">
            <a:avLst/>
          </a:prstGeom>
        </p:spPr>
      </p:pic>
      <p:sp>
        <p:nvSpPr>
          <p:cNvPr id="21" name="TextBox 20">
            <a:extLst>
              <a:ext uri="{FF2B5EF4-FFF2-40B4-BE49-F238E27FC236}">
                <a16:creationId xmlns:a16="http://schemas.microsoft.com/office/drawing/2014/main" xmlns="" id="{C9F414F1-3988-2647-718D-6FA55B9967F6}"/>
              </a:ext>
            </a:extLst>
          </p:cNvPr>
          <p:cNvSpPr txBox="1"/>
          <p:nvPr/>
        </p:nvSpPr>
        <p:spPr>
          <a:xfrm>
            <a:off x="5301393" y="5161961"/>
            <a:ext cx="1518364" cy="646331"/>
          </a:xfrm>
          <a:prstGeom prst="rect">
            <a:avLst/>
          </a:prstGeom>
          <a:noFill/>
          <a:effectLst>
            <a:outerShdw blurRad="50800" dist="38100" dir="5400000" algn="t" rotWithShape="0">
              <a:prstClr val="black"/>
            </a:outerShdw>
          </a:effectLst>
        </p:spPr>
        <p:txBody>
          <a:bodyPr wrap="none" rtlCol="0">
            <a:spAutoFit/>
          </a:bodyPr>
          <a:lstStyle/>
          <a:p>
            <a:r>
              <a:rPr lang="en-US" sz="3600" dirty="0">
                <a:latin typeface="Times New Roman" panose="02020603050405020304" pitchFamily="18" charset="0"/>
                <a:cs typeface="Times New Roman" panose="02020603050405020304" pitchFamily="18" charset="0"/>
              </a:rPr>
              <a:t>Nuzhat</a:t>
            </a:r>
          </a:p>
        </p:txBody>
      </p:sp>
      <p:sp>
        <p:nvSpPr>
          <p:cNvPr id="22" name="TextBox 21">
            <a:extLst>
              <a:ext uri="{FF2B5EF4-FFF2-40B4-BE49-F238E27FC236}">
                <a16:creationId xmlns:a16="http://schemas.microsoft.com/office/drawing/2014/main" xmlns="" id="{A63338D8-26F2-EF05-8568-3937EE26FABA}"/>
              </a:ext>
            </a:extLst>
          </p:cNvPr>
          <p:cNvSpPr txBox="1"/>
          <p:nvPr/>
        </p:nvSpPr>
        <p:spPr>
          <a:xfrm>
            <a:off x="8816521" y="5159535"/>
            <a:ext cx="1056700" cy="646331"/>
          </a:xfrm>
          <a:prstGeom prst="rect">
            <a:avLst/>
          </a:prstGeom>
          <a:noFill/>
          <a:effectLst>
            <a:outerShdw blurRad="50800" dist="38100" dir="5400000" algn="t" rotWithShape="0">
              <a:prstClr val="black"/>
            </a:outerShdw>
          </a:effectLst>
        </p:spPr>
        <p:txBody>
          <a:bodyPr wrap="none" rtlCol="0">
            <a:spAutoFit/>
          </a:bodyPr>
          <a:lstStyle/>
          <a:p>
            <a:r>
              <a:rPr lang="en-US" sz="3600" dirty="0">
                <a:latin typeface="Times New Roman" panose="02020603050405020304" pitchFamily="18" charset="0"/>
                <a:cs typeface="Times New Roman" panose="02020603050405020304" pitchFamily="18" charset="0"/>
              </a:rPr>
              <a:t>Emu</a:t>
            </a:r>
          </a:p>
        </p:txBody>
      </p:sp>
    </p:spTree>
    <p:extLst>
      <p:ext uri="{BB962C8B-B14F-4D97-AF65-F5344CB8AC3E}">
        <p14:creationId xmlns:p14="http://schemas.microsoft.com/office/powerpoint/2010/main" xmlns="" val="204935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25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50"/>
                                        <p:tgtEl>
                                          <p:spTgt spid="1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50"/>
                                        <p:tgtEl>
                                          <p:spTgt spid="17"/>
                                        </p:tgtEl>
                                      </p:cBhvr>
                                    </p:animEffect>
                                  </p:childTnLst>
                                </p:cTn>
                              </p:par>
                            </p:childTnLst>
                          </p:cTn>
                        </p:par>
                        <p:par>
                          <p:cTn id="34" fill="hold">
                            <p:stCondLst>
                              <p:cond delay="2250"/>
                            </p:stCondLst>
                            <p:childTnLst>
                              <p:par>
                                <p:cTn id="35" presetID="10"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par>
                          <p:cTn id="46" fill="hold">
                            <p:stCondLst>
                              <p:cond delay="3750"/>
                            </p:stCondLst>
                            <p:childTnLst>
                              <p:par>
                                <p:cTn id="47" presetID="10"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7"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002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xmlns="" id="{2B4FA21B-0A0E-D1C5-7DFF-86C951B9622B}"/>
              </a:ext>
            </a:extLst>
          </p:cNvPr>
          <p:cNvGrpSpPr/>
          <p:nvPr/>
        </p:nvGrpSpPr>
        <p:grpSpPr>
          <a:xfrm>
            <a:off x="-8710225" y="1"/>
            <a:ext cx="11643645" cy="6857999"/>
            <a:chOff x="0" y="0"/>
            <a:chExt cx="11643645" cy="6857999"/>
          </a:xfrm>
        </p:grpSpPr>
        <p:sp>
          <p:nvSpPr>
            <p:cNvPr id="11" name="Freeform: Shape 10">
              <a:extLst>
                <a:ext uri="{FF2B5EF4-FFF2-40B4-BE49-F238E27FC236}">
                  <a16:creationId xmlns:a16="http://schemas.microsoft.com/office/drawing/2014/main" xmlns="" id="{17EB58D5-804C-9D57-BED2-89C020538FF8}"/>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4956562 h 6857999"/>
                <a:gd name="connsiteX3" fmla="*/ 11551064 w 11643645"/>
                <a:gd name="connsiteY3" fmla="*/ 4956562 h 6857999"/>
                <a:gd name="connsiteX4" fmla="*/ 11643645 w 11643645"/>
                <a:gd name="connsiteY4" fmla="*/ 5049143 h 6857999"/>
                <a:gd name="connsiteX5" fmla="*/ 11643645 w 11643645"/>
                <a:gd name="connsiteY5" fmla="*/ 5419457 h 6857999"/>
                <a:gd name="connsiteX6" fmla="*/ 11551064 w 11643645"/>
                <a:gd name="connsiteY6" fmla="*/ 5512038 h 6857999"/>
                <a:gd name="connsiteX7" fmla="*/ 11186445 w 11643645"/>
                <a:gd name="connsiteY7" fmla="*/ 5512038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4956562"/>
                  </a:lnTo>
                  <a:lnTo>
                    <a:pt x="11551064" y="4956562"/>
                  </a:lnTo>
                  <a:cubicBezTo>
                    <a:pt x="11602195" y="4956562"/>
                    <a:pt x="11643645" y="4998012"/>
                    <a:pt x="11643645" y="5049143"/>
                  </a:cubicBezTo>
                  <a:lnTo>
                    <a:pt x="11643645" y="5419457"/>
                  </a:lnTo>
                  <a:cubicBezTo>
                    <a:pt x="11643645" y="5470588"/>
                    <a:pt x="11602195" y="5512038"/>
                    <a:pt x="11551064" y="5512038"/>
                  </a:cubicBezTo>
                  <a:lnTo>
                    <a:pt x="11186445" y="5512038"/>
                  </a:lnTo>
                  <a:lnTo>
                    <a:pt x="11186445" y="6857999"/>
                  </a:lnTo>
                  <a:lnTo>
                    <a:pt x="0" y="6857999"/>
                  </a:lnTo>
                  <a:close/>
                </a:path>
              </a:pathLst>
            </a:custGeom>
            <a:solidFill>
              <a:srgbClr val="7030A0"/>
            </a:solidFill>
            <a:ln>
              <a:solidFill>
                <a:srgbClr val="7030A0"/>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xmlns="" id="{B033ECC0-82D9-614C-7962-D57E71180B74}"/>
                </a:ext>
              </a:extLst>
            </p:cNvPr>
            <p:cNvPicPr>
              <a:picLocks noChangeAspect="1"/>
            </p:cNvPicPr>
            <p:nvPr/>
          </p:nvPicPr>
          <p:blipFill>
            <a:blip r:embed="rId2" cstate="print">
              <a:alphaModFix amt="60000"/>
              <a:extLst>
                <a:ext uri="{28A0092B-C50C-407E-A947-70E740481C1C}">
                  <a14:useLocalDpi xmlns:a14="http://schemas.microsoft.com/office/drawing/2010/main" xmlns="" val="0"/>
                </a:ext>
              </a:extLst>
            </a:blip>
            <a:stretch>
              <a:fillRect/>
            </a:stretch>
          </p:blipFill>
          <p:spPr>
            <a:xfrm>
              <a:off x="8239603" y="4319348"/>
              <a:ext cx="1514475" cy="1514475"/>
            </a:xfrm>
            <a:prstGeom prst="rect">
              <a:avLst/>
            </a:prstGeom>
            <a:effectLst>
              <a:outerShdw blurRad="50800" dist="50800" dir="5400000" algn="ctr" rotWithShape="0">
                <a:srgbClr val="002060">
                  <a:alpha val="50000"/>
                </a:srgbClr>
              </a:outerShdw>
            </a:effectLst>
          </p:spPr>
        </p:pic>
        <p:cxnSp>
          <p:nvCxnSpPr>
            <p:cNvPr id="5" name="Straight Connector 4">
              <a:extLst>
                <a:ext uri="{FF2B5EF4-FFF2-40B4-BE49-F238E27FC236}">
                  <a16:creationId xmlns:a16="http://schemas.microsoft.com/office/drawing/2014/main" xmlns="" id="{8FB0E91C-38E2-4BB9-DC04-3AF51E543310}"/>
                </a:ext>
              </a:extLst>
            </p:cNvPr>
            <p:cNvCxnSpPr>
              <a:cxnSpLocks/>
            </p:cNvCxnSpPr>
            <p:nvPr/>
          </p:nvCxnSpPr>
          <p:spPr>
            <a:xfrm>
              <a:off x="7490016" y="1714500"/>
              <a:ext cx="0" cy="4362450"/>
            </a:xfrm>
            <a:prstGeom prst="line">
              <a:avLst/>
            </a:prstGeom>
            <a:ln w="79375"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D44B3B29-0FA1-82F3-9FF4-20DA0F261DBC}"/>
                </a:ext>
              </a:extLst>
            </p:cNvPr>
            <p:cNvPicPr>
              <a:picLocks noChangeAspect="1"/>
            </p:cNvPicPr>
            <p:nvPr/>
          </p:nvPicPr>
          <p:blipFill>
            <a:blip r:embed="rId3">
              <a:alphaModFix amt="77000"/>
              <a:extLst>
                <a:ext uri="{28A0092B-C50C-407E-A947-70E740481C1C}">
                  <a14:useLocalDpi xmlns:a14="http://schemas.microsoft.com/office/drawing/2010/main" xmlns="" val="0"/>
                </a:ext>
              </a:extLst>
            </a:blip>
            <a:stretch>
              <a:fillRect/>
            </a:stretch>
          </p:blipFill>
          <p:spPr>
            <a:xfrm>
              <a:off x="4555442" y="3862150"/>
              <a:ext cx="2428873" cy="2428873"/>
            </a:xfrm>
            <a:prstGeom prst="rect">
              <a:avLst/>
            </a:prstGeom>
            <a:effectLst/>
          </p:spPr>
        </p:pic>
        <p:sp>
          <p:nvSpPr>
            <p:cNvPr id="10" name="TextBox 9">
              <a:extLst>
                <a:ext uri="{FF2B5EF4-FFF2-40B4-BE49-F238E27FC236}">
                  <a16:creationId xmlns:a16="http://schemas.microsoft.com/office/drawing/2014/main" xmlns="" id="{D05A88D7-ABCD-8B78-C705-456FFDD4FB44}"/>
                </a:ext>
              </a:extLst>
            </p:cNvPr>
            <p:cNvSpPr txBox="1"/>
            <p:nvPr/>
          </p:nvSpPr>
          <p:spPr>
            <a:xfrm>
              <a:off x="4548427" y="2069574"/>
              <a:ext cx="2776535" cy="2031325"/>
            </a:xfrm>
            <a:prstGeom prst="rect">
              <a:avLst/>
            </a:prstGeom>
            <a:noFill/>
          </p:spPr>
          <p:txBody>
            <a:bodyPr wrap="square" rtlCol="0">
              <a:spAutoFit/>
            </a:bodyPr>
            <a:lstStyle/>
            <a:p>
              <a:r>
                <a:rPr lang="en-US" b="0" i="0" dirty="0">
                  <a:solidFill>
                    <a:srgbClr val="FFFFFF"/>
                  </a:solidFill>
                  <a:effectLst/>
                  <a:latin typeface="Lucida Fax" panose="02060602050505020204" pitchFamily="18" charset="0"/>
                </a:rPr>
                <a:t>Your daily tasks form a set of activities that need to be completed. Prioritizing tasks can be seen as organizing subsets based on importance.</a:t>
              </a:r>
              <a:endParaRPr lang="en-US" dirty="0">
                <a:latin typeface="Lucida Fax" panose="02060602050505020204" pitchFamily="18" charset="0"/>
              </a:endParaRPr>
            </a:p>
          </p:txBody>
        </p:sp>
        <p:sp>
          <p:nvSpPr>
            <p:cNvPr id="13" name="TextBox 12">
              <a:extLst>
                <a:ext uri="{FF2B5EF4-FFF2-40B4-BE49-F238E27FC236}">
                  <a16:creationId xmlns:a16="http://schemas.microsoft.com/office/drawing/2014/main" xmlns="" id="{33D3BC58-5E3D-5803-44C9-73EFBA3DE5CE}"/>
                </a:ext>
              </a:extLst>
            </p:cNvPr>
            <p:cNvSpPr txBox="1"/>
            <p:nvPr/>
          </p:nvSpPr>
          <p:spPr>
            <a:xfrm>
              <a:off x="4548427" y="1407855"/>
              <a:ext cx="1431802" cy="523220"/>
            </a:xfrm>
            <a:prstGeom prst="rect">
              <a:avLst/>
            </a:prstGeom>
            <a:noFill/>
          </p:spPr>
          <p:txBody>
            <a:bodyPr wrap="none" rtlCol="0">
              <a:spAutoFit/>
            </a:bodyPr>
            <a:lstStyle/>
            <a:p>
              <a:r>
                <a:rPr lang="en-US" sz="2800" dirty="0">
                  <a:solidFill>
                    <a:srgbClr val="FFFFFF"/>
                  </a:solidFill>
                  <a:latin typeface="Rockwell" panose="02060603020205020403" pitchFamily="18" charset="0"/>
                </a:rPr>
                <a:t>Routine</a:t>
              </a:r>
              <a:endParaRPr lang="en-US" sz="2800" dirty="0">
                <a:latin typeface="Rockwell" panose="02060603020205020403" pitchFamily="18" charset="0"/>
              </a:endParaRPr>
            </a:p>
          </p:txBody>
        </p:sp>
        <p:sp>
          <p:nvSpPr>
            <p:cNvPr id="15" name="TextBox 14">
              <a:extLst>
                <a:ext uri="{FF2B5EF4-FFF2-40B4-BE49-F238E27FC236}">
                  <a16:creationId xmlns:a16="http://schemas.microsoft.com/office/drawing/2014/main" xmlns="" id="{0049329B-A435-E982-F694-EC386887031B}"/>
                </a:ext>
              </a:extLst>
            </p:cNvPr>
            <p:cNvSpPr txBox="1"/>
            <p:nvPr/>
          </p:nvSpPr>
          <p:spPr>
            <a:xfrm>
              <a:off x="7702551" y="1931075"/>
              <a:ext cx="2682414" cy="2308324"/>
            </a:xfrm>
            <a:prstGeom prst="rect">
              <a:avLst/>
            </a:prstGeom>
            <a:noFill/>
          </p:spPr>
          <p:txBody>
            <a:bodyPr wrap="square" rtlCol="0">
              <a:spAutoFit/>
            </a:bodyPr>
            <a:lstStyle/>
            <a:p>
              <a:pPr algn="l"/>
              <a:r>
                <a:rPr lang="en-US" sz="1600" b="0" i="0" dirty="0">
                  <a:solidFill>
                    <a:srgbClr val="FFFFFF"/>
                  </a:solidFill>
                  <a:effectLst/>
                  <a:latin typeface="Lucida Fax" panose="02060602050505020204" pitchFamily="18" charset="0"/>
                </a:rPr>
                <a:t>When you create a shopping list, you are forming a set of items you need to buy. Checking off items as you find them in the store is akin to subtracting elements from this set.</a:t>
              </a:r>
              <a:endParaRPr lang="en-US" sz="1600" b="0" i="0" dirty="0">
                <a:solidFill>
                  <a:schemeClr val="bg2"/>
                </a:solidFill>
                <a:effectLst/>
                <a:latin typeface="Lucida Fax" panose="02060602050505020204" pitchFamily="18" charset="0"/>
              </a:endParaRPr>
            </a:p>
          </p:txBody>
        </p:sp>
        <p:sp>
          <p:nvSpPr>
            <p:cNvPr id="16" name="TextBox 15">
              <a:extLst>
                <a:ext uri="{FF2B5EF4-FFF2-40B4-BE49-F238E27FC236}">
                  <a16:creationId xmlns:a16="http://schemas.microsoft.com/office/drawing/2014/main" xmlns="" id="{6782E76B-4027-3D5D-2473-76CCB19FF9DB}"/>
                </a:ext>
              </a:extLst>
            </p:cNvPr>
            <p:cNvSpPr txBox="1"/>
            <p:nvPr/>
          </p:nvSpPr>
          <p:spPr>
            <a:xfrm>
              <a:off x="7702551" y="1407855"/>
              <a:ext cx="2424062" cy="523220"/>
            </a:xfrm>
            <a:prstGeom prst="rect">
              <a:avLst/>
            </a:prstGeom>
            <a:noFill/>
          </p:spPr>
          <p:txBody>
            <a:bodyPr wrap="none" rtlCol="0">
              <a:spAutoFit/>
            </a:bodyPr>
            <a:lstStyle/>
            <a:p>
              <a:r>
                <a:rPr lang="en-US" sz="2800" b="0" i="0" dirty="0">
                  <a:solidFill>
                    <a:srgbClr val="FFFFFF"/>
                  </a:solidFill>
                  <a:effectLst/>
                  <a:latin typeface="Rockwell" panose="02060603020205020403" pitchFamily="18" charset="0"/>
                </a:rPr>
                <a:t>Shopping List</a:t>
              </a:r>
              <a:endParaRPr lang="en-US" sz="2800" dirty="0">
                <a:latin typeface="Rockwell" panose="02060603020205020403" pitchFamily="18" charset="0"/>
              </a:endParaRPr>
            </a:p>
          </p:txBody>
        </p:sp>
        <p:sp>
          <p:nvSpPr>
            <p:cNvPr id="17" name="TextBox 16">
              <a:extLst>
                <a:ext uri="{FF2B5EF4-FFF2-40B4-BE49-F238E27FC236}">
                  <a16:creationId xmlns:a16="http://schemas.microsoft.com/office/drawing/2014/main" xmlns="" id="{178D5BDB-A4C0-3E95-7A69-6C3E3147B8CC}"/>
                </a:ext>
              </a:extLst>
            </p:cNvPr>
            <p:cNvSpPr txBox="1"/>
            <p:nvPr/>
          </p:nvSpPr>
          <p:spPr>
            <a:xfrm>
              <a:off x="11162135" y="4902367"/>
              <a:ext cx="431508" cy="646331"/>
            </a:xfrm>
            <a:prstGeom prst="rect">
              <a:avLst/>
            </a:prstGeom>
            <a:noFill/>
          </p:spPr>
          <p:txBody>
            <a:bodyPr wrap="square" rtlCol="0">
              <a:spAutoFit/>
            </a:bodyPr>
            <a:lstStyle/>
            <a:p>
              <a:r>
                <a:rPr lang="en-US" sz="3600" dirty="0">
                  <a:solidFill>
                    <a:srgbClr val="110022"/>
                  </a:solidFill>
                  <a:latin typeface="Arial Black" panose="020B0A04020102020204" pitchFamily="34" charset="0"/>
                </a:rPr>
                <a:t>1</a:t>
              </a:r>
            </a:p>
          </p:txBody>
        </p:sp>
      </p:grpSp>
      <p:grpSp>
        <p:nvGrpSpPr>
          <p:cNvPr id="39" name="Group 38">
            <a:extLst>
              <a:ext uri="{FF2B5EF4-FFF2-40B4-BE49-F238E27FC236}">
                <a16:creationId xmlns:a16="http://schemas.microsoft.com/office/drawing/2014/main" xmlns="" id="{4E83D7F4-BA72-E482-6547-A42A41E1C6C3}"/>
              </a:ext>
            </a:extLst>
          </p:cNvPr>
          <p:cNvGrpSpPr/>
          <p:nvPr/>
        </p:nvGrpSpPr>
        <p:grpSpPr>
          <a:xfrm>
            <a:off x="-9472225" y="2"/>
            <a:ext cx="11643645" cy="6857999"/>
            <a:chOff x="0" y="0"/>
            <a:chExt cx="11643645" cy="6857999"/>
          </a:xfrm>
        </p:grpSpPr>
        <p:sp>
          <p:nvSpPr>
            <p:cNvPr id="40" name="Freeform: Shape 39">
              <a:extLst>
                <a:ext uri="{FF2B5EF4-FFF2-40B4-BE49-F238E27FC236}">
                  <a16:creationId xmlns:a16="http://schemas.microsoft.com/office/drawing/2014/main" xmlns="" id="{F7E9B38F-21F3-C014-0862-1B788A9EDCC2}"/>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3700330 h 6857999"/>
                <a:gd name="connsiteX3" fmla="*/ 11551064 w 11643645"/>
                <a:gd name="connsiteY3" fmla="*/ 3700330 h 6857999"/>
                <a:gd name="connsiteX4" fmla="*/ 11643645 w 11643645"/>
                <a:gd name="connsiteY4" fmla="*/ 3792911 h 6857999"/>
                <a:gd name="connsiteX5" fmla="*/ 11643645 w 11643645"/>
                <a:gd name="connsiteY5" fmla="*/ 4163225 h 6857999"/>
                <a:gd name="connsiteX6" fmla="*/ 11551064 w 11643645"/>
                <a:gd name="connsiteY6" fmla="*/ 4255806 h 6857999"/>
                <a:gd name="connsiteX7" fmla="*/ 11186445 w 11643645"/>
                <a:gd name="connsiteY7" fmla="*/ 4255806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3700330"/>
                  </a:lnTo>
                  <a:lnTo>
                    <a:pt x="11551064" y="3700330"/>
                  </a:lnTo>
                  <a:cubicBezTo>
                    <a:pt x="11602195" y="3700330"/>
                    <a:pt x="11643645" y="3741780"/>
                    <a:pt x="11643645" y="3792911"/>
                  </a:cubicBezTo>
                  <a:lnTo>
                    <a:pt x="11643645" y="4163225"/>
                  </a:lnTo>
                  <a:cubicBezTo>
                    <a:pt x="11643645" y="4214356"/>
                    <a:pt x="11602195" y="4255806"/>
                    <a:pt x="11551064" y="4255806"/>
                  </a:cubicBezTo>
                  <a:lnTo>
                    <a:pt x="11186445" y="4255806"/>
                  </a:lnTo>
                  <a:lnTo>
                    <a:pt x="11186445" y="6857999"/>
                  </a:lnTo>
                  <a:lnTo>
                    <a:pt x="0" y="6857999"/>
                  </a:lnTo>
                  <a:close/>
                </a:path>
              </a:pathLst>
            </a:custGeom>
            <a:solidFill>
              <a:srgbClr val="D14FAF"/>
            </a:solidFill>
            <a:ln>
              <a:solidFill>
                <a:srgbClr val="D14FAF"/>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Picture 40">
              <a:extLst>
                <a:ext uri="{FF2B5EF4-FFF2-40B4-BE49-F238E27FC236}">
                  <a16:creationId xmlns:a16="http://schemas.microsoft.com/office/drawing/2014/main" xmlns="" id="{0AA1B7E7-FFF4-2A0E-5DEB-F2F1BC3BE288}"/>
                </a:ext>
              </a:extLst>
            </p:cNvPr>
            <p:cNvPicPr>
              <a:picLocks noChangeAspect="1"/>
            </p:cNvPicPr>
            <p:nvPr/>
          </p:nvPicPr>
          <p:blipFill>
            <a:blip r:embed="rId4">
              <a:alphaModFix amt="68000"/>
              <a:extLst>
                <a:ext uri="{28A0092B-C50C-407E-A947-70E740481C1C}">
                  <a14:useLocalDpi xmlns:a14="http://schemas.microsoft.com/office/drawing/2010/main" xmlns="" val="0"/>
                </a:ext>
              </a:extLst>
            </a:blip>
            <a:stretch>
              <a:fillRect/>
            </a:stretch>
          </p:blipFill>
          <p:spPr>
            <a:xfrm>
              <a:off x="7153274" y="3598769"/>
              <a:ext cx="2815478" cy="2815478"/>
            </a:xfrm>
            <a:prstGeom prst="rect">
              <a:avLst/>
            </a:prstGeom>
            <a:effectLst>
              <a:outerShdw blurRad="50800" dist="38100" dir="5400000" algn="t" rotWithShape="0">
                <a:prstClr val="black">
                  <a:alpha val="40000"/>
                </a:prstClr>
              </a:outerShdw>
            </a:effectLst>
          </p:spPr>
        </p:pic>
        <p:sp>
          <p:nvSpPr>
            <p:cNvPr id="42" name="TextBox 41">
              <a:extLst>
                <a:ext uri="{FF2B5EF4-FFF2-40B4-BE49-F238E27FC236}">
                  <a16:creationId xmlns:a16="http://schemas.microsoft.com/office/drawing/2014/main" xmlns="" id="{B0354032-F4BE-9C23-80B0-B3E4861E82B9}"/>
                </a:ext>
              </a:extLst>
            </p:cNvPr>
            <p:cNvSpPr txBox="1"/>
            <p:nvPr/>
          </p:nvSpPr>
          <p:spPr>
            <a:xfrm>
              <a:off x="7153274" y="2121441"/>
              <a:ext cx="2989729" cy="1477328"/>
            </a:xfrm>
            <a:prstGeom prst="rect">
              <a:avLst/>
            </a:prstGeom>
            <a:noFill/>
          </p:spPr>
          <p:txBody>
            <a:bodyPr wrap="square" rtlCol="0">
              <a:spAutoFit/>
            </a:bodyPr>
            <a:lstStyle/>
            <a:p>
              <a:r>
                <a:rPr lang="en-US" b="0" i="0" dirty="0">
                  <a:solidFill>
                    <a:srgbClr val="FFFFFF"/>
                  </a:solidFill>
                  <a:effectLst/>
                  <a:latin typeface="Times New Roman" panose="02020603050405020304" pitchFamily="18" charset="0"/>
                  <a:cs typeface="Times New Roman" panose="02020603050405020304" pitchFamily="18" charset="0"/>
                </a:rPr>
                <a:t>Students can be grouped into sets based on various criteria such as grade level, subjects they study, or extracurricular activities.</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EEF9F317-A92A-DEF2-1CC7-86B501F9769D}"/>
                </a:ext>
              </a:extLst>
            </p:cNvPr>
            <p:cNvSpPr txBox="1"/>
            <p:nvPr/>
          </p:nvSpPr>
          <p:spPr>
            <a:xfrm>
              <a:off x="6810982" y="1416079"/>
              <a:ext cx="3500061" cy="523220"/>
            </a:xfrm>
            <a:prstGeom prst="rect">
              <a:avLst/>
            </a:prstGeom>
            <a:noFill/>
          </p:spPr>
          <p:txBody>
            <a:bodyPr wrap="none" rtlCol="0">
              <a:spAutoFit/>
            </a:bodyPr>
            <a:lstStyle/>
            <a:p>
              <a:r>
                <a:rPr lang="en-US" sz="2800" b="0" i="0" dirty="0">
                  <a:solidFill>
                    <a:srgbClr val="FFFFFF"/>
                  </a:solidFill>
                  <a:effectLst/>
                  <a:latin typeface="Segoe UI Historic" panose="020B0502040204020203" pitchFamily="34" charset="0"/>
                </a:rPr>
                <a:t>Educational Contexts</a:t>
              </a:r>
              <a:endParaRPr lang="en-US" sz="2800" dirty="0"/>
            </a:p>
          </p:txBody>
        </p:sp>
        <p:sp>
          <p:nvSpPr>
            <p:cNvPr id="44" name="TextBox 43">
              <a:extLst>
                <a:ext uri="{FF2B5EF4-FFF2-40B4-BE49-F238E27FC236}">
                  <a16:creationId xmlns:a16="http://schemas.microsoft.com/office/drawing/2014/main" xmlns="" id="{C5544A60-29C2-D47E-CEB1-5E1CA3F4E261}"/>
                </a:ext>
              </a:extLst>
            </p:cNvPr>
            <p:cNvSpPr txBox="1"/>
            <p:nvPr/>
          </p:nvSpPr>
          <p:spPr>
            <a:xfrm>
              <a:off x="11144036" y="3692900"/>
              <a:ext cx="499609" cy="646331"/>
            </a:xfrm>
            <a:prstGeom prst="rect">
              <a:avLst/>
            </a:prstGeom>
            <a:noFill/>
          </p:spPr>
          <p:txBody>
            <a:bodyPr wrap="square" rtlCol="0">
              <a:spAutoFit/>
            </a:bodyPr>
            <a:lstStyle/>
            <a:p>
              <a:r>
                <a:rPr lang="en-US" sz="3600" dirty="0">
                  <a:solidFill>
                    <a:srgbClr val="7030A0"/>
                  </a:solidFill>
                  <a:latin typeface="Magneto" panose="04030805050802020D02" pitchFamily="82" charset="0"/>
                </a:rPr>
                <a:t>2</a:t>
              </a:r>
            </a:p>
          </p:txBody>
        </p:sp>
      </p:grpSp>
      <p:grpSp>
        <p:nvGrpSpPr>
          <p:cNvPr id="51" name="Group 50">
            <a:extLst>
              <a:ext uri="{FF2B5EF4-FFF2-40B4-BE49-F238E27FC236}">
                <a16:creationId xmlns:a16="http://schemas.microsoft.com/office/drawing/2014/main" xmlns="" id="{A6FF8789-F9E9-A568-5EAF-D1A753286A82}"/>
              </a:ext>
            </a:extLst>
          </p:cNvPr>
          <p:cNvGrpSpPr/>
          <p:nvPr/>
        </p:nvGrpSpPr>
        <p:grpSpPr>
          <a:xfrm>
            <a:off x="-10278838" y="24592"/>
            <a:ext cx="11900647" cy="6857999"/>
            <a:chOff x="0" y="0"/>
            <a:chExt cx="11900647" cy="6857999"/>
          </a:xfrm>
        </p:grpSpPr>
        <p:sp>
          <p:nvSpPr>
            <p:cNvPr id="52" name="Freeform: Shape 51">
              <a:extLst>
                <a:ext uri="{FF2B5EF4-FFF2-40B4-BE49-F238E27FC236}">
                  <a16:creationId xmlns:a16="http://schemas.microsoft.com/office/drawing/2014/main" xmlns="" id="{03293D90-F8E2-72D9-976F-2BA7DDC02DCA}"/>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2444098 h 6857999"/>
                <a:gd name="connsiteX3" fmla="*/ 11551064 w 11643645"/>
                <a:gd name="connsiteY3" fmla="*/ 2444098 h 6857999"/>
                <a:gd name="connsiteX4" fmla="*/ 11643645 w 11643645"/>
                <a:gd name="connsiteY4" fmla="*/ 2536679 h 6857999"/>
                <a:gd name="connsiteX5" fmla="*/ 11643645 w 11643645"/>
                <a:gd name="connsiteY5" fmla="*/ 2906993 h 6857999"/>
                <a:gd name="connsiteX6" fmla="*/ 11551064 w 11643645"/>
                <a:gd name="connsiteY6" fmla="*/ 2999574 h 6857999"/>
                <a:gd name="connsiteX7" fmla="*/ 11186445 w 11643645"/>
                <a:gd name="connsiteY7" fmla="*/ 2999574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2444098"/>
                  </a:lnTo>
                  <a:lnTo>
                    <a:pt x="11551064" y="2444098"/>
                  </a:lnTo>
                  <a:cubicBezTo>
                    <a:pt x="11602195" y="2444098"/>
                    <a:pt x="11643645" y="2485548"/>
                    <a:pt x="11643645" y="2536679"/>
                  </a:cubicBezTo>
                  <a:lnTo>
                    <a:pt x="11643645" y="2906993"/>
                  </a:lnTo>
                  <a:cubicBezTo>
                    <a:pt x="11643645" y="2958124"/>
                    <a:pt x="11602195" y="2999574"/>
                    <a:pt x="11551064" y="2999574"/>
                  </a:cubicBezTo>
                  <a:lnTo>
                    <a:pt x="11186445" y="2999574"/>
                  </a:lnTo>
                  <a:lnTo>
                    <a:pt x="11186445" y="6857999"/>
                  </a:lnTo>
                  <a:lnTo>
                    <a:pt x="0" y="6857999"/>
                  </a:lnTo>
                  <a:close/>
                </a:path>
              </a:pathLst>
            </a:custGeom>
            <a:solidFill>
              <a:srgbClr val="DD95E3"/>
            </a:solidFill>
            <a:ln>
              <a:solidFill>
                <a:srgbClr val="DD95E3"/>
              </a:solid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Picture 52">
              <a:extLst>
                <a:ext uri="{FF2B5EF4-FFF2-40B4-BE49-F238E27FC236}">
                  <a16:creationId xmlns:a16="http://schemas.microsoft.com/office/drawing/2014/main" xmlns="" id="{64BE6B28-152B-A563-917E-D2B3C2FD254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643060" y="2243416"/>
              <a:ext cx="1916232" cy="2371165"/>
            </a:xfrm>
            <a:prstGeom prst="rect">
              <a:avLst/>
            </a:prstGeom>
            <a:effectLst>
              <a:outerShdw blurRad="203200" dist="38100" algn="l" rotWithShape="0">
                <a:prstClr val="black"/>
              </a:outerShdw>
            </a:effectLst>
          </p:spPr>
        </p:pic>
        <p:sp>
          <p:nvSpPr>
            <p:cNvPr id="54" name="TextBox 53">
              <a:extLst>
                <a:ext uri="{FF2B5EF4-FFF2-40B4-BE49-F238E27FC236}">
                  <a16:creationId xmlns:a16="http://schemas.microsoft.com/office/drawing/2014/main" xmlns="" id="{87843FCC-5F57-5081-D2BE-FDEA9892C834}"/>
                </a:ext>
              </a:extLst>
            </p:cNvPr>
            <p:cNvSpPr txBox="1"/>
            <p:nvPr/>
          </p:nvSpPr>
          <p:spPr>
            <a:xfrm>
              <a:off x="6096000" y="2378064"/>
              <a:ext cx="4007223"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theory of sets was developed by German mathematician </a:t>
              </a:r>
              <a:r>
                <a:rPr lang="en-US" i="0" dirty="0">
                  <a:effectLst/>
                  <a:latin typeface="Times New Roman" panose="02020603050405020304" pitchFamily="18" charset="0"/>
                  <a:cs typeface="Times New Roman" panose="02020603050405020304" pitchFamily="18" charset="0"/>
                </a:rPr>
                <a:t>Georg Cantor </a:t>
              </a:r>
              <a:r>
                <a:rPr lang="en-US" b="0" i="0" dirty="0">
                  <a:effectLst/>
                  <a:latin typeface="Times New Roman" panose="02020603050405020304" pitchFamily="18" charset="0"/>
                  <a:cs typeface="Times New Roman" panose="02020603050405020304" pitchFamily="18" charset="0"/>
                </a:rPr>
                <a:t>(1845-1918)</a:t>
              </a:r>
              <a:endParaRPr lang="en-US"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xmlns="" id="{5750DEE6-74DA-B38B-D389-6DEA268B85F5}"/>
                </a:ext>
              </a:extLst>
            </p:cNvPr>
            <p:cNvSpPr txBox="1"/>
            <p:nvPr/>
          </p:nvSpPr>
          <p:spPr>
            <a:xfrm>
              <a:off x="6096001" y="3556607"/>
              <a:ext cx="4007222" cy="1200329"/>
            </a:xfrm>
            <a:prstGeom prst="rect">
              <a:avLst/>
            </a:prstGeom>
            <a:noFill/>
          </p:spPr>
          <p:txBody>
            <a:bodyPr wrap="square" rtlCol="0">
              <a:spAutoFit/>
            </a:bodyPr>
            <a:lstStyle/>
            <a:p>
              <a:pPr algn="l"/>
              <a:r>
                <a:rPr lang="en-US" b="0" i="0" dirty="0">
                  <a:solidFill>
                    <a:srgbClr val="1C1E21"/>
                  </a:solidFill>
                  <a:effectLst/>
                  <a:latin typeface="Times New Roman" panose="02020603050405020304" pitchFamily="18" charset="0"/>
                  <a:cs typeface="Times New Roman" panose="02020603050405020304" pitchFamily="18" charset="0"/>
                </a:rPr>
                <a:t>He first encountered sets while working on "problems on trigonometric series".</a:t>
              </a:r>
            </a:p>
            <a:p>
              <a:r>
                <a:rPr lang="en-US" dirty="0"/>
                <a:t/>
              </a:r>
              <a:br>
                <a:rPr lang="en-US" dirty="0"/>
              </a:br>
              <a:endParaRPr lang="en-US" dirty="0"/>
            </a:p>
          </p:txBody>
        </p:sp>
        <p:sp>
          <p:nvSpPr>
            <p:cNvPr id="56" name="TextBox 55">
              <a:extLst>
                <a:ext uri="{FF2B5EF4-FFF2-40B4-BE49-F238E27FC236}">
                  <a16:creationId xmlns:a16="http://schemas.microsoft.com/office/drawing/2014/main" xmlns="" id="{C5D7F6BE-7673-D10B-3440-C8B839EDF4ED}"/>
                </a:ext>
              </a:extLst>
            </p:cNvPr>
            <p:cNvSpPr txBox="1"/>
            <p:nvPr/>
          </p:nvSpPr>
          <p:spPr>
            <a:xfrm>
              <a:off x="11121273" y="2459504"/>
              <a:ext cx="779374" cy="646331"/>
            </a:xfrm>
            <a:prstGeom prst="rect">
              <a:avLst/>
            </a:prstGeom>
            <a:noFill/>
          </p:spPr>
          <p:txBody>
            <a:bodyPr wrap="square" rtlCol="0">
              <a:spAutoFit/>
            </a:bodyPr>
            <a:lstStyle/>
            <a:p>
              <a:r>
                <a:rPr lang="en-US" sz="3600" dirty="0">
                  <a:solidFill>
                    <a:srgbClr val="D14FAF"/>
                  </a:solidFill>
                  <a:latin typeface="Magneto" panose="04030805050802020D02" pitchFamily="82" charset="0"/>
                </a:rPr>
                <a:t>3</a:t>
              </a:r>
            </a:p>
          </p:txBody>
        </p:sp>
      </p:grpSp>
      <p:sp>
        <p:nvSpPr>
          <p:cNvPr id="63" name="TextBox 62">
            <a:extLst>
              <a:ext uri="{FF2B5EF4-FFF2-40B4-BE49-F238E27FC236}">
                <a16:creationId xmlns:a16="http://schemas.microsoft.com/office/drawing/2014/main" xmlns="" id="{C05240ED-B7E7-DE54-1AF7-99827B10BC2D}"/>
              </a:ext>
            </a:extLst>
          </p:cNvPr>
          <p:cNvSpPr txBox="1"/>
          <p:nvPr/>
        </p:nvSpPr>
        <p:spPr>
          <a:xfrm>
            <a:off x="489857" y="2979964"/>
            <a:ext cx="914400" cy="914400"/>
          </a:xfrm>
          <a:prstGeom prst="rect">
            <a:avLst/>
          </a:prstGeom>
          <a:noFill/>
        </p:spPr>
        <p:txBody>
          <a:bodyPr wrap="square" rtlCol="0">
            <a:spAutoFit/>
          </a:bodyPr>
          <a:lstStyle/>
          <a:p>
            <a:endParaRPr lang="en-US" dirty="0"/>
          </a:p>
        </p:txBody>
      </p:sp>
      <p:sp>
        <p:nvSpPr>
          <p:cNvPr id="64" name="TextBox 63">
            <a:extLst>
              <a:ext uri="{FF2B5EF4-FFF2-40B4-BE49-F238E27FC236}">
                <a16:creationId xmlns:a16="http://schemas.microsoft.com/office/drawing/2014/main" xmlns="" id="{66EDE76E-2983-0468-2810-C77DA7A9E6A7}"/>
              </a:ext>
            </a:extLst>
          </p:cNvPr>
          <p:cNvSpPr txBox="1"/>
          <p:nvPr/>
        </p:nvSpPr>
        <p:spPr>
          <a:xfrm>
            <a:off x="1208314" y="-2808514"/>
            <a:ext cx="184731" cy="369332"/>
          </a:xfrm>
          <a:prstGeom prst="rect">
            <a:avLst/>
          </a:prstGeom>
          <a:noFill/>
        </p:spPr>
        <p:txBody>
          <a:bodyPr wrap="none" rtlCol="0">
            <a:spAutoFit/>
          </a:bodyPr>
          <a:lstStyle/>
          <a:p>
            <a:endParaRPr lang="en-US" dirty="0"/>
          </a:p>
        </p:txBody>
      </p:sp>
      <p:sp>
        <p:nvSpPr>
          <p:cNvPr id="65" name="TextBox 64">
            <a:extLst>
              <a:ext uri="{FF2B5EF4-FFF2-40B4-BE49-F238E27FC236}">
                <a16:creationId xmlns:a16="http://schemas.microsoft.com/office/drawing/2014/main" xmlns="" id="{4D71BFDE-47BC-2A63-8044-B8528ABC9736}"/>
              </a:ext>
            </a:extLst>
          </p:cNvPr>
          <p:cNvSpPr txBox="1"/>
          <p:nvPr/>
        </p:nvSpPr>
        <p:spPr>
          <a:xfrm>
            <a:off x="7703055" y="2560413"/>
            <a:ext cx="2303536"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SET</a:t>
            </a:r>
          </a:p>
        </p:txBody>
      </p:sp>
      <p:sp>
        <p:nvSpPr>
          <p:cNvPr id="66" name="TextBox 65">
            <a:extLst>
              <a:ext uri="{FF2B5EF4-FFF2-40B4-BE49-F238E27FC236}">
                <a16:creationId xmlns:a16="http://schemas.microsoft.com/office/drawing/2014/main" xmlns="" id="{4034BCE6-61D6-B5D7-F5C7-EC10CE36F92C}"/>
              </a:ext>
            </a:extLst>
          </p:cNvPr>
          <p:cNvSpPr txBox="1"/>
          <p:nvPr/>
        </p:nvSpPr>
        <p:spPr>
          <a:xfrm>
            <a:off x="6627899" y="3581198"/>
            <a:ext cx="4453848" cy="1200329"/>
          </a:xfrm>
          <a:prstGeom prst="rect">
            <a:avLst/>
          </a:prstGeom>
          <a:noFill/>
        </p:spPr>
        <p:txBody>
          <a:bodyPr wrap="none" rtlCol="0">
            <a:spAutoFit/>
          </a:bodyPr>
          <a:lstStyle/>
          <a:p>
            <a:r>
              <a:rPr lang="en-US" sz="7200" dirty="0">
                <a:solidFill>
                  <a:srgbClr val="FFC000"/>
                </a:solidFill>
                <a:latin typeface="Arial Black" panose="020B0A04020102020204" pitchFamily="34" charset="0"/>
              </a:rPr>
              <a:t>THEORY</a:t>
            </a:r>
          </a:p>
        </p:txBody>
      </p:sp>
    </p:spTree>
    <p:extLst>
      <p:ext uri="{BB962C8B-B14F-4D97-AF65-F5344CB8AC3E}">
        <p14:creationId xmlns:p14="http://schemas.microsoft.com/office/powerpoint/2010/main" xmlns="" val="33767834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002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xmlns="" id="{2B4FA21B-0A0E-D1C5-7DFF-86C951B9622B}"/>
              </a:ext>
            </a:extLst>
          </p:cNvPr>
          <p:cNvGrpSpPr/>
          <p:nvPr/>
        </p:nvGrpSpPr>
        <p:grpSpPr>
          <a:xfrm>
            <a:off x="-1786517" y="-24591"/>
            <a:ext cx="11643645" cy="6857999"/>
            <a:chOff x="0" y="0"/>
            <a:chExt cx="11643645" cy="6857999"/>
          </a:xfrm>
        </p:grpSpPr>
        <p:sp>
          <p:nvSpPr>
            <p:cNvPr id="11" name="Freeform: Shape 10">
              <a:extLst>
                <a:ext uri="{FF2B5EF4-FFF2-40B4-BE49-F238E27FC236}">
                  <a16:creationId xmlns:a16="http://schemas.microsoft.com/office/drawing/2014/main" xmlns="" id="{17EB58D5-804C-9D57-BED2-89C020538FF8}"/>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4956562 h 6857999"/>
                <a:gd name="connsiteX3" fmla="*/ 11551064 w 11643645"/>
                <a:gd name="connsiteY3" fmla="*/ 4956562 h 6857999"/>
                <a:gd name="connsiteX4" fmla="*/ 11643645 w 11643645"/>
                <a:gd name="connsiteY4" fmla="*/ 5049143 h 6857999"/>
                <a:gd name="connsiteX5" fmla="*/ 11643645 w 11643645"/>
                <a:gd name="connsiteY5" fmla="*/ 5419457 h 6857999"/>
                <a:gd name="connsiteX6" fmla="*/ 11551064 w 11643645"/>
                <a:gd name="connsiteY6" fmla="*/ 5512038 h 6857999"/>
                <a:gd name="connsiteX7" fmla="*/ 11186445 w 11643645"/>
                <a:gd name="connsiteY7" fmla="*/ 5512038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4956562"/>
                  </a:lnTo>
                  <a:lnTo>
                    <a:pt x="11551064" y="4956562"/>
                  </a:lnTo>
                  <a:cubicBezTo>
                    <a:pt x="11602195" y="4956562"/>
                    <a:pt x="11643645" y="4998012"/>
                    <a:pt x="11643645" y="5049143"/>
                  </a:cubicBezTo>
                  <a:lnTo>
                    <a:pt x="11643645" y="5419457"/>
                  </a:lnTo>
                  <a:cubicBezTo>
                    <a:pt x="11643645" y="5470588"/>
                    <a:pt x="11602195" y="5512038"/>
                    <a:pt x="11551064" y="5512038"/>
                  </a:cubicBezTo>
                  <a:lnTo>
                    <a:pt x="11186445" y="5512038"/>
                  </a:lnTo>
                  <a:lnTo>
                    <a:pt x="11186445" y="6857999"/>
                  </a:lnTo>
                  <a:lnTo>
                    <a:pt x="0" y="6857999"/>
                  </a:lnTo>
                  <a:close/>
                </a:path>
              </a:pathLst>
            </a:custGeom>
            <a:solidFill>
              <a:srgbClr val="7030A0"/>
            </a:solidFill>
            <a:ln>
              <a:solidFill>
                <a:srgbClr val="7030A0"/>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xmlns="" id="{B033ECC0-82D9-614C-7962-D57E71180B74}"/>
                </a:ext>
              </a:extLst>
            </p:cNvPr>
            <p:cNvPicPr>
              <a:picLocks noChangeAspect="1"/>
            </p:cNvPicPr>
            <p:nvPr/>
          </p:nvPicPr>
          <p:blipFill>
            <a:blip r:embed="rId2" cstate="print">
              <a:alphaModFix amt="60000"/>
              <a:extLst>
                <a:ext uri="{28A0092B-C50C-407E-A947-70E740481C1C}">
                  <a14:useLocalDpi xmlns:a14="http://schemas.microsoft.com/office/drawing/2010/main" xmlns="" val="0"/>
                </a:ext>
              </a:extLst>
            </a:blip>
            <a:stretch>
              <a:fillRect/>
            </a:stretch>
          </p:blipFill>
          <p:spPr>
            <a:xfrm>
              <a:off x="8239603" y="4319348"/>
              <a:ext cx="1514475" cy="1514475"/>
            </a:xfrm>
            <a:prstGeom prst="rect">
              <a:avLst/>
            </a:prstGeom>
            <a:effectLst>
              <a:outerShdw blurRad="50800" dist="50800" dir="5400000" algn="ctr" rotWithShape="0">
                <a:srgbClr val="002060">
                  <a:alpha val="50000"/>
                </a:srgbClr>
              </a:outerShdw>
            </a:effectLst>
          </p:spPr>
        </p:pic>
        <p:cxnSp>
          <p:nvCxnSpPr>
            <p:cNvPr id="5" name="Straight Connector 4">
              <a:extLst>
                <a:ext uri="{FF2B5EF4-FFF2-40B4-BE49-F238E27FC236}">
                  <a16:creationId xmlns:a16="http://schemas.microsoft.com/office/drawing/2014/main" xmlns="" id="{8FB0E91C-38E2-4BB9-DC04-3AF51E543310}"/>
                </a:ext>
              </a:extLst>
            </p:cNvPr>
            <p:cNvCxnSpPr>
              <a:cxnSpLocks/>
            </p:cNvCxnSpPr>
            <p:nvPr/>
          </p:nvCxnSpPr>
          <p:spPr>
            <a:xfrm>
              <a:off x="7490016" y="1714500"/>
              <a:ext cx="0" cy="4362450"/>
            </a:xfrm>
            <a:prstGeom prst="line">
              <a:avLst/>
            </a:prstGeom>
            <a:ln w="79375"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D44B3B29-0FA1-82F3-9FF4-20DA0F261DBC}"/>
                </a:ext>
              </a:extLst>
            </p:cNvPr>
            <p:cNvPicPr>
              <a:picLocks noChangeAspect="1"/>
            </p:cNvPicPr>
            <p:nvPr/>
          </p:nvPicPr>
          <p:blipFill>
            <a:blip r:embed="rId3">
              <a:alphaModFix amt="77000"/>
              <a:extLst>
                <a:ext uri="{28A0092B-C50C-407E-A947-70E740481C1C}">
                  <a14:useLocalDpi xmlns:a14="http://schemas.microsoft.com/office/drawing/2010/main" xmlns="" val="0"/>
                </a:ext>
              </a:extLst>
            </a:blip>
            <a:stretch>
              <a:fillRect/>
            </a:stretch>
          </p:blipFill>
          <p:spPr>
            <a:xfrm>
              <a:off x="4555442" y="3862150"/>
              <a:ext cx="2428873" cy="2428873"/>
            </a:xfrm>
            <a:prstGeom prst="rect">
              <a:avLst/>
            </a:prstGeom>
            <a:effectLst/>
          </p:spPr>
        </p:pic>
        <p:sp>
          <p:nvSpPr>
            <p:cNvPr id="10" name="TextBox 9">
              <a:extLst>
                <a:ext uri="{FF2B5EF4-FFF2-40B4-BE49-F238E27FC236}">
                  <a16:creationId xmlns:a16="http://schemas.microsoft.com/office/drawing/2014/main" xmlns="" id="{D05A88D7-ABCD-8B78-C705-456FFDD4FB44}"/>
                </a:ext>
              </a:extLst>
            </p:cNvPr>
            <p:cNvSpPr txBox="1"/>
            <p:nvPr/>
          </p:nvSpPr>
          <p:spPr>
            <a:xfrm>
              <a:off x="4548427" y="2069574"/>
              <a:ext cx="2776535" cy="2031325"/>
            </a:xfrm>
            <a:prstGeom prst="rect">
              <a:avLst/>
            </a:prstGeom>
            <a:noFill/>
          </p:spPr>
          <p:txBody>
            <a:bodyPr wrap="square" rtlCol="0">
              <a:spAutoFit/>
            </a:bodyPr>
            <a:lstStyle/>
            <a:p>
              <a:r>
                <a:rPr lang="en-US" b="0" i="0" dirty="0">
                  <a:solidFill>
                    <a:srgbClr val="FFFFFF"/>
                  </a:solidFill>
                  <a:effectLst/>
                  <a:latin typeface="Lucida Fax" panose="02060602050505020204" pitchFamily="18" charset="0"/>
                </a:rPr>
                <a:t>Your daily tasks form a set of activities that need to be completed. Prioritizing tasks can be seen as organizing subsets based on importance.</a:t>
              </a:r>
              <a:endParaRPr lang="en-US" dirty="0">
                <a:latin typeface="Lucida Fax" panose="02060602050505020204" pitchFamily="18" charset="0"/>
              </a:endParaRPr>
            </a:p>
          </p:txBody>
        </p:sp>
        <p:sp>
          <p:nvSpPr>
            <p:cNvPr id="13" name="TextBox 12">
              <a:extLst>
                <a:ext uri="{FF2B5EF4-FFF2-40B4-BE49-F238E27FC236}">
                  <a16:creationId xmlns:a16="http://schemas.microsoft.com/office/drawing/2014/main" xmlns="" id="{33D3BC58-5E3D-5803-44C9-73EFBA3DE5CE}"/>
                </a:ext>
              </a:extLst>
            </p:cNvPr>
            <p:cNvSpPr txBox="1"/>
            <p:nvPr/>
          </p:nvSpPr>
          <p:spPr>
            <a:xfrm>
              <a:off x="4548427" y="1407855"/>
              <a:ext cx="1431802" cy="523220"/>
            </a:xfrm>
            <a:prstGeom prst="rect">
              <a:avLst/>
            </a:prstGeom>
            <a:noFill/>
          </p:spPr>
          <p:txBody>
            <a:bodyPr wrap="none" rtlCol="0">
              <a:spAutoFit/>
            </a:bodyPr>
            <a:lstStyle/>
            <a:p>
              <a:r>
                <a:rPr lang="en-US" sz="2800" dirty="0">
                  <a:solidFill>
                    <a:srgbClr val="FFFFFF"/>
                  </a:solidFill>
                  <a:latin typeface="Rockwell" panose="02060603020205020403" pitchFamily="18" charset="0"/>
                </a:rPr>
                <a:t>Routine</a:t>
              </a:r>
              <a:endParaRPr lang="en-US" sz="2800" dirty="0">
                <a:latin typeface="Rockwell" panose="02060603020205020403" pitchFamily="18" charset="0"/>
              </a:endParaRPr>
            </a:p>
          </p:txBody>
        </p:sp>
        <p:sp>
          <p:nvSpPr>
            <p:cNvPr id="15" name="TextBox 14">
              <a:extLst>
                <a:ext uri="{FF2B5EF4-FFF2-40B4-BE49-F238E27FC236}">
                  <a16:creationId xmlns:a16="http://schemas.microsoft.com/office/drawing/2014/main" xmlns="" id="{0049329B-A435-E982-F694-EC386887031B}"/>
                </a:ext>
              </a:extLst>
            </p:cNvPr>
            <p:cNvSpPr txBox="1"/>
            <p:nvPr/>
          </p:nvSpPr>
          <p:spPr>
            <a:xfrm>
              <a:off x="7702551" y="1931075"/>
              <a:ext cx="2682414" cy="2308324"/>
            </a:xfrm>
            <a:prstGeom prst="rect">
              <a:avLst/>
            </a:prstGeom>
            <a:noFill/>
          </p:spPr>
          <p:txBody>
            <a:bodyPr wrap="square" rtlCol="0">
              <a:spAutoFit/>
            </a:bodyPr>
            <a:lstStyle/>
            <a:p>
              <a:pPr algn="l"/>
              <a:r>
                <a:rPr lang="en-US" sz="1600" b="0" i="0" dirty="0">
                  <a:solidFill>
                    <a:srgbClr val="FFFFFF"/>
                  </a:solidFill>
                  <a:effectLst/>
                  <a:latin typeface="Lucida Fax" panose="02060602050505020204" pitchFamily="18" charset="0"/>
                </a:rPr>
                <a:t>When you create a shopping list, you are forming a set of items you need to buy. Checking off items as you find them in the store is akin to subtracting elements from this set.</a:t>
              </a:r>
              <a:endParaRPr lang="en-US" sz="1600" b="0" i="0" dirty="0">
                <a:solidFill>
                  <a:schemeClr val="bg2"/>
                </a:solidFill>
                <a:effectLst/>
                <a:latin typeface="Lucida Fax" panose="02060602050505020204" pitchFamily="18" charset="0"/>
              </a:endParaRPr>
            </a:p>
          </p:txBody>
        </p:sp>
        <p:sp>
          <p:nvSpPr>
            <p:cNvPr id="16" name="TextBox 15">
              <a:extLst>
                <a:ext uri="{FF2B5EF4-FFF2-40B4-BE49-F238E27FC236}">
                  <a16:creationId xmlns:a16="http://schemas.microsoft.com/office/drawing/2014/main" xmlns="" id="{6782E76B-4027-3D5D-2473-76CCB19FF9DB}"/>
                </a:ext>
              </a:extLst>
            </p:cNvPr>
            <p:cNvSpPr txBox="1"/>
            <p:nvPr/>
          </p:nvSpPr>
          <p:spPr>
            <a:xfrm>
              <a:off x="7702551" y="1407855"/>
              <a:ext cx="2424062" cy="523220"/>
            </a:xfrm>
            <a:prstGeom prst="rect">
              <a:avLst/>
            </a:prstGeom>
            <a:noFill/>
          </p:spPr>
          <p:txBody>
            <a:bodyPr wrap="none" rtlCol="0">
              <a:spAutoFit/>
            </a:bodyPr>
            <a:lstStyle/>
            <a:p>
              <a:r>
                <a:rPr lang="en-US" sz="2800" b="0" i="0" dirty="0">
                  <a:solidFill>
                    <a:srgbClr val="FFFFFF"/>
                  </a:solidFill>
                  <a:effectLst/>
                  <a:latin typeface="Rockwell" panose="02060603020205020403" pitchFamily="18" charset="0"/>
                </a:rPr>
                <a:t>Shopping List</a:t>
              </a:r>
              <a:endParaRPr lang="en-US" sz="2800" dirty="0">
                <a:latin typeface="Rockwell" panose="02060603020205020403" pitchFamily="18" charset="0"/>
              </a:endParaRPr>
            </a:p>
          </p:txBody>
        </p:sp>
        <p:sp>
          <p:nvSpPr>
            <p:cNvPr id="17" name="TextBox 16">
              <a:extLst>
                <a:ext uri="{FF2B5EF4-FFF2-40B4-BE49-F238E27FC236}">
                  <a16:creationId xmlns:a16="http://schemas.microsoft.com/office/drawing/2014/main" xmlns="" id="{178D5BDB-A4C0-3E95-7A69-6C3E3147B8CC}"/>
                </a:ext>
              </a:extLst>
            </p:cNvPr>
            <p:cNvSpPr txBox="1"/>
            <p:nvPr/>
          </p:nvSpPr>
          <p:spPr>
            <a:xfrm>
              <a:off x="11162135" y="4902367"/>
              <a:ext cx="431508" cy="646331"/>
            </a:xfrm>
            <a:prstGeom prst="rect">
              <a:avLst/>
            </a:prstGeom>
            <a:noFill/>
          </p:spPr>
          <p:txBody>
            <a:bodyPr wrap="square" rtlCol="0">
              <a:spAutoFit/>
            </a:bodyPr>
            <a:lstStyle/>
            <a:p>
              <a:r>
                <a:rPr lang="en-US" sz="3600" dirty="0">
                  <a:solidFill>
                    <a:srgbClr val="110022"/>
                  </a:solidFill>
                  <a:latin typeface="Arial Black" panose="020B0A04020102020204" pitchFamily="34" charset="0"/>
                </a:rPr>
                <a:t>1</a:t>
              </a:r>
            </a:p>
          </p:txBody>
        </p:sp>
      </p:grpSp>
      <p:grpSp>
        <p:nvGrpSpPr>
          <p:cNvPr id="39" name="Group 38">
            <a:extLst>
              <a:ext uri="{FF2B5EF4-FFF2-40B4-BE49-F238E27FC236}">
                <a16:creationId xmlns:a16="http://schemas.microsoft.com/office/drawing/2014/main" xmlns="" id="{4E83D7F4-BA72-E482-6547-A42A41E1C6C3}"/>
              </a:ext>
            </a:extLst>
          </p:cNvPr>
          <p:cNvGrpSpPr/>
          <p:nvPr/>
        </p:nvGrpSpPr>
        <p:grpSpPr>
          <a:xfrm>
            <a:off x="-9472225" y="2"/>
            <a:ext cx="11643645" cy="6857999"/>
            <a:chOff x="0" y="0"/>
            <a:chExt cx="11643645" cy="6857999"/>
          </a:xfrm>
        </p:grpSpPr>
        <p:sp>
          <p:nvSpPr>
            <p:cNvPr id="40" name="Freeform: Shape 39">
              <a:extLst>
                <a:ext uri="{FF2B5EF4-FFF2-40B4-BE49-F238E27FC236}">
                  <a16:creationId xmlns:a16="http://schemas.microsoft.com/office/drawing/2014/main" xmlns="" id="{F7E9B38F-21F3-C014-0862-1B788A9EDCC2}"/>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3700330 h 6857999"/>
                <a:gd name="connsiteX3" fmla="*/ 11551064 w 11643645"/>
                <a:gd name="connsiteY3" fmla="*/ 3700330 h 6857999"/>
                <a:gd name="connsiteX4" fmla="*/ 11643645 w 11643645"/>
                <a:gd name="connsiteY4" fmla="*/ 3792911 h 6857999"/>
                <a:gd name="connsiteX5" fmla="*/ 11643645 w 11643645"/>
                <a:gd name="connsiteY5" fmla="*/ 4163225 h 6857999"/>
                <a:gd name="connsiteX6" fmla="*/ 11551064 w 11643645"/>
                <a:gd name="connsiteY6" fmla="*/ 4255806 h 6857999"/>
                <a:gd name="connsiteX7" fmla="*/ 11186445 w 11643645"/>
                <a:gd name="connsiteY7" fmla="*/ 4255806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3700330"/>
                  </a:lnTo>
                  <a:lnTo>
                    <a:pt x="11551064" y="3700330"/>
                  </a:lnTo>
                  <a:cubicBezTo>
                    <a:pt x="11602195" y="3700330"/>
                    <a:pt x="11643645" y="3741780"/>
                    <a:pt x="11643645" y="3792911"/>
                  </a:cubicBezTo>
                  <a:lnTo>
                    <a:pt x="11643645" y="4163225"/>
                  </a:lnTo>
                  <a:cubicBezTo>
                    <a:pt x="11643645" y="4214356"/>
                    <a:pt x="11602195" y="4255806"/>
                    <a:pt x="11551064" y="4255806"/>
                  </a:cubicBezTo>
                  <a:lnTo>
                    <a:pt x="11186445" y="4255806"/>
                  </a:lnTo>
                  <a:lnTo>
                    <a:pt x="11186445" y="6857999"/>
                  </a:lnTo>
                  <a:lnTo>
                    <a:pt x="0" y="6857999"/>
                  </a:lnTo>
                  <a:close/>
                </a:path>
              </a:pathLst>
            </a:custGeom>
            <a:solidFill>
              <a:srgbClr val="D14FAF"/>
            </a:solidFill>
            <a:ln>
              <a:solidFill>
                <a:srgbClr val="D14FAF"/>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Picture 40">
              <a:extLst>
                <a:ext uri="{FF2B5EF4-FFF2-40B4-BE49-F238E27FC236}">
                  <a16:creationId xmlns:a16="http://schemas.microsoft.com/office/drawing/2014/main" xmlns="" id="{0AA1B7E7-FFF4-2A0E-5DEB-F2F1BC3BE288}"/>
                </a:ext>
              </a:extLst>
            </p:cNvPr>
            <p:cNvPicPr>
              <a:picLocks noChangeAspect="1"/>
            </p:cNvPicPr>
            <p:nvPr/>
          </p:nvPicPr>
          <p:blipFill>
            <a:blip r:embed="rId4">
              <a:alphaModFix amt="68000"/>
              <a:extLst>
                <a:ext uri="{28A0092B-C50C-407E-A947-70E740481C1C}">
                  <a14:useLocalDpi xmlns:a14="http://schemas.microsoft.com/office/drawing/2010/main" xmlns="" val="0"/>
                </a:ext>
              </a:extLst>
            </a:blip>
            <a:stretch>
              <a:fillRect/>
            </a:stretch>
          </p:blipFill>
          <p:spPr>
            <a:xfrm>
              <a:off x="7153274" y="3598769"/>
              <a:ext cx="2815478" cy="2815478"/>
            </a:xfrm>
            <a:prstGeom prst="rect">
              <a:avLst/>
            </a:prstGeom>
            <a:effectLst>
              <a:outerShdw blurRad="50800" dist="38100" dir="5400000" algn="t" rotWithShape="0">
                <a:prstClr val="black">
                  <a:alpha val="40000"/>
                </a:prstClr>
              </a:outerShdw>
            </a:effectLst>
          </p:spPr>
        </p:pic>
        <p:sp>
          <p:nvSpPr>
            <p:cNvPr id="42" name="TextBox 41">
              <a:extLst>
                <a:ext uri="{FF2B5EF4-FFF2-40B4-BE49-F238E27FC236}">
                  <a16:creationId xmlns:a16="http://schemas.microsoft.com/office/drawing/2014/main" xmlns="" id="{B0354032-F4BE-9C23-80B0-B3E4861E82B9}"/>
                </a:ext>
              </a:extLst>
            </p:cNvPr>
            <p:cNvSpPr txBox="1"/>
            <p:nvPr/>
          </p:nvSpPr>
          <p:spPr>
            <a:xfrm>
              <a:off x="7153274" y="2121441"/>
              <a:ext cx="2989729" cy="1477328"/>
            </a:xfrm>
            <a:prstGeom prst="rect">
              <a:avLst/>
            </a:prstGeom>
            <a:noFill/>
          </p:spPr>
          <p:txBody>
            <a:bodyPr wrap="square" rtlCol="0">
              <a:spAutoFit/>
            </a:bodyPr>
            <a:lstStyle/>
            <a:p>
              <a:r>
                <a:rPr lang="en-US" b="0" i="0" dirty="0">
                  <a:solidFill>
                    <a:srgbClr val="FFFFFF"/>
                  </a:solidFill>
                  <a:effectLst/>
                  <a:latin typeface="Times New Roman" panose="02020603050405020304" pitchFamily="18" charset="0"/>
                  <a:cs typeface="Times New Roman" panose="02020603050405020304" pitchFamily="18" charset="0"/>
                </a:rPr>
                <a:t>Students can be grouped into sets based on various criteria such as grade level, subjects they study, or extracurricular activities.</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EEF9F317-A92A-DEF2-1CC7-86B501F9769D}"/>
                </a:ext>
              </a:extLst>
            </p:cNvPr>
            <p:cNvSpPr txBox="1"/>
            <p:nvPr/>
          </p:nvSpPr>
          <p:spPr>
            <a:xfrm>
              <a:off x="6810982" y="1416079"/>
              <a:ext cx="3500061" cy="523220"/>
            </a:xfrm>
            <a:prstGeom prst="rect">
              <a:avLst/>
            </a:prstGeom>
            <a:noFill/>
          </p:spPr>
          <p:txBody>
            <a:bodyPr wrap="none" rtlCol="0">
              <a:spAutoFit/>
            </a:bodyPr>
            <a:lstStyle/>
            <a:p>
              <a:r>
                <a:rPr lang="en-US" sz="2800" b="0" i="0" dirty="0">
                  <a:solidFill>
                    <a:srgbClr val="FFFFFF"/>
                  </a:solidFill>
                  <a:effectLst/>
                  <a:latin typeface="Segoe UI Historic" panose="020B0502040204020203" pitchFamily="34" charset="0"/>
                </a:rPr>
                <a:t>Educational Contexts</a:t>
              </a:r>
              <a:endParaRPr lang="en-US" sz="2800" dirty="0"/>
            </a:p>
          </p:txBody>
        </p:sp>
        <p:sp>
          <p:nvSpPr>
            <p:cNvPr id="44" name="TextBox 43">
              <a:extLst>
                <a:ext uri="{FF2B5EF4-FFF2-40B4-BE49-F238E27FC236}">
                  <a16:creationId xmlns:a16="http://schemas.microsoft.com/office/drawing/2014/main" xmlns="" id="{C5544A60-29C2-D47E-CEB1-5E1CA3F4E261}"/>
                </a:ext>
              </a:extLst>
            </p:cNvPr>
            <p:cNvSpPr txBox="1"/>
            <p:nvPr/>
          </p:nvSpPr>
          <p:spPr>
            <a:xfrm>
              <a:off x="11144036" y="3692900"/>
              <a:ext cx="499609" cy="646331"/>
            </a:xfrm>
            <a:prstGeom prst="rect">
              <a:avLst/>
            </a:prstGeom>
            <a:noFill/>
          </p:spPr>
          <p:txBody>
            <a:bodyPr wrap="square" rtlCol="0">
              <a:spAutoFit/>
            </a:bodyPr>
            <a:lstStyle/>
            <a:p>
              <a:r>
                <a:rPr lang="en-US" sz="3600" dirty="0">
                  <a:solidFill>
                    <a:srgbClr val="7030A0"/>
                  </a:solidFill>
                  <a:latin typeface="Magneto" panose="04030805050802020D02" pitchFamily="82" charset="0"/>
                </a:rPr>
                <a:t>2</a:t>
              </a:r>
            </a:p>
          </p:txBody>
        </p:sp>
      </p:grpSp>
      <p:grpSp>
        <p:nvGrpSpPr>
          <p:cNvPr id="51" name="Group 50">
            <a:extLst>
              <a:ext uri="{FF2B5EF4-FFF2-40B4-BE49-F238E27FC236}">
                <a16:creationId xmlns:a16="http://schemas.microsoft.com/office/drawing/2014/main" xmlns="" id="{A6FF8789-F9E9-A568-5EAF-D1A753286A82}"/>
              </a:ext>
            </a:extLst>
          </p:cNvPr>
          <p:cNvGrpSpPr/>
          <p:nvPr/>
        </p:nvGrpSpPr>
        <p:grpSpPr>
          <a:xfrm>
            <a:off x="-10278838" y="24592"/>
            <a:ext cx="11900647" cy="6857999"/>
            <a:chOff x="0" y="0"/>
            <a:chExt cx="11900647" cy="6857999"/>
          </a:xfrm>
        </p:grpSpPr>
        <p:sp>
          <p:nvSpPr>
            <p:cNvPr id="52" name="Freeform: Shape 51">
              <a:extLst>
                <a:ext uri="{FF2B5EF4-FFF2-40B4-BE49-F238E27FC236}">
                  <a16:creationId xmlns:a16="http://schemas.microsoft.com/office/drawing/2014/main" xmlns="" id="{03293D90-F8E2-72D9-976F-2BA7DDC02DCA}"/>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2444098 h 6857999"/>
                <a:gd name="connsiteX3" fmla="*/ 11551064 w 11643645"/>
                <a:gd name="connsiteY3" fmla="*/ 2444098 h 6857999"/>
                <a:gd name="connsiteX4" fmla="*/ 11643645 w 11643645"/>
                <a:gd name="connsiteY4" fmla="*/ 2536679 h 6857999"/>
                <a:gd name="connsiteX5" fmla="*/ 11643645 w 11643645"/>
                <a:gd name="connsiteY5" fmla="*/ 2906993 h 6857999"/>
                <a:gd name="connsiteX6" fmla="*/ 11551064 w 11643645"/>
                <a:gd name="connsiteY6" fmla="*/ 2999574 h 6857999"/>
                <a:gd name="connsiteX7" fmla="*/ 11186445 w 11643645"/>
                <a:gd name="connsiteY7" fmla="*/ 2999574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2444098"/>
                  </a:lnTo>
                  <a:lnTo>
                    <a:pt x="11551064" y="2444098"/>
                  </a:lnTo>
                  <a:cubicBezTo>
                    <a:pt x="11602195" y="2444098"/>
                    <a:pt x="11643645" y="2485548"/>
                    <a:pt x="11643645" y="2536679"/>
                  </a:cubicBezTo>
                  <a:lnTo>
                    <a:pt x="11643645" y="2906993"/>
                  </a:lnTo>
                  <a:cubicBezTo>
                    <a:pt x="11643645" y="2958124"/>
                    <a:pt x="11602195" y="2999574"/>
                    <a:pt x="11551064" y="2999574"/>
                  </a:cubicBezTo>
                  <a:lnTo>
                    <a:pt x="11186445" y="2999574"/>
                  </a:lnTo>
                  <a:lnTo>
                    <a:pt x="11186445" y="6857999"/>
                  </a:lnTo>
                  <a:lnTo>
                    <a:pt x="0" y="6857999"/>
                  </a:lnTo>
                  <a:close/>
                </a:path>
              </a:pathLst>
            </a:custGeom>
            <a:solidFill>
              <a:srgbClr val="DD95E3"/>
            </a:solidFill>
            <a:ln>
              <a:solidFill>
                <a:srgbClr val="DD95E3"/>
              </a:solid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Picture 52">
              <a:extLst>
                <a:ext uri="{FF2B5EF4-FFF2-40B4-BE49-F238E27FC236}">
                  <a16:creationId xmlns:a16="http://schemas.microsoft.com/office/drawing/2014/main" xmlns="" id="{64BE6B28-152B-A563-917E-D2B3C2FD254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643060" y="2243416"/>
              <a:ext cx="1916232" cy="2371165"/>
            </a:xfrm>
            <a:prstGeom prst="rect">
              <a:avLst/>
            </a:prstGeom>
            <a:effectLst>
              <a:outerShdw blurRad="203200" dist="38100" algn="l" rotWithShape="0">
                <a:prstClr val="black"/>
              </a:outerShdw>
            </a:effectLst>
          </p:spPr>
        </p:pic>
        <p:sp>
          <p:nvSpPr>
            <p:cNvPr id="54" name="TextBox 53">
              <a:extLst>
                <a:ext uri="{FF2B5EF4-FFF2-40B4-BE49-F238E27FC236}">
                  <a16:creationId xmlns:a16="http://schemas.microsoft.com/office/drawing/2014/main" xmlns="" id="{87843FCC-5F57-5081-D2BE-FDEA9892C834}"/>
                </a:ext>
              </a:extLst>
            </p:cNvPr>
            <p:cNvSpPr txBox="1"/>
            <p:nvPr/>
          </p:nvSpPr>
          <p:spPr>
            <a:xfrm>
              <a:off x="6096000" y="2378064"/>
              <a:ext cx="4007223"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theory of sets was developed by German mathematician Georg Cantor (1845-1918)</a:t>
              </a:r>
              <a:endParaRPr lang="en-US"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xmlns="" id="{5750DEE6-74DA-B38B-D389-6DEA268B85F5}"/>
                </a:ext>
              </a:extLst>
            </p:cNvPr>
            <p:cNvSpPr txBox="1"/>
            <p:nvPr/>
          </p:nvSpPr>
          <p:spPr>
            <a:xfrm>
              <a:off x="6096001" y="3556607"/>
              <a:ext cx="4007222" cy="1200329"/>
            </a:xfrm>
            <a:prstGeom prst="rect">
              <a:avLst/>
            </a:prstGeom>
            <a:noFill/>
          </p:spPr>
          <p:txBody>
            <a:bodyPr wrap="square" rtlCol="0">
              <a:spAutoFit/>
            </a:bodyPr>
            <a:lstStyle/>
            <a:p>
              <a:pPr algn="l"/>
              <a:r>
                <a:rPr lang="en-US" b="0" i="0" dirty="0">
                  <a:solidFill>
                    <a:srgbClr val="1C1E21"/>
                  </a:solidFill>
                  <a:effectLst/>
                  <a:latin typeface="Times New Roman" panose="02020603050405020304" pitchFamily="18" charset="0"/>
                  <a:cs typeface="Times New Roman" panose="02020603050405020304" pitchFamily="18" charset="0"/>
                </a:rPr>
                <a:t>He first encountered sets while working on "problems on trigonometric series".</a:t>
              </a:r>
            </a:p>
            <a:p>
              <a:r>
                <a:rPr lang="en-US" dirty="0"/>
                <a:t/>
              </a:r>
              <a:br>
                <a:rPr lang="en-US" dirty="0"/>
              </a:br>
              <a:endParaRPr lang="en-US" dirty="0"/>
            </a:p>
          </p:txBody>
        </p:sp>
        <p:sp>
          <p:nvSpPr>
            <p:cNvPr id="56" name="TextBox 55">
              <a:extLst>
                <a:ext uri="{FF2B5EF4-FFF2-40B4-BE49-F238E27FC236}">
                  <a16:creationId xmlns:a16="http://schemas.microsoft.com/office/drawing/2014/main" xmlns="" id="{C5D7F6BE-7673-D10B-3440-C8B839EDF4ED}"/>
                </a:ext>
              </a:extLst>
            </p:cNvPr>
            <p:cNvSpPr txBox="1"/>
            <p:nvPr/>
          </p:nvSpPr>
          <p:spPr>
            <a:xfrm>
              <a:off x="11121273" y="2459504"/>
              <a:ext cx="779374" cy="646331"/>
            </a:xfrm>
            <a:prstGeom prst="rect">
              <a:avLst/>
            </a:prstGeom>
            <a:noFill/>
          </p:spPr>
          <p:txBody>
            <a:bodyPr wrap="square" rtlCol="0">
              <a:spAutoFit/>
            </a:bodyPr>
            <a:lstStyle/>
            <a:p>
              <a:r>
                <a:rPr lang="en-US" sz="3600" dirty="0">
                  <a:solidFill>
                    <a:srgbClr val="D14FAF"/>
                  </a:solidFill>
                  <a:latin typeface="Magneto" panose="04030805050802020D02" pitchFamily="82" charset="0"/>
                </a:rPr>
                <a:t>3</a:t>
              </a:r>
            </a:p>
          </p:txBody>
        </p:sp>
      </p:grpSp>
    </p:spTree>
    <p:extLst>
      <p:ext uri="{BB962C8B-B14F-4D97-AF65-F5344CB8AC3E}">
        <p14:creationId xmlns:p14="http://schemas.microsoft.com/office/powerpoint/2010/main" xmlns="" val="5242850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002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xmlns="" id="{2B4FA21B-0A0E-D1C5-7DFF-86C951B9622B}"/>
              </a:ext>
            </a:extLst>
          </p:cNvPr>
          <p:cNvGrpSpPr/>
          <p:nvPr/>
        </p:nvGrpSpPr>
        <p:grpSpPr>
          <a:xfrm>
            <a:off x="-1786517" y="-24591"/>
            <a:ext cx="11643645" cy="6857999"/>
            <a:chOff x="0" y="0"/>
            <a:chExt cx="11643645" cy="6857999"/>
          </a:xfrm>
        </p:grpSpPr>
        <p:sp>
          <p:nvSpPr>
            <p:cNvPr id="11" name="Freeform: Shape 10">
              <a:extLst>
                <a:ext uri="{FF2B5EF4-FFF2-40B4-BE49-F238E27FC236}">
                  <a16:creationId xmlns:a16="http://schemas.microsoft.com/office/drawing/2014/main" xmlns="" id="{17EB58D5-804C-9D57-BED2-89C020538FF8}"/>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4956562 h 6857999"/>
                <a:gd name="connsiteX3" fmla="*/ 11551064 w 11643645"/>
                <a:gd name="connsiteY3" fmla="*/ 4956562 h 6857999"/>
                <a:gd name="connsiteX4" fmla="*/ 11643645 w 11643645"/>
                <a:gd name="connsiteY4" fmla="*/ 5049143 h 6857999"/>
                <a:gd name="connsiteX5" fmla="*/ 11643645 w 11643645"/>
                <a:gd name="connsiteY5" fmla="*/ 5419457 h 6857999"/>
                <a:gd name="connsiteX6" fmla="*/ 11551064 w 11643645"/>
                <a:gd name="connsiteY6" fmla="*/ 5512038 h 6857999"/>
                <a:gd name="connsiteX7" fmla="*/ 11186445 w 11643645"/>
                <a:gd name="connsiteY7" fmla="*/ 5512038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4956562"/>
                  </a:lnTo>
                  <a:lnTo>
                    <a:pt x="11551064" y="4956562"/>
                  </a:lnTo>
                  <a:cubicBezTo>
                    <a:pt x="11602195" y="4956562"/>
                    <a:pt x="11643645" y="4998012"/>
                    <a:pt x="11643645" y="5049143"/>
                  </a:cubicBezTo>
                  <a:lnTo>
                    <a:pt x="11643645" y="5419457"/>
                  </a:lnTo>
                  <a:cubicBezTo>
                    <a:pt x="11643645" y="5470588"/>
                    <a:pt x="11602195" y="5512038"/>
                    <a:pt x="11551064" y="5512038"/>
                  </a:cubicBezTo>
                  <a:lnTo>
                    <a:pt x="11186445" y="5512038"/>
                  </a:lnTo>
                  <a:lnTo>
                    <a:pt x="11186445" y="6857999"/>
                  </a:lnTo>
                  <a:lnTo>
                    <a:pt x="0" y="6857999"/>
                  </a:lnTo>
                  <a:close/>
                </a:path>
              </a:pathLst>
            </a:custGeom>
            <a:solidFill>
              <a:srgbClr val="7030A0"/>
            </a:solidFill>
            <a:ln>
              <a:solidFill>
                <a:srgbClr val="7030A0"/>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xmlns="" id="{B033ECC0-82D9-614C-7962-D57E71180B74}"/>
                </a:ext>
              </a:extLst>
            </p:cNvPr>
            <p:cNvPicPr>
              <a:picLocks noChangeAspect="1"/>
            </p:cNvPicPr>
            <p:nvPr/>
          </p:nvPicPr>
          <p:blipFill>
            <a:blip r:embed="rId2" cstate="print">
              <a:alphaModFix amt="60000"/>
              <a:extLst>
                <a:ext uri="{28A0092B-C50C-407E-A947-70E740481C1C}">
                  <a14:useLocalDpi xmlns:a14="http://schemas.microsoft.com/office/drawing/2010/main" xmlns="" val="0"/>
                </a:ext>
              </a:extLst>
            </a:blip>
            <a:stretch>
              <a:fillRect/>
            </a:stretch>
          </p:blipFill>
          <p:spPr>
            <a:xfrm>
              <a:off x="8239603" y="4319348"/>
              <a:ext cx="1514475" cy="1514475"/>
            </a:xfrm>
            <a:prstGeom prst="rect">
              <a:avLst/>
            </a:prstGeom>
            <a:effectLst>
              <a:outerShdw blurRad="50800" dist="50800" dir="5400000" algn="ctr" rotWithShape="0">
                <a:srgbClr val="002060">
                  <a:alpha val="50000"/>
                </a:srgbClr>
              </a:outerShdw>
            </a:effectLst>
          </p:spPr>
        </p:pic>
        <p:cxnSp>
          <p:nvCxnSpPr>
            <p:cNvPr id="5" name="Straight Connector 4">
              <a:extLst>
                <a:ext uri="{FF2B5EF4-FFF2-40B4-BE49-F238E27FC236}">
                  <a16:creationId xmlns:a16="http://schemas.microsoft.com/office/drawing/2014/main" xmlns="" id="{8FB0E91C-38E2-4BB9-DC04-3AF51E543310}"/>
                </a:ext>
              </a:extLst>
            </p:cNvPr>
            <p:cNvCxnSpPr>
              <a:cxnSpLocks/>
            </p:cNvCxnSpPr>
            <p:nvPr/>
          </p:nvCxnSpPr>
          <p:spPr>
            <a:xfrm>
              <a:off x="7490016" y="1714500"/>
              <a:ext cx="0" cy="4362450"/>
            </a:xfrm>
            <a:prstGeom prst="line">
              <a:avLst/>
            </a:prstGeom>
            <a:ln w="79375"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D44B3B29-0FA1-82F3-9FF4-20DA0F261DBC}"/>
                </a:ext>
              </a:extLst>
            </p:cNvPr>
            <p:cNvPicPr>
              <a:picLocks noChangeAspect="1"/>
            </p:cNvPicPr>
            <p:nvPr/>
          </p:nvPicPr>
          <p:blipFill>
            <a:blip r:embed="rId3">
              <a:alphaModFix amt="77000"/>
              <a:extLst>
                <a:ext uri="{28A0092B-C50C-407E-A947-70E740481C1C}">
                  <a14:useLocalDpi xmlns:a14="http://schemas.microsoft.com/office/drawing/2010/main" xmlns="" val="0"/>
                </a:ext>
              </a:extLst>
            </a:blip>
            <a:stretch>
              <a:fillRect/>
            </a:stretch>
          </p:blipFill>
          <p:spPr>
            <a:xfrm>
              <a:off x="4555442" y="3862150"/>
              <a:ext cx="2428873" cy="2428873"/>
            </a:xfrm>
            <a:prstGeom prst="rect">
              <a:avLst/>
            </a:prstGeom>
            <a:effectLst/>
          </p:spPr>
        </p:pic>
        <p:sp>
          <p:nvSpPr>
            <p:cNvPr id="10" name="TextBox 9">
              <a:extLst>
                <a:ext uri="{FF2B5EF4-FFF2-40B4-BE49-F238E27FC236}">
                  <a16:creationId xmlns:a16="http://schemas.microsoft.com/office/drawing/2014/main" xmlns="" id="{D05A88D7-ABCD-8B78-C705-456FFDD4FB44}"/>
                </a:ext>
              </a:extLst>
            </p:cNvPr>
            <p:cNvSpPr txBox="1"/>
            <p:nvPr/>
          </p:nvSpPr>
          <p:spPr>
            <a:xfrm>
              <a:off x="4548427" y="2069574"/>
              <a:ext cx="2776535" cy="2031325"/>
            </a:xfrm>
            <a:prstGeom prst="rect">
              <a:avLst/>
            </a:prstGeom>
            <a:noFill/>
          </p:spPr>
          <p:txBody>
            <a:bodyPr wrap="square" rtlCol="0">
              <a:spAutoFit/>
            </a:bodyPr>
            <a:lstStyle/>
            <a:p>
              <a:r>
                <a:rPr lang="en-US" b="0" i="0" dirty="0">
                  <a:solidFill>
                    <a:srgbClr val="FFFFFF"/>
                  </a:solidFill>
                  <a:effectLst/>
                  <a:latin typeface="Lucida Fax" panose="02060602050505020204" pitchFamily="18" charset="0"/>
                </a:rPr>
                <a:t>Your daily tasks form a set of activities that need to be completed. Prioritizing tasks can be seen as organizing subsets based on importance.</a:t>
              </a:r>
              <a:endParaRPr lang="en-US" dirty="0">
                <a:latin typeface="Lucida Fax" panose="02060602050505020204" pitchFamily="18" charset="0"/>
              </a:endParaRPr>
            </a:p>
          </p:txBody>
        </p:sp>
        <p:sp>
          <p:nvSpPr>
            <p:cNvPr id="13" name="TextBox 12">
              <a:extLst>
                <a:ext uri="{FF2B5EF4-FFF2-40B4-BE49-F238E27FC236}">
                  <a16:creationId xmlns:a16="http://schemas.microsoft.com/office/drawing/2014/main" xmlns="" id="{33D3BC58-5E3D-5803-44C9-73EFBA3DE5CE}"/>
                </a:ext>
              </a:extLst>
            </p:cNvPr>
            <p:cNvSpPr txBox="1"/>
            <p:nvPr/>
          </p:nvSpPr>
          <p:spPr>
            <a:xfrm>
              <a:off x="4548427" y="1407855"/>
              <a:ext cx="1431802" cy="523220"/>
            </a:xfrm>
            <a:prstGeom prst="rect">
              <a:avLst/>
            </a:prstGeom>
            <a:noFill/>
          </p:spPr>
          <p:txBody>
            <a:bodyPr wrap="none" rtlCol="0">
              <a:spAutoFit/>
            </a:bodyPr>
            <a:lstStyle/>
            <a:p>
              <a:r>
                <a:rPr lang="en-US" sz="2800" dirty="0">
                  <a:solidFill>
                    <a:srgbClr val="FFFFFF"/>
                  </a:solidFill>
                  <a:latin typeface="Rockwell" panose="02060603020205020403" pitchFamily="18" charset="0"/>
                </a:rPr>
                <a:t>Routine</a:t>
              </a:r>
              <a:endParaRPr lang="en-US" sz="2800" dirty="0">
                <a:latin typeface="Rockwell" panose="02060603020205020403" pitchFamily="18" charset="0"/>
              </a:endParaRPr>
            </a:p>
          </p:txBody>
        </p:sp>
        <p:sp>
          <p:nvSpPr>
            <p:cNvPr id="15" name="TextBox 14">
              <a:extLst>
                <a:ext uri="{FF2B5EF4-FFF2-40B4-BE49-F238E27FC236}">
                  <a16:creationId xmlns:a16="http://schemas.microsoft.com/office/drawing/2014/main" xmlns="" id="{0049329B-A435-E982-F694-EC386887031B}"/>
                </a:ext>
              </a:extLst>
            </p:cNvPr>
            <p:cNvSpPr txBox="1"/>
            <p:nvPr/>
          </p:nvSpPr>
          <p:spPr>
            <a:xfrm>
              <a:off x="7702551" y="1931075"/>
              <a:ext cx="2682414" cy="2308324"/>
            </a:xfrm>
            <a:prstGeom prst="rect">
              <a:avLst/>
            </a:prstGeom>
            <a:noFill/>
          </p:spPr>
          <p:txBody>
            <a:bodyPr wrap="square" rtlCol="0">
              <a:spAutoFit/>
            </a:bodyPr>
            <a:lstStyle/>
            <a:p>
              <a:pPr algn="l"/>
              <a:r>
                <a:rPr lang="en-US" sz="1600" b="0" i="0" dirty="0">
                  <a:solidFill>
                    <a:srgbClr val="FFFFFF"/>
                  </a:solidFill>
                  <a:effectLst/>
                  <a:latin typeface="Lucida Fax" panose="02060602050505020204" pitchFamily="18" charset="0"/>
                </a:rPr>
                <a:t>When you create a shopping list, you are forming a set of items you need to buy. Checking off items as you find them in the store is akin to subtracting elements from this set.</a:t>
              </a:r>
              <a:endParaRPr lang="en-US" sz="1600" b="0" i="0" dirty="0">
                <a:solidFill>
                  <a:schemeClr val="bg2"/>
                </a:solidFill>
                <a:effectLst/>
                <a:latin typeface="Lucida Fax" panose="02060602050505020204" pitchFamily="18" charset="0"/>
              </a:endParaRPr>
            </a:p>
          </p:txBody>
        </p:sp>
        <p:sp>
          <p:nvSpPr>
            <p:cNvPr id="16" name="TextBox 15">
              <a:extLst>
                <a:ext uri="{FF2B5EF4-FFF2-40B4-BE49-F238E27FC236}">
                  <a16:creationId xmlns:a16="http://schemas.microsoft.com/office/drawing/2014/main" xmlns="" id="{6782E76B-4027-3D5D-2473-76CCB19FF9DB}"/>
                </a:ext>
              </a:extLst>
            </p:cNvPr>
            <p:cNvSpPr txBox="1"/>
            <p:nvPr/>
          </p:nvSpPr>
          <p:spPr>
            <a:xfrm>
              <a:off x="7702551" y="1407855"/>
              <a:ext cx="2424062" cy="523220"/>
            </a:xfrm>
            <a:prstGeom prst="rect">
              <a:avLst/>
            </a:prstGeom>
            <a:noFill/>
          </p:spPr>
          <p:txBody>
            <a:bodyPr wrap="none" rtlCol="0">
              <a:spAutoFit/>
            </a:bodyPr>
            <a:lstStyle/>
            <a:p>
              <a:r>
                <a:rPr lang="en-US" sz="2800" b="0" i="0" dirty="0">
                  <a:solidFill>
                    <a:srgbClr val="FFFFFF"/>
                  </a:solidFill>
                  <a:effectLst/>
                  <a:latin typeface="Rockwell" panose="02060603020205020403" pitchFamily="18" charset="0"/>
                </a:rPr>
                <a:t>Shopping List</a:t>
              </a:r>
              <a:endParaRPr lang="en-US" sz="2800" dirty="0">
                <a:latin typeface="Rockwell" panose="02060603020205020403" pitchFamily="18" charset="0"/>
              </a:endParaRPr>
            </a:p>
          </p:txBody>
        </p:sp>
        <p:sp>
          <p:nvSpPr>
            <p:cNvPr id="17" name="TextBox 16">
              <a:extLst>
                <a:ext uri="{FF2B5EF4-FFF2-40B4-BE49-F238E27FC236}">
                  <a16:creationId xmlns:a16="http://schemas.microsoft.com/office/drawing/2014/main" xmlns="" id="{178D5BDB-A4C0-3E95-7A69-6C3E3147B8CC}"/>
                </a:ext>
              </a:extLst>
            </p:cNvPr>
            <p:cNvSpPr txBox="1"/>
            <p:nvPr/>
          </p:nvSpPr>
          <p:spPr>
            <a:xfrm>
              <a:off x="11162135" y="4902367"/>
              <a:ext cx="431508" cy="646331"/>
            </a:xfrm>
            <a:prstGeom prst="rect">
              <a:avLst/>
            </a:prstGeom>
            <a:noFill/>
          </p:spPr>
          <p:txBody>
            <a:bodyPr wrap="square" rtlCol="0">
              <a:spAutoFit/>
            </a:bodyPr>
            <a:lstStyle/>
            <a:p>
              <a:r>
                <a:rPr lang="en-US" sz="3600" dirty="0">
                  <a:solidFill>
                    <a:srgbClr val="110022"/>
                  </a:solidFill>
                  <a:latin typeface="Arial Black" panose="020B0A04020102020204" pitchFamily="34" charset="0"/>
                </a:rPr>
                <a:t>1</a:t>
              </a:r>
            </a:p>
          </p:txBody>
        </p:sp>
      </p:grpSp>
      <p:grpSp>
        <p:nvGrpSpPr>
          <p:cNvPr id="39" name="Group 38">
            <a:extLst>
              <a:ext uri="{FF2B5EF4-FFF2-40B4-BE49-F238E27FC236}">
                <a16:creationId xmlns:a16="http://schemas.microsoft.com/office/drawing/2014/main" xmlns="" id="{4E83D7F4-BA72-E482-6547-A42A41E1C6C3}"/>
              </a:ext>
            </a:extLst>
          </p:cNvPr>
          <p:cNvGrpSpPr/>
          <p:nvPr/>
        </p:nvGrpSpPr>
        <p:grpSpPr>
          <a:xfrm>
            <a:off x="-2628974" y="1"/>
            <a:ext cx="11643645" cy="6857999"/>
            <a:chOff x="0" y="0"/>
            <a:chExt cx="11643645" cy="6857999"/>
          </a:xfrm>
        </p:grpSpPr>
        <p:sp>
          <p:nvSpPr>
            <p:cNvPr id="40" name="Freeform: Shape 39">
              <a:extLst>
                <a:ext uri="{FF2B5EF4-FFF2-40B4-BE49-F238E27FC236}">
                  <a16:creationId xmlns:a16="http://schemas.microsoft.com/office/drawing/2014/main" xmlns="" id="{F7E9B38F-21F3-C014-0862-1B788A9EDCC2}"/>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3700330 h 6857999"/>
                <a:gd name="connsiteX3" fmla="*/ 11551064 w 11643645"/>
                <a:gd name="connsiteY3" fmla="*/ 3700330 h 6857999"/>
                <a:gd name="connsiteX4" fmla="*/ 11643645 w 11643645"/>
                <a:gd name="connsiteY4" fmla="*/ 3792911 h 6857999"/>
                <a:gd name="connsiteX5" fmla="*/ 11643645 w 11643645"/>
                <a:gd name="connsiteY5" fmla="*/ 4163225 h 6857999"/>
                <a:gd name="connsiteX6" fmla="*/ 11551064 w 11643645"/>
                <a:gd name="connsiteY6" fmla="*/ 4255806 h 6857999"/>
                <a:gd name="connsiteX7" fmla="*/ 11186445 w 11643645"/>
                <a:gd name="connsiteY7" fmla="*/ 4255806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3700330"/>
                  </a:lnTo>
                  <a:lnTo>
                    <a:pt x="11551064" y="3700330"/>
                  </a:lnTo>
                  <a:cubicBezTo>
                    <a:pt x="11602195" y="3700330"/>
                    <a:pt x="11643645" y="3741780"/>
                    <a:pt x="11643645" y="3792911"/>
                  </a:cubicBezTo>
                  <a:lnTo>
                    <a:pt x="11643645" y="4163225"/>
                  </a:lnTo>
                  <a:cubicBezTo>
                    <a:pt x="11643645" y="4214356"/>
                    <a:pt x="11602195" y="4255806"/>
                    <a:pt x="11551064" y="4255806"/>
                  </a:cubicBezTo>
                  <a:lnTo>
                    <a:pt x="11186445" y="4255806"/>
                  </a:lnTo>
                  <a:lnTo>
                    <a:pt x="11186445" y="6857999"/>
                  </a:lnTo>
                  <a:lnTo>
                    <a:pt x="0" y="6857999"/>
                  </a:lnTo>
                  <a:close/>
                </a:path>
              </a:pathLst>
            </a:custGeom>
            <a:solidFill>
              <a:srgbClr val="D14FAF"/>
            </a:solidFill>
            <a:ln>
              <a:solidFill>
                <a:srgbClr val="D14FAF"/>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Picture 40">
              <a:extLst>
                <a:ext uri="{FF2B5EF4-FFF2-40B4-BE49-F238E27FC236}">
                  <a16:creationId xmlns:a16="http://schemas.microsoft.com/office/drawing/2014/main" xmlns="" id="{0AA1B7E7-FFF4-2A0E-5DEB-F2F1BC3BE288}"/>
                </a:ext>
              </a:extLst>
            </p:cNvPr>
            <p:cNvPicPr>
              <a:picLocks noChangeAspect="1"/>
            </p:cNvPicPr>
            <p:nvPr/>
          </p:nvPicPr>
          <p:blipFill>
            <a:blip r:embed="rId4">
              <a:alphaModFix amt="68000"/>
              <a:extLst>
                <a:ext uri="{28A0092B-C50C-407E-A947-70E740481C1C}">
                  <a14:useLocalDpi xmlns:a14="http://schemas.microsoft.com/office/drawing/2010/main" xmlns="" val="0"/>
                </a:ext>
              </a:extLst>
            </a:blip>
            <a:stretch>
              <a:fillRect/>
            </a:stretch>
          </p:blipFill>
          <p:spPr>
            <a:xfrm>
              <a:off x="7153274" y="3598769"/>
              <a:ext cx="2815478" cy="2815478"/>
            </a:xfrm>
            <a:prstGeom prst="rect">
              <a:avLst/>
            </a:prstGeom>
            <a:effectLst>
              <a:outerShdw blurRad="50800" dist="38100" dir="5400000" algn="t" rotWithShape="0">
                <a:prstClr val="black">
                  <a:alpha val="40000"/>
                </a:prstClr>
              </a:outerShdw>
            </a:effectLst>
          </p:spPr>
        </p:pic>
        <p:sp>
          <p:nvSpPr>
            <p:cNvPr id="42" name="TextBox 41">
              <a:extLst>
                <a:ext uri="{FF2B5EF4-FFF2-40B4-BE49-F238E27FC236}">
                  <a16:creationId xmlns:a16="http://schemas.microsoft.com/office/drawing/2014/main" xmlns="" id="{B0354032-F4BE-9C23-80B0-B3E4861E82B9}"/>
                </a:ext>
              </a:extLst>
            </p:cNvPr>
            <p:cNvSpPr txBox="1"/>
            <p:nvPr/>
          </p:nvSpPr>
          <p:spPr>
            <a:xfrm>
              <a:off x="7153274" y="2121441"/>
              <a:ext cx="2989729" cy="1477328"/>
            </a:xfrm>
            <a:prstGeom prst="rect">
              <a:avLst/>
            </a:prstGeom>
            <a:noFill/>
          </p:spPr>
          <p:txBody>
            <a:bodyPr wrap="square" rtlCol="0">
              <a:spAutoFit/>
            </a:bodyPr>
            <a:lstStyle/>
            <a:p>
              <a:r>
                <a:rPr lang="en-US" b="0" i="0" dirty="0">
                  <a:solidFill>
                    <a:srgbClr val="FFFFFF"/>
                  </a:solidFill>
                  <a:effectLst/>
                  <a:latin typeface="Times New Roman" panose="02020603050405020304" pitchFamily="18" charset="0"/>
                  <a:cs typeface="Times New Roman" panose="02020603050405020304" pitchFamily="18" charset="0"/>
                </a:rPr>
                <a:t>Students can be grouped into sets based on various criteria such as grade level, subjects they study, or extracurricular activities.</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EEF9F317-A92A-DEF2-1CC7-86B501F9769D}"/>
                </a:ext>
              </a:extLst>
            </p:cNvPr>
            <p:cNvSpPr txBox="1"/>
            <p:nvPr/>
          </p:nvSpPr>
          <p:spPr>
            <a:xfrm>
              <a:off x="6810982" y="1416079"/>
              <a:ext cx="3500061" cy="523220"/>
            </a:xfrm>
            <a:prstGeom prst="rect">
              <a:avLst/>
            </a:prstGeom>
            <a:noFill/>
          </p:spPr>
          <p:txBody>
            <a:bodyPr wrap="none" rtlCol="0">
              <a:spAutoFit/>
            </a:bodyPr>
            <a:lstStyle/>
            <a:p>
              <a:r>
                <a:rPr lang="en-US" sz="2800" b="0" i="0" dirty="0">
                  <a:solidFill>
                    <a:srgbClr val="FFFFFF"/>
                  </a:solidFill>
                  <a:effectLst/>
                  <a:latin typeface="Segoe UI Historic" panose="020B0502040204020203" pitchFamily="34" charset="0"/>
                </a:rPr>
                <a:t>Educational Contexts</a:t>
              </a:r>
              <a:endParaRPr lang="en-US" sz="2800" dirty="0"/>
            </a:p>
          </p:txBody>
        </p:sp>
        <p:sp>
          <p:nvSpPr>
            <p:cNvPr id="44" name="TextBox 43">
              <a:extLst>
                <a:ext uri="{FF2B5EF4-FFF2-40B4-BE49-F238E27FC236}">
                  <a16:creationId xmlns:a16="http://schemas.microsoft.com/office/drawing/2014/main" xmlns="" id="{C5544A60-29C2-D47E-CEB1-5E1CA3F4E261}"/>
                </a:ext>
              </a:extLst>
            </p:cNvPr>
            <p:cNvSpPr txBox="1"/>
            <p:nvPr/>
          </p:nvSpPr>
          <p:spPr>
            <a:xfrm>
              <a:off x="11144036" y="3692900"/>
              <a:ext cx="499609" cy="646331"/>
            </a:xfrm>
            <a:prstGeom prst="rect">
              <a:avLst/>
            </a:prstGeom>
            <a:noFill/>
          </p:spPr>
          <p:txBody>
            <a:bodyPr wrap="square" rtlCol="0">
              <a:spAutoFit/>
            </a:bodyPr>
            <a:lstStyle/>
            <a:p>
              <a:r>
                <a:rPr lang="en-US" sz="3600" dirty="0">
                  <a:solidFill>
                    <a:srgbClr val="7030A0"/>
                  </a:solidFill>
                  <a:latin typeface="Magneto" panose="04030805050802020D02" pitchFamily="82" charset="0"/>
                </a:rPr>
                <a:t>2</a:t>
              </a:r>
            </a:p>
          </p:txBody>
        </p:sp>
      </p:grpSp>
      <p:grpSp>
        <p:nvGrpSpPr>
          <p:cNvPr id="51" name="Group 50">
            <a:extLst>
              <a:ext uri="{FF2B5EF4-FFF2-40B4-BE49-F238E27FC236}">
                <a16:creationId xmlns:a16="http://schemas.microsoft.com/office/drawing/2014/main" xmlns="" id="{A6FF8789-F9E9-A568-5EAF-D1A753286A82}"/>
              </a:ext>
            </a:extLst>
          </p:cNvPr>
          <p:cNvGrpSpPr/>
          <p:nvPr/>
        </p:nvGrpSpPr>
        <p:grpSpPr>
          <a:xfrm>
            <a:off x="-10278838" y="24592"/>
            <a:ext cx="11900647" cy="6857999"/>
            <a:chOff x="0" y="0"/>
            <a:chExt cx="11900647" cy="6857999"/>
          </a:xfrm>
        </p:grpSpPr>
        <p:sp>
          <p:nvSpPr>
            <p:cNvPr id="52" name="Freeform: Shape 51">
              <a:extLst>
                <a:ext uri="{FF2B5EF4-FFF2-40B4-BE49-F238E27FC236}">
                  <a16:creationId xmlns:a16="http://schemas.microsoft.com/office/drawing/2014/main" xmlns="" id="{03293D90-F8E2-72D9-976F-2BA7DDC02DCA}"/>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2444098 h 6857999"/>
                <a:gd name="connsiteX3" fmla="*/ 11551064 w 11643645"/>
                <a:gd name="connsiteY3" fmla="*/ 2444098 h 6857999"/>
                <a:gd name="connsiteX4" fmla="*/ 11643645 w 11643645"/>
                <a:gd name="connsiteY4" fmla="*/ 2536679 h 6857999"/>
                <a:gd name="connsiteX5" fmla="*/ 11643645 w 11643645"/>
                <a:gd name="connsiteY5" fmla="*/ 2906993 h 6857999"/>
                <a:gd name="connsiteX6" fmla="*/ 11551064 w 11643645"/>
                <a:gd name="connsiteY6" fmla="*/ 2999574 h 6857999"/>
                <a:gd name="connsiteX7" fmla="*/ 11186445 w 11643645"/>
                <a:gd name="connsiteY7" fmla="*/ 2999574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2444098"/>
                  </a:lnTo>
                  <a:lnTo>
                    <a:pt x="11551064" y="2444098"/>
                  </a:lnTo>
                  <a:cubicBezTo>
                    <a:pt x="11602195" y="2444098"/>
                    <a:pt x="11643645" y="2485548"/>
                    <a:pt x="11643645" y="2536679"/>
                  </a:cubicBezTo>
                  <a:lnTo>
                    <a:pt x="11643645" y="2906993"/>
                  </a:lnTo>
                  <a:cubicBezTo>
                    <a:pt x="11643645" y="2958124"/>
                    <a:pt x="11602195" y="2999574"/>
                    <a:pt x="11551064" y="2999574"/>
                  </a:cubicBezTo>
                  <a:lnTo>
                    <a:pt x="11186445" y="2999574"/>
                  </a:lnTo>
                  <a:lnTo>
                    <a:pt x="11186445" y="6857999"/>
                  </a:lnTo>
                  <a:lnTo>
                    <a:pt x="0" y="6857999"/>
                  </a:lnTo>
                  <a:close/>
                </a:path>
              </a:pathLst>
            </a:custGeom>
            <a:solidFill>
              <a:srgbClr val="DD95E3"/>
            </a:solidFill>
            <a:ln>
              <a:solidFill>
                <a:srgbClr val="DD95E3"/>
              </a:solid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Picture 52">
              <a:extLst>
                <a:ext uri="{FF2B5EF4-FFF2-40B4-BE49-F238E27FC236}">
                  <a16:creationId xmlns:a16="http://schemas.microsoft.com/office/drawing/2014/main" xmlns="" id="{64BE6B28-152B-A563-917E-D2B3C2FD254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643060" y="2243416"/>
              <a:ext cx="1916232" cy="2371165"/>
            </a:xfrm>
            <a:prstGeom prst="rect">
              <a:avLst/>
            </a:prstGeom>
            <a:effectLst>
              <a:outerShdw blurRad="203200" dist="38100" algn="l" rotWithShape="0">
                <a:prstClr val="black"/>
              </a:outerShdw>
            </a:effectLst>
          </p:spPr>
        </p:pic>
        <p:sp>
          <p:nvSpPr>
            <p:cNvPr id="54" name="TextBox 53">
              <a:extLst>
                <a:ext uri="{FF2B5EF4-FFF2-40B4-BE49-F238E27FC236}">
                  <a16:creationId xmlns:a16="http://schemas.microsoft.com/office/drawing/2014/main" xmlns="" id="{87843FCC-5F57-5081-D2BE-FDEA9892C834}"/>
                </a:ext>
              </a:extLst>
            </p:cNvPr>
            <p:cNvSpPr txBox="1"/>
            <p:nvPr/>
          </p:nvSpPr>
          <p:spPr>
            <a:xfrm>
              <a:off x="6096000" y="2378064"/>
              <a:ext cx="4007223"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theory of sets was developed by German mathematician </a:t>
              </a:r>
              <a:r>
                <a:rPr lang="en-US" b="1" dirty="0">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Georg Cantor’ </a:t>
              </a:r>
              <a:r>
                <a:rPr lang="en-US" b="0" i="0" dirty="0">
                  <a:effectLst/>
                  <a:latin typeface="Times New Roman" panose="02020603050405020304" pitchFamily="18" charset="0"/>
                  <a:cs typeface="Times New Roman" panose="02020603050405020304" pitchFamily="18" charset="0"/>
                </a:rPr>
                <a:t>(1845-1918)</a:t>
              </a:r>
              <a:endParaRPr lang="en-US"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xmlns="" id="{5750DEE6-74DA-B38B-D389-6DEA268B85F5}"/>
                </a:ext>
              </a:extLst>
            </p:cNvPr>
            <p:cNvSpPr txBox="1"/>
            <p:nvPr/>
          </p:nvSpPr>
          <p:spPr>
            <a:xfrm>
              <a:off x="6096001" y="3556607"/>
              <a:ext cx="4007222" cy="1200329"/>
            </a:xfrm>
            <a:prstGeom prst="rect">
              <a:avLst/>
            </a:prstGeom>
            <a:noFill/>
          </p:spPr>
          <p:txBody>
            <a:bodyPr wrap="square" rtlCol="0">
              <a:spAutoFit/>
            </a:bodyPr>
            <a:lstStyle/>
            <a:p>
              <a:pPr algn="l"/>
              <a:r>
                <a:rPr lang="en-US" b="0" i="0" dirty="0">
                  <a:solidFill>
                    <a:srgbClr val="1C1E21"/>
                  </a:solidFill>
                  <a:effectLst/>
                  <a:latin typeface="Times New Roman" panose="02020603050405020304" pitchFamily="18" charset="0"/>
                  <a:cs typeface="Times New Roman" panose="02020603050405020304" pitchFamily="18" charset="0"/>
                </a:rPr>
                <a:t>He first encountered sets while working on "problems on trigonometric series".</a:t>
              </a:r>
            </a:p>
            <a:p>
              <a:r>
                <a:rPr lang="en-US" dirty="0"/>
                <a:t/>
              </a:r>
              <a:br>
                <a:rPr lang="en-US" dirty="0"/>
              </a:br>
              <a:endParaRPr lang="en-US" dirty="0"/>
            </a:p>
          </p:txBody>
        </p:sp>
        <p:sp>
          <p:nvSpPr>
            <p:cNvPr id="56" name="TextBox 55">
              <a:extLst>
                <a:ext uri="{FF2B5EF4-FFF2-40B4-BE49-F238E27FC236}">
                  <a16:creationId xmlns:a16="http://schemas.microsoft.com/office/drawing/2014/main" xmlns="" id="{C5D7F6BE-7673-D10B-3440-C8B839EDF4ED}"/>
                </a:ext>
              </a:extLst>
            </p:cNvPr>
            <p:cNvSpPr txBox="1"/>
            <p:nvPr/>
          </p:nvSpPr>
          <p:spPr>
            <a:xfrm>
              <a:off x="11121273" y="2459504"/>
              <a:ext cx="779374" cy="646331"/>
            </a:xfrm>
            <a:prstGeom prst="rect">
              <a:avLst/>
            </a:prstGeom>
            <a:noFill/>
          </p:spPr>
          <p:txBody>
            <a:bodyPr wrap="square" rtlCol="0">
              <a:spAutoFit/>
            </a:bodyPr>
            <a:lstStyle/>
            <a:p>
              <a:r>
                <a:rPr lang="en-US" sz="3600" dirty="0">
                  <a:solidFill>
                    <a:srgbClr val="D14FAF"/>
                  </a:solidFill>
                  <a:latin typeface="Magneto" panose="04030805050802020D02" pitchFamily="82" charset="0"/>
                </a:rPr>
                <a:t>3</a:t>
              </a:r>
            </a:p>
          </p:txBody>
        </p:sp>
      </p:grpSp>
    </p:spTree>
    <p:extLst>
      <p:ext uri="{BB962C8B-B14F-4D97-AF65-F5344CB8AC3E}">
        <p14:creationId xmlns:p14="http://schemas.microsoft.com/office/powerpoint/2010/main" xmlns="" val="16778098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1002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xmlns="" id="{2B4FA21B-0A0E-D1C5-7DFF-86C951B9622B}"/>
              </a:ext>
            </a:extLst>
          </p:cNvPr>
          <p:cNvGrpSpPr/>
          <p:nvPr/>
        </p:nvGrpSpPr>
        <p:grpSpPr>
          <a:xfrm>
            <a:off x="-1786517" y="-24591"/>
            <a:ext cx="11643645" cy="6857999"/>
            <a:chOff x="0" y="0"/>
            <a:chExt cx="11643645" cy="6857999"/>
          </a:xfrm>
        </p:grpSpPr>
        <p:sp>
          <p:nvSpPr>
            <p:cNvPr id="11" name="Freeform: Shape 10">
              <a:extLst>
                <a:ext uri="{FF2B5EF4-FFF2-40B4-BE49-F238E27FC236}">
                  <a16:creationId xmlns:a16="http://schemas.microsoft.com/office/drawing/2014/main" xmlns="" id="{17EB58D5-804C-9D57-BED2-89C020538FF8}"/>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4956562 h 6857999"/>
                <a:gd name="connsiteX3" fmla="*/ 11551064 w 11643645"/>
                <a:gd name="connsiteY3" fmla="*/ 4956562 h 6857999"/>
                <a:gd name="connsiteX4" fmla="*/ 11643645 w 11643645"/>
                <a:gd name="connsiteY4" fmla="*/ 5049143 h 6857999"/>
                <a:gd name="connsiteX5" fmla="*/ 11643645 w 11643645"/>
                <a:gd name="connsiteY5" fmla="*/ 5419457 h 6857999"/>
                <a:gd name="connsiteX6" fmla="*/ 11551064 w 11643645"/>
                <a:gd name="connsiteY6" fmla="*/ 5512038 h 6857999"/>
                <a:gd name="connsiteX7" fmla="*/ 11186445 w 11643645"/>
                <a:gd name="connsiteY7" fmla="*/ 5512038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4956562"/>
                  </a:lnTo>
                  <a:lnTo>
                    <a:pt x="11551064" y="4956562"/>
                  </a:lnTo>
                  <a:cubicBezTo>
                    <a:pt x="11602195" y="4956562"/>
                    <a:pt x="11643645" y="4998012"/>
                    <a:pt x="11643645" y="5049143"/>
                  </a:cubicBezTo>
                  <a:lnTo>
                    <a:pt x="11643645" y="5419457"/>
                  </a:lnTo>
                  <a:cubicBezTo>
                    <a:pt x="11643645" y="5470588"/>
                    <a:pt x="11602195" y="5512038"/>
                    <a:pt x="11551064" y="5512038"/>
                  </a:cubicBezTo>
                  <a:lnTo>
                    <a:pt x="11186445" y="5512038"/>
                  </a:lnTo>
                  <a:lnTo>
                    <a:pt x="11186445" y="6857999"/>
                  </a:lnTo>
                  <a:lnTo>
                    <a:pt x="0" y="6857999"/>
                  </a:lnTo>
                  <a:close/>
                </a:path>
              </a:pathLst>
            </a:custGeom>
            <a:solidFill>
              <a:srgbClr val="7030A0"/>
            </a:solidFill>
            <a:ln>
              <a:solidFill>
                <a:srgbClr val="7030A0"/>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xmlns="" id="{B033ECC0-82D9-614C-7962-D57E71180B74}"/>
                </a:ext>
              </a:extLst>
            </p:cNvPr>
            <p:cNvPicPr>
              <a:picLocks noChangeAspect="1"/>
            </p:cNvPicPr>
            <p:nvPr/>
          </p:nvPicPr>
          <p:blipFill>
            <a:blip r:embed="rId2" cstate="print">
              <a:alphaModFix amt="60000"/>
              <a:extLst>
                <a:ext uri="{28A0092B-C50C-407E-A947-70E740481C1C}">
                  <a14:useLocalDpi xmlns:a14="http://schemas.microsoft.com/office/drawing/2010/main" xmlns="" val="0"/>
                </a:ext>
              </a:extLst>
            </a:blip>
            <a:stretch>
              <a:fillRect/>
            </a:stretch>
          </p:blipFill>
          <p:spPr>
            <a:xfrm>
              <a:off x="8239603" y="4319348"/>
              <a:ext cx="1514475" cy="1514475"/>
            </a:xfrm>
            <a:prstGeom prst="rect">
              <a:avLst/>
            </a:prstGeom>
            <a:effectLst>
              <a:outerShdw blurRad="50800" dist="50800" dir="5400000" algn="ctr" rotWithShape="0">
                <a:srgbClr val="002060">
                  <a:alpha val="50000"/>
                </a:srgbClr>
              </a:outerShdw>
            </a:effectLst>
          </p:spPr>
        </p:pic>
        <p:cxnSp>
          <p:nvCxnSpPr>
            <p:cNvPr id="5" name="Straight Connector 4">
              <a:extLst>
                <a:ext uri="{FF2B5EF4-FFF2-40B4-BE49-F238E27FC236}">
                  <a16:creationId xmlns:a16="http://schemas.microsoft.com/office/drawing/2014/main" xmlns="" id="{8FB0E91C-38E2-4BB9-DC04-3AF51E543310}"/>
                </a:ext>
              </a:extLst>
            </p:cNvPr>
            <p:cNvCxnSpPr>
              <a:cxnSpLocks/>
            </p:cNvCxnSpPr>
            <p:nvPr/>
          </p:nvCxnSpPr>
          <p:spPr>
            <a:xfrm>
              <a:off x="7490016" y="1714500"/>
              <a:ext cx="0" cy="4362450"/>
            </a:xfrm>
            <a:prstGeom prst="line">
              <a:avLst/>
            </a:prstGeom>
            <a:ln w="79375" cmpd="sng">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D44B3B29-0FA1-82F3-9FF4-20DA0F261DBC}"/>
                </a:ext>
              </a:extLst>
            </p:cNvPr>
            <p:cNvPicPr>
              <a:picLocks noChangeAspect="1"/>
            </p:cNvPicPr>
            <p:nvPr/>
          </p:nvPicPr>
          <p:blipFill>
            <a:blip r:embed="rId3">
              <a:alphaModFix amt="77000"/>
              <a:extLst>
                <a:ext uri="{28A0092B-C50C-407E-A947-70E740481C1C}">
                  <a14:useLocalDpi xmlns:a14="http://schemas.microsoft.com/office/drawing/2010/main" xmlns="" val="0"/>
                </a:ext>
              </a:extLst>
            </a:blip>
            <a:stretch>
              <a:fillRect/>
            </a:stretch>
          </p:blipFill>
          <p:spPr>
            <a:xfrm>
              <a:off x="4555442" y="3862150"/>
              <a:ext cx="2428873" cy="2428873"/>
            </a:xfrm>
            <a:prstGeom prst="rect">
              <a:avLst/>
            </a:prstGeom>
            <a:effectLst/>
          </p:spPr>
        </p:pic>
        <p:sp>
          <p:nvSpPr>
            <p:cNvPr id="10" name="TextBox 9">
              <a:extLst>
                <a:ext uri="{FF2B5EF4-FFF2-40B4-BE49-F238E27FC236}">
                  <a16:creationId xmlns:a16="http://schemas.microsoft.com/office/drawing/2014/main" xmlns="" id="{D05A88D7-ABCD-8B78-C705-456FFDD4FB44}"/>
                </a:ext>
              </a:extLst>
            </p:cNvPr>
            <p:cNvSpPr txBox="1"/>
            <p:nvPr/>
          </p:nvSpPr>
          <p:spPr>
            <a:xfrm>
              <a:off x="4548427" y="2069574"/>
              <a:ext cx="2776535" cy="2031325"/>
            </a:xfrm>
            <a:prstGeom prst="rect">
              <a:avLst/>
            </a:prstGeom>
            <a:noFill/>
          </p:spPr>
          <p:txBody>
            <a:bodyPr wrap="square" rtlCol="0">
              <a:spAutoFit/>
            </a:bodyPr>
            <a:lstStyle/>
            <a:p>
              <a:r>
                <a:rPr lang="en-US" b="0" i="0" dirty="0">
                  <a:solidFill>
                    <a:srgbClr val="FFFFFF"/>
                  </a:solidFill>
                  <a:effectLst/>
                  <a:latin typeface="Lucida Fax" panose="02060602050505020204" pitchFamily="18" charset="0"/>
                </a:rPr>
                <a:t>Your daily tasks form a set of activities that need to be completed. Prioritizing tasks can be seen as organizing subsets based on importance.</a:t>
              </a:r>
              <a:endParaRPr lang="en-US" dirty="0">
                <a:latin typeface="Lucida Fax" panose="02060602050505020204" pitchFamily="18" charset="0"/>
              </a:endParaRPr>
            </a:p>
          </p:txBody>
        </p:sp>
        <p:sp>
          <p:nvSpPr>
            <p:cNvPr id="13" name="TextBox 12">
              <a:extLst>
                <a:ext uri="{FF2B5EF4-FFF2-40B4-BE49-F238E27FC236}">
                  <a16:creationId xmlns:a16="http://schemas.microsoft.com/office/drawing/2014/main" xmlns="" id="{33D3BC58-5E3D-5803-44C9-73EFBA3DE5CE}"/>
                </a:ext>
              </a:extLst>
            </p:cNvPr>
            <p:cNvSpPr txBox="1"/>
            <p:nvPr/>
          </p:nvSpPr>
          <p:spPr>
            <a:xfrm>
              <a:off x="4548427" y="1407855"/>
              <a:ext cx="1431802" cy="523220"/>
            </a:xfrm>
            <a:prstGeom prst="rect">
              <a:avLst/>
            </a:prstGeom>
            <a:noFill/>
          </p:spPr>
          <p:txBody>
            <a:bodyPr wrap="none" rtlCol="0">
              <a:spAutoFit/>
            </a:bodyPr>
            <a:lstStyle/>
            <a:p>
              <a:r>
                <a:rPr lang="en-US" sz="2800" dirty="0">
                  <a:solidFill>
                    <a:srgbClr val="FFFFFF"/>
                  </a:solidFill>
                  <a:latin typeface="Rockwell" panose="02060603020205020403" pitchFamily="18" charset="0"/>
                </a:rPr>
                <a:t>Routine</a:t>
              </a:r>
              <a:endParaRPr lang="en-US" sz="2800" dirty="0">
                <a:latin typeface="Rockwell" panose="02060603020205020403" pitchFamily="18" charset="0"/>
              </a:endParaRPr>
            </a:p>
          </p:txBody>
        </p:sp>
        <p:sp>
          <p:nvSpPr>
            <p:cNvPr id="15" name="TextBox 14">
              <a:extLst>
                <a:ext uri="{FF2B5EF4-FFF2-40B4-BE49-F238E27FC236}">
                  <a16:creationId xmlns:a16="http://schemas.microsoft.com/office/drawing/2014/main" xmlns="" id="{0049329B-A435-E982-F694-EC386887031B}"/>
                </a:ext>
              </a:extLst>
            </p:cNvPr>
            <p:cNvSpPr txBox="1"/>
            <p:nvPr/>
          </p:nvSpPr>
          <p:spPr>
            <a:xfrm>
              <a:off x="7702551" y="1931075"/>
              <a:ext cx="2682414" cy="2308324"/>
            </a:xfrm>
            <a:prstGeom prst="rect">
              <a:avLst/>
            </a:prstGeom>
            <a:noFill/>
          </p:spPr>
          <p:txBody>
            <a:bodyPr wrap="square" rtlCol="0">
              <a:spAutoFit/>
            </a:bodyPr>
            <a:lstStyle/>
            <a:p>
              <a:pPr algn="l"/>
              <a:r>
                <a:rPr lang="en-US" sz="1600" b="0" i="0" dirty="0">
                  <a:solidFill>
                    <a:srgbClr val="FFFFFF"/>
                  </a:solidFill>
                  <a:effectLst/>
                  <a:latin typeface="Lucida Fax" panose="02060602050505020204" pitchFamily="18" charset="0"/>
                </a:rPr>
                <a:t>When you create a shopping list, you are forming a set of items you need to buy. Checking off items as you find them in the store is akin to subtracting elements from this set.</a:t>
              </a:r>
              <a:endParaRPr lang="en-US" sz="1600" b="0" i="0" dirty="0">
                <a:solidFill>
                  <a:schemeClr val="bg2"/>
                </a:solidFill>
                <a:effectLst/>
                <a:latin typeface="Lucida Fax" panose="02060602050505020204" pitchFamily="18" charset="0"/>
              </a:endParaRPr>
            </a:p>
          </p:txBody>
        </p:sp>
        <p:sp>
          <p:nvSpPr>
            <p:cNvPr id="16" name="TextBox 15">
              <a:extLst>
                <a:ext uri="{FF2B5EF4-FFF2-40B4-BE49-F238E27FC236}">
                  <a16:creationId xmlns:a16="http://schemas.microsoft.com/office/drawing/2014/main" xmlns="" id="{6782E76B-4027-3D5D-2473-76CCB19FF9DB}"/>
                </a:ext>
              </a:extLst>
            </p:cNvPr>
            <p:cNvSpPr txBox="1"/>
            <p:nvPr/>
          </p:nvSpPr>
          <p:spPr>
            <a:xfrm>
              <a:off x="7702551" y="1407855"/>
              <a:ext cx="2424062" cy="523220"/>
            </a:xfrm>
            <a:prstGeom prst="rect">
              <a:avLst/>
            </a:prstGeom>
            <a:noFill/>
          </p:spPr>
          <p:txBody>
            <a:bodyPr wrap="none" rtlCol="0">
              <a:spAutoFit/>
            </a:bodyPr>
            <a:lstStyle/>
            <a:p>
              <a:r>
                <a:rPr lang="en-US" sz="2800" b="0" i="0" dirty="0">
                  <a:solidFill>
                    <a:srgbClr val="FFFFFF"/>
                  </a:solidFill>
                  <a:effectLst/>
                  <a:latin typeface="Rockwell" panose="02060603020205020403" pitchFamily="18" charset="0"/>
                </a:rPr>
                <a:t>Shopping List</a:t>
              </a:r>
              <a:endParaRPr lang="en-US" sz="2800" dirty="0">
                <a:latin typeface="Rockwell" panose="02060603020205020403" pitchFamily="18" charset="0"/>
              </a:endParaRPr>
            </a:p>
          </p:txBody>
        </p:sp>
        <p:sp>
          <p:nvSpPr>
            <p:cNvPr id="17" name="TextBox 16">
              <a:extLst>
                <a:ext uri="{FF2B5EF4-FFF2-40B4-BE49-F238E27FC236}">
                  <a16:creationId xmlns:a16="http://schemas.microsoft.com/office/drawing/2014/main" xmlns="" id="{178D5BDB-A4C0-3E95-7A69-6C3E3147B8CC}"/>
                </a:ext>
              </a:extLst>
            </p:cNvPr>
            <p:cNvSpPr txBox="1"/>
            <p:nvPr/>
          </p:nvSpPr>
          <p:spPr>
            <a:xfrm>
              <a:off x="11162135" y="4902367"/>
              <a:ext cx="431508" cy="646331"/>
            </a:xfrm>
            <a:prstGeom prst="rect">
              <a:avLst/>
            </a:prstGeom>
            <a:noFill/>
          </p:spPr>
          <p:txBody>
            <a:bodyPr wrap="square" rtlCol="0">
              <a:spAutoFit/>
            </a:bodyPr>
            <a:lstStyle/>
            <a:p>
              <a:r>
                <a:rPr lang="en-US" sz="3600" dirty="0">
                  <a:solidFill>
                    <a:srgbClr val="110022"/>
                  </a:solidFill>
                  <a:latin typeface="Arial Black" panose="020B0A04020102020204" pitchFamily="34" charset="0"/>
                </a:rPr>
                <a:t>1</a:t>
              </a:r>
            </a:p>
          </p:txBody>
        </p:sp>
      </p:grpSp>
      <p:grpSp>
        <p:nvGrpSpPr>
          <p:cNvPr id="39" name="Group 38">
            <a:extLst>
              <a:ext uri="{FF2B5EF4-FFF2-40B4-BE49-F238E27FC236}">
                <a16:creationId xmlns:a16="http://schemas.microsoft.com/office/drawing/2014/main" xmlns="" id="{4E83D7F4-BA72-E482-6547-A42A41E1C6C3}"/>
              </a:ext>
            </a:extLst>
          </p:cNvPr>
          <p:cNvGrpSpPr/>
          <p:nvPr/>
        </p:nvGrpSpPr>
        <p:grpSpPr>
          <a:xfrm>
            <a:off x="-2628974" y="1"/>
            <a:ext cx="11643645" cy="6857999"/>
            <a:chOff x="0" y="0"/>
            <a:chExt cx="11643645" cy="6857999"/>
          </a:xfrm>
        </p:grpSpPr>
        <p:sp>
          <p:nvSpPr>
            <p:cNvPr id="40" name="Freeform: Shape 39">
              <a:extLst>
                <a:ext uri="{FF2B5EF4-FFF2-40B4-BE49-F238E27FC236}">
                  <a16:creationId xmlns:a16="http://schemas.microsoft.com/office/drawing/2014/main" xmlns="" id="{F7E9B38F-21F3-C014-0862-1B788A9EDCC2}"/>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3700330 h 6857999"/>
                <a:gd name="connsiteX3" fmla="*/ 11551064 w 11643645"/>
                <a:gd name="connsiteY3" fmla="*/ 3700330 h 6857999"/>
                <a:gd name="connsiteX4" fmla="*/ 11643645 w 11643645"/>
                <a:gd name="connsiteY4" fmla="*/ 3792911 h 6857999"/>
                <a:gd name="connsiteX5" fmla="*/ 11643645 w 11643645"/>
                <a:gd name="connsiteY5" fmla="*/ 4163225 h 6857999"/>
                <a:gd name="connsiteX6" fmla="*/ 11551064 w 11643645"/>
                <a:gd name="connsiteY6" fmla="*/ 4255806 h 6857999"/>
                <a:gd name="connsiteX7" fmla="*/ 11186445 w 11643645"/>
                <a:gd name="connsiteY7" fmla="*/ 4255806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3700330"/>
                  </a:lnTo>
                  <a:lnTo>
                    <a:pt x="11551064" y="3700330"/>
                  </a:lnTo>
                  <a:cubicBezTo>
                    <a:pt x="11602195" y="3700330"/>
                    <a:pt x="11643645" y="3741780"/>
                    <a:pt x="11643645" y="3792911"/>
                  </a:cubicBezTo>
                  <a:lnTo>
                    <a:pt x="11643645" y="4163225"/>
                  </a:lnTo>
                  <a:cubicBezTo>
                    <a:pt x="11643645" y="4214356"/>
                    <a:pt x="11602195" y="4255806"/>
                    <a:pt x="11551064" y="4255806"/>
                  </a:cubicBezTo>
                  <a:lnTo>
                    <a:pt x="11186445" y="4255806"/>
                  </a:lnTo>
                  <a:lnTo>
                    <a:pt x="11186445" y="6857999"/>
                  </a:lnTo>
                  <a:lnTo>
                    <a:pt x="0" y="6857999"/>
                  </a:lnTo>
                  <a:close/>
                </a:path>
              </a:pathLst>
            </a:custGeom>
            <a:solidFill>
              <a:srgbClr val="D14FAF"/>
            </a:solidFill>
            <a:ln>
              <a:solidFill>
                <a:srgbClr val="D14FAF"/>
              </a:solidFill>
            </a:ln>
            <a:effectLst>
              <a:outerShdw blurRad="127000" dist="635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 name="Picture 40">
              <a:extLst>
                <a:ext uri="{FF2B5EF4-FFF2-40B4-BE49-F238E27FC236}">
                  <a16:creationId xmlns:a16="http://schemas.microsoft.com/office/drawing/2014/main" xmlns="" id="{0AA1B7E7-FFF4-2A0E-5DEB-F2F1BC3BE288}"/>
                </a:ext>
              </a:extLst>
            </p:cNvPr>
            <p:cNvPicPr>
              <a:picLocks noChangeAspect="1"/>
            </p:cNvPicPr>
            <p:nvPr/>
          </p:nvPicPr>
          <p:blipFill>
            <a:blip r:embed="rId4">
              <a:alphaModFix amt="68000"/>
              <a:extLst>
                <a:ext uri="{28A0092B-C50C-407E-A947-70E740481C1C}">
                  <a14:useLocalDpi xmlns:a14="http://schemas.microsoft.com/office/drawing/2010/main" xmlns="" val="0"/>
                </a:ext>
              </a:extLst>
            </a:blip>
            <a:stretch>
              <a:fillRect/>
            </a:stretch>
          </p:blipFill>
          <p:spPr>
            <a:xfrm>
              <a:off x="7153274" y="3598769"/>
              <a:ext cx="2815478" cy="2815478"/>
            </a:xfrm>
            <a:prstGeom prst="rect">
              <a:avLst/>
            </a:prstGeom>
            <a:effectLst>
              <a:outerShdw blurRad="50800" dist="38100" dir="5400000" algn="t" rotWithShape="0">
                <a:prstClr val="black">
                  <a:alpha val="40000"/>
                </a:prstClr>
              </a:outerShdw>
            </a:effectLst>
          </p:spPr>
        </p:pic>
        <p:sp>
          <p:nvSpPr>
            <p:cNvPr id="42" name="TextBox 41">
              <a:extLst>
                <a:ext uri="{FF2B5EF4-FFF2-40B4-BE49-F238E27FC236}">
                  <a16:creationId xmlns:a16="http://schemas.microsoft.com/office/drawing/2014/main" xmlns="" id="{B0354032-F4BE-9C23-80B0-B3E4861E82B9}"/>
                </a:ext>
              </a:extLst>
            </p:cNvPr>
            <p:cNvSpPr txBox="1"/>
            <p:nvPr/>
          </p:nvSpPr>
          <p:spPr>
            <a:xfrm>
              <a:off x="7153274" y="2121441"/>
              <a:ext cx="2989729" cy="1477328"/>
            </a:xfrm>
            <a:prstGeom prst="rect">
              <a:avLst/>
            </a:prstGeom>
            <a:noFill/>
          </p:spPr>
          <p:txBody>
            <a:bodyPr wrap="square" rtlCol="0">
              <a:spAutoFit/>
            </a:bodyPr>
            <a:lstStyle/>
            <a:p>
              <a:r>
                <a:rPr lang="en-US" b="0" i="0" dirty="0">
                  <a:solidFill>
                    <a:srgbClr val="FFFFFF"/>
                  </a:solidFill>
                  <a:effectLst/>
                  <a:latin typeface="Times New Roman" panose="02020603050405020304" pitchFamily="18" charset="0"/>
                  <a:cs typeface="Times New Roman" panose="02020603050405020304" pitchFamily="18" charset="0"/>
                </a:rPr>
                <a:t>Students can be grouped into sets based on various criteria such as grade level, subjects they study, or extracurricular activities.</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EEF9F317-A92A-DEF2-1CC7-86B501F9769D}"/>
                </a:ext>
              </a:extLst>
            </p:cNvPr>
            <p:cNvSpPr txBox="1"/>
            <p:nvPr/>
          </p:nvSpPr>
          <p:spPr>
            <a:xfrm>
              <a:off x="6810982" y="1416079"/>
              <a:ext cx="3500061" cy="523220"/>
            </a:xfrm>
            <a:prstGeom prst="rect">
              <a:avLst/>
            </a:prstGeom>
            <a:noFill/>
          </p:spPr>
          <p:txBody>
            <a:bodyPr wrap="none" rtlCol="0">
              <a:spAutoFit/>
            </a:bodyPr>
            <a:lstStyle/>
            <a:p>
              <a:r>
                <a:rPr lang="en-US" sz="2800" b="0" i="0" dirty="0">
                  <a:solidFill>
                    <a:srgbClr val="FFFFFF"/>
                  </a:solidFill>
                  <a:effectLst/>
                  <a:latin typeface="Segoe UI Historic" panose="020B0502040204020203" pitchFamily="34" charset="0"/>
                </a:rPr>
                <a:t>Educational Contexts</a:t>
              </a:r>
              <a:endParaRPr lang="en-US" sz="2800" dirty="0"/>
            </a:p>
          </p:txBody>
        </p:sp>
        <p:sp>
          <p:nvSpPr>
            <p:cNvPr id="44" name="TextBox 43">
              <a:extLst>
                <a:ext uri="{FF2B5EF4-FFF2-40B4-BE49-F238E27FC236}">
                  <a16:creationId xmlns:a16="http://schemas.microsoft.com/office/drawing/2014/main" xmlns="" id="{C5544A60-29C2-D47E-CEB1-5E1CA3F4E261}"/>
                </a:ext>
              </a:extLst>
            </p:cNvPr>
            <p:cNvSpPr txBox="1"/>
            <p:nvPr/>
          </p:nvSpPr>
          <p:spPr>
            <a:xfrm>
              <a:off x="11144036" y="3692900"/>
              <a:ext cx="499609" cy="646331"/>
            </a:xfrm>
            <a:prstGeom prst="rect">
              <a:avLst/>
            </a:prstGeom>
            <a:noFill/>
          </p:spPr>
          <p:txBody>
            <a:bodyPr wrap="square" rtlCol="0">
              <a:spAutoFit/>
            </a:bodyPr>
            <a:lstStyle/>
            <a:p>
              <a:r>
                <a:rPr lang="en-US" sz="3600" dirty="0">
                  <a:solidFill>
                    <a:srgbClr val="7030A0"/>
                  </a:solidFill>
                  <a:latin typeface="Magneto" panose="04030805050802020D02" pitchFamily="82" charset="0"/>
                </a:rPr>
                <a:t>2</a:t>
              </a:r>
            </a:p>
          </p:txBody>
        </p:sp>
      </p:grpSp>
      <p:grpSp>
        <p:nvGrpSpPr>
          <p:cNvPr id="51" name="Group 50">
            <a:extLst>
              <a:ext uri="{FF2B5EF4-FFF2-40B4-BE49-F238E27FC236}">
                <a16:creationId xmlns:a16="http://schemas.microsoft.com/office/drawing/2014/main" xmlns="" id="{A6FF8789-F9E9-A568-5EAF-D1A753286A82}"/>
              </a:ext>
            </a:extLst>
          </p:cNvPr>
          <p:cNvGrpSpPr/>
          <p:nvPr/>
        </p:nvGrpSpPr>
        <p:grpSpPr>
          <a:xfrm>
            <a:off x="-3566059" y="24592"/>
            <a:ext cx="11900647" cy="6857999"/>
            <a:chOff x="0" y="0"/>
            <a:chExt cx="11900647" cy="6857999"/>
          </a:xfrm>
        </p:grpSpPr>
        <p:sp>
          <p:nvSpPr>
            <p:cNvPr id="52" name="Freeform: Shape 51">
              <a:extLst>
                <a:ext uri="{FF2B5EF4-FFF2-40B4-BE49-F238E27FC236}">
                  <a16:creationId xmlns:a16="http://schemas.microsoft.com/office/drawing/2014/main" xmlns="" id="{03293D90-F8E2-72D9-976F-2BA7DDC02DCA}"/>
                </a:ext>
              </a:extLst>
            </p:cNvPr>
            <p:cNvSpPr/>
            <p:nvPr/>
          </p:nvSpPr>
          <p:spPr>
            <a:xfrm>
              <a:off x="0" y="0"/>
              <a:ext cx="11643645" cy="6857999"/>
            </a:xfrm>
            <a:custGeom>
              <a:avLst/>
              <a:gdLst>
                <a:gd name="connsiteX0" fmla="*/ 0 w 11643645"/>
                <a:gd name="connsiteY0" fmla="*/ 0 h 6857999"/>
                <a:gd name="connsiteX1" fmla="*/ 11186445 w 11643645"/>
                <a:gd name="connsiteY1" fmla="*/ 0 h 6857999"/>
                <a:gd name="connsiteX2" fmla="*/ 11186445 w 11643645"/>
                <a:gd name="connsiteY2" fmla="*/ 2444098 h 6857999"/>
                <a:gd name="connsiteX3" fmla="*/ 11551064 w 11643645"/>
                <a:gd name="connsiteY3" fmla="*/ 2444098 h 6857999"/>
                <a:gd name="connsiteX4" fmla="*/ 11643645 w 11643645"/>
                <a:gd name="connsiteY4" fmla="*/ 2536679 h 6857999"/>
                <a:gd name="connsiteX5" fmla="*/ 11643645 w 11643645"/>
                <a:gd name="connsiteY5" fmla="*/ 2906993 h 6857999"/>
                <a:gd name="connsiteX6" fmla="*/ 11551064 w 11643645"/>
                <a:gd name="connsiteY6" fmla="*/ 2999574 h 6857999"/>
                <a:gd name="connsiteX7" fmla="*/ 11186445 w 11643645"/>
                <a:gd name="connsiteY7" fmla="*/ 2999574 h 6857999"/>
                <a:gd name="connsiteX8" fmla="*/ 11186445 w 11643645"/>
                <a:gd name="connsiteY8" fmla="*/ 6857999 h 6857999"/>
                <a:gd name="connsiteX9" fmla="*/ 0 w 1164364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43645" h="6857999">
                  <a:moveTo>
                    <a:pt x="0" y="0"/>
                  </a:moveTo>
                  <a:lnTo>
                    <a:pt x="11186445" y="0"/>
                  </a:lnTo>
                  <a:lnTo>
                    <a:pt x="11186445" y="2444098"/>
                  </a:lnTo>
                  <a:lnTo>
                    <a:pt x="11551064" y="2444098"/>
                  </a:lnTo>
                  <a:cubicBezTo>
                    <a:pt x="11602195" y="2444098"/>
                    <a:pt x="11643645" y="2485548"/>
                    <a:pt x="11643645" y="2536679"/>
                  </a:cubicBezTo>
                  <a:lnTo>
                    <a:pt x="11643645" y="2906993"/>
                  </a:lnTo>
                  <a:cubicBezTo>
                    <a:pt x="11643645" y="2958124"/>
                    <a:pt x="11602195" y="2999574"/>
                    <a:pt x="11551064" y="2999574"/>
                  </a:cubicBezTo>
                  <a:lnTo>
                    <a:pt x="11186445" y="2999574"/>
                  </a:lnTo>
                  <a:lnTo>
                    <a:pt x="11186445" y="6857999"/>
                  </a:lnTo>
                  <a:lnTo>
                    <a:pt x="0" y="6857999"/>
                  </a:lnTo>
                  <a:close/>
                </a:path>
              </a:pathLst>
            </a:custGeom>
            <a:solidFill>
              <a:srgbClr val="DD95E3"/>
            </a:solidFill>
            <a:ln>
              <a:solidFill>
                <a:srgbClr val="DD95E3"/>
              </a:solid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Picture 52">
              <a:extLst>
                <a:ext uri="{FF2B5EF4-FFF2-40B4-BE49-F238E27FC236}">
                  <a16:creationId xmlns:a16="http://schemas.microsoft.com/office/drawing/2014/main" xmlns="" id="{64BE6B28-152B-A563-917E-D2B3C2FD254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643060" y="2243416"/>
              <a:ext cx="1916232" cy="2371165"/>
            </a:xfrm>
            <a:prstGeom prst="rect">
              <a:avLst/>
            </a:prstGeom>
            <a:effectLst>
              <a:outerShdw blurRad="203200" dist="38100" algn="l" rotWithShape="0">
                <a:prstClr val="black"/>
              </a:outerShdw>
            </a:effectLst>
          </p:spPr>
        </p:pic>
        <p:sp>
          <p:nvSpPr>
            <p:cNvPr id="54" name="TextBox 53">
              <a:extLst>
                <a:ext uri="{FF2B5EF4-FFF2-40B4-BE49-F238E27FC236}">
                  <a16:creationId xmlns:a16="http://schemas.microsoft.com/office/drawing/2014/main" xmlns="" id="{87843FCC-5F57-5081-D2BE-FDEA9892C834}"/>
                </a:ext>
              </a:extLst>
            </p:cNvPr>
            <p:cNvSpPr txBox="1"/>
            <p:nvPr/>
          </p:nvSpPr>
          <p:spPr>
            <a:xfrm>
              <a:off x="6096000" y="2378064"/>
              <a:ext cx="4007223"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theory of sets was developed by German mathematician </a:t>
              </a:r>
              <a:r>
                <a:rPr lang="en-US" b="1" dirty="0">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Georg Cantor’ </a:t>
              </a:r>
              <a:r>
                <a:rPr lang="en-US" b="0" i="0" dirty="0">
                  <a:effectLst/>
                  <a:latin typeface="Times New Roman" panose="02020603050405020304" pitchFamily="18" charset="0"/>
                  <a:cs typeface="Times New Roman" panose="02020603050405020304" pitchFamily="18" charset="0"/>
                </a:rPr>
                <a:t>(1845-1918)</a:t>
              </a:r>
              <a:endParaRPr lang="en-US"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xmlns="" id="{5750DEE6-74DA-B38B-D389-6DEA268B85F5}"/>
                </a:ext>
              </a:extLst>
            </p:cNvPr>
            <p:cNvSpPr txBox="1"/>
            <p:nvPr/>
          </p:nvSpPr>
          <p:spPr>
            <a:xfrm>
              <a:off x="6096001" y="3556607"/>
              <a:ext cx="4007222" cy="1200329"/>
            </a:xfrm>
            <a:prstGeom prst="rect">
              <a:avLst/>
            </a:prstGeom>
            <a:noFill/>
          </p:spPr>
          <p:txBody>
            <a:bodyPr wrap="square" rtlCol="0">
              <a:spAutoFit/>
            </a:bodyPr>
            <a:lstStyle/>
            <a:p>
              <a:pPr algn="l"/>
              <a:r>
                <a:rPr lang="en-US" b="0" i="0" dirty="0">
                  <a:solidFill>
                    <a:srgbClr val="1C1E21"/>
                  </a:solidFill>
                  <a:effectLst/>
                  <a:latin typeface="Times New Roman" panose="02020603050405020304" pitchFamily="18" charset="0"/>
                  <a:cs typeface="Times New Roman" panose="02020603050405020304" pitchFamily="18" charset="0"/>
                </a:rPr>
                <a:t>He first encountered sets while working on "problems on trigonometric series".</a:t>
              </a:r>
            </a:p>
            <a:p>
              <a:r>
                <a:rPr lang="en-US" dirty="0"/>
                <a:t/>
              </a:r>
              <a:br>
                <a:rPr lang="en-US" dirty="0"/>
              </a:br>
              <a:endParaRPr lang="en-US" dirty="0"/>
            </a:p>
          </p:txBody>
        </p:sp>
        <p:sp>
          <p:nvSpPr>
            <p:cNvPr id="56" name="TextBox 55">
              <a:extLst>
                <a:ext uri="{FF2B5EF4-FFF2-40B4-BE49-F238E27FC236}">
                  <a16:creationId xmlns:a16="http://schemas.microsoft.com/office/drawing/2014/main" xmlns="" id="{C5D7F6BE-7673-D10B-3440-C8B839EDF4ED}"/>
                </a:ext>
              </a:extLst>
            </p:cNvPr>
            <p:cNvSpPr txBox="1"/>
            <p:nvPr/>
          </p:nvSpPr>
          <p:spPr>
            <a:xfrm>
              <a:off x="11121273" y="2459504"/>
              <a:ext cx="779374" cy="646331"/>
            </a:xfrm>
            <a:prstGeom prst="rect">
              <a:avLst/>
            </a:prstGeom>
            <a:noFill/>
          </p:spPr>
          <p:txBody>
            <a:bodyPr wrap="square" rtlCol="0">
              <a:spAutoFit/>
            </a:bodyPr>
            <a:lstStyle/>
            <a:p>
              <a:r>
                <a:rPr lang="en-US" sz="3600" dirty="0">
                  <a:solidFill>
                    <a:srgbClr val="D14FAF"/>
                  </a:solidFill>
                  <a:latin typeface="Magneto" panose="04030805050802020D02" pitchFamily="82" charset="0"/>
                </a:rPr>
                <a:t>3</a:t>
              </a:r>
            </a:p>
          </p:txBody>
        </p:sp>
      </p:grpSp>
    </p:spTree>
    <p:extLst>
      <p:ext uri="{BB962C8B-B14F-4D97-AF65-F5344CB8AC3E}">
        <p14:creationId xmlns:p14="http://schemas.microsoft.com/office/powerpoint/2010/main" xmlns="" val="36277868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xmlns="" id="{A3C939E8-D5D1-C01D-EE95-FC038D356F9C}"/>
              </a:ext>
            </a:extLst>
          </p:cNvPr>
          <p:cNvGrpSpPr/>
          <p:nvPr/>
        </p:nvGrpSpPr>
        <p:grpSpPr>
          <a:xfrm>
            <a:off x="2991520" y="938240"/>
            <a:ext cx="6208960" cy="4981519"/>
            <a:chOff x="3002773" y="761544"/>
            <a:chExt cx="6208960" cy="4981519"/>
          </a:xfrm>
        </p:grpSpPr>
        <p:sp>
          <p:nvSpPr>
            <p:cNvPr id="38" name="Freeform: Shape 37">
              <a:extLst>
                <a:ext uri="{FF2B5EF4-FFF2-40B4-BE49-F238E27FC236}">
                  <a16:creationId xmlns:a16="http://schemas.microsoft.com/office/drawing/2014/main" xmlns="" id="{AD865F13-3085-AC89-B0BE-356A553FB6AF}"/>
                </a:ext>
              </a:extLst>
            </p:cNvPr>
            <p:cNvSpPr/>
            <p:nvPr/>
          </p:nvSpPr>
          <p:spPr>
            <a:xfrm>
              <a:off x="4783875" y="1088276"/>
              <a:ext cx="1817008" cy="1842828"/>
            </a:xfrm>
            <a:custGeom>
              <a:avLst/>
              <a:gdLst>
                <a:gd name="connsiteX0" fmla="*/ -213 w 1817008"/>
                <a:gd name="connsiteY0" fmla="*/ -76 h 1842828"/>
                <a:gd name="connsiteX1" fmla="*/ 1816795 w 1817008"/>
                <a:gd name="connsiteY1" fmla="*/ 752550 h 1842828"/>
                <a:gd name="connsiteX2" fmla="*/ 726592 w 1817008"/>
                <a:gd name="connsiteY2" fmla="*/ 1842753 h 1842828"/>
                <a:gd name="connsiteX3" fmla="*/ -213 w 1817008"/>
                <a:gd name="connsiteY3" fmla="*/ 1541705 h 1842828"/>
              </a:gdLst>
              <a:ahLst/>
              <a:cxnLst>
                <a:cxn ang="0">
                  <a:pos x="connsiteX0" y="connsiteY0"/>
                </a:cxn>
                <a:cxn ang="0">
                  <a:pos x="connsiteX1" y="connsiteY1"/>
                </a:cxn>
                <a:cxn ang="0">
                  <a:pos x="connsiteX2" y="connsiteY2"/>
                </a:cxn>
                <a:cxn ang="0">
                  <a:pos x="connsiteX3" y="connsiteY3"/>
                </a:cxn>
              </a:cxnLst>
              <a:rect l="l" t="t" r="r" b="b"/>
              <a:pathLst>
                <a:path w="1817008" h="1842828">
                  <a:moveTo>
                    <a:pt x="-213" y="-76"/>
                  </a:moveTo>
                  <a:cubicBezTo>
                    <a:pt x="681291" y="-76"/>
                    <a:pt x="1334888" y="270651"/>
                    <a:pt x="1816795" y="752550"/>
                  </a:cubicBezTo>
                  <a:lnTo>
                    <a:pt x="726592" y="1842753"/>
                  </a:lnTo>
                  <a:cubicBezTo>
                    <a:pt x="533835" y="1649995"/>
                    <a:pt x="272392" y="1541705"/>
                    <a:pt x="-213" y="1541705"/>
                  </a:cubicBezTo>
                  <a:close/>
                </a:path>
              </a:pathLst>
            </a:custGeom>
            <a:solidFill>
              <a:srgbClr val="0F849D"/>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1270000"/>
          </p:spPr>
          <p:txBody>
            <a:bodyPr rtlCol="0" anchor="ctr"/>
            <a:lstStyle/>
            <a:p>
              <a:endParaRPr lang="en-IN"/>
            </a:p>
          </p:txBody>
        </p:sp>
        <p:sp>
          <p:nvSpPr>
            <p:cNvPr id="39" name="Freeform: Shape 38">
              <a:extLst>
                <a:ext uri="{FF2B5EF4-FFF2-40B4-BE49-F238E27FC236}">
                  <a16:creationId xmlns:a16="http://schemas.microsoft.com/office/drawing/2014/main" xmlns="" id="{0674E48F-CE49-B31D-6600-130430B259DD}"/>
                </a:ext>
              </a:extLst>
            </p:cNvPr>
            <p:cNvSpPr/>
            <p:nvPr/>
          </p:nvSpPr>
          <p:spPr>
            <a:xfrm>
              <a:off x="3500200" y="2083238"/>
              <a:ext cx="1817007" cy="1842827"/>
            </a:xfrm>
            <a:custGeom>
              <a:avLst/>
              <a:gdLst>
                <a:gd name="connsiteX0" fmla="*/ -213 w 1817007"/>
                <a:gd name="connsiteY0" fmla="*/ 752549 h 1842827"/>
                <a:gd name="connsiteX1" fmla="*/ 1816795 w 1817007"/>
                <a:gd name="connsiteY1" fmla="*/ -76 h 1842827"/>
                <a:gd name="connsiteX2" fmla="*/ 1816795 w 1817007"/>
                <a:gd name="connsiteY2" fmla="*/ 1541704 h 1842827"/>
                <a:gd name="connsiteX3" fmla="*/ 1089990 w 1817007"/>
                <a:gd name="connsiteY3" fmla="*/ 1842752 h 1842827"/>
              </a:gdLst>
              <a:ahLst/>
              <a:cxnLst>
                <a:cxn ang="0">
                  <a:pos x="connsiteX0" y="connsiteY0"/>
                </a:cxn>
                <a:cxn ang="0">
                  <a:pos x="connsiteX1" y="connsiteY1"/>
                </a:cxn>
                <a:cxn ang="0">
                  <a:pos x="connsiteX2" y="connsiteY2"/>
                </a:cxn>
                <a:cxn ang="0">
                  <a:pos x="connsiteX3" y="connsiteY3"/>
                </a:cxn>
              </a:cxnLst>
              <a:rect l="l" t="t" r="r" b="b"/>
              <a:pathLst>
                <a:path w="1817007" h="1842827">
                  <a:moveTo>
                    <a:pt x="-213" y="752549"/>
                  </a:moveTo>
                  <a:cubicBezTo>
                    <a:pt x="481695" y="270650"/>
                    <a:pt x="1135291" y="-76"/>
                    <a:pt x="1816795" y="-76"/>
                  </a:cubicBezTo>
                  <a:lnTo>
                    <a:pt x="1816795" y="1541704"/>
                  </a:lnTo>
                  <a:cubicBezTo>
                    <a:pt x="1544190" y="1541704"/>
                    <a:pt x="1282757" y="1649994"/>
                    <a:pt x="1089990" y="1842752"/>
                  </a:cubicBezTo>
                  <a:close/>
                </a:path>
              </a:pathLst>
            </a:custGeom>
            <a:solidFill>
              <a:srgbClr val="0A95A9"/>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952500"/>
          </p:spPr>
          <p:txBody>
            <a:bodyPr rtlCol="0" anchor="ctr"/>
            <a:lstStyle/>
            <a:p>
              <a:endParaRPr lang="en-IN"/>
            </a:p>
          </p:txBody>
        </p:sp>
        <p:sp>
          <p:nvSpPr>
            <p:cNvPr id="40" name="Freeform: Shape 39">
              <a:extLst>
                <a:ext uri="{FF2B5EF4-FFF2-40B4-BE49-F238E27FC236}">
                  <a16:creationId xmlns:a16="http://schemas.microsoft.com/office/drawing/2014/main" xmlns="" id="{ABCFF028-0EC5-40A9-0FB1-346ADE25B22D}"/>
                </a:ext>
              </a:extLst>
            </p:cNvPr>
            <p:cNvSpPr/>
            <p:nvPr/>
          </p:nvSpPr>
          <p:spPr>
            <a:xfrm>
              <a:off x="3487288" y="2931104"/>
              <a:ext cx="1842830" cy="1817007"/>
            </a:xfrm>
            <a:custGeom>
              <a:avLst/>
              <a:gdLst>
                <a:gd name="connsiteX0" fmla="*/ -213 w 1842830"/>
                <a:gd name="connsiteY0" fmla="*/ 1816932 h 1817007"/>
                <a:gd name="connsiteX1" fmla="*/ 752415 w 1842830"/>
                <a:gd name="connsiteY1" fmla="*/ -76 h 1817007"/>
                <a:gd name="connsiteX2" fmla="*/ 1842618 w 1842830"/>
                <a:gd name="connsiteY2" fmla="*/ 1090127 h 1817007"/>
                <a:gd name="connsiteX3" fmla="*/ 1541570 w 1842830"/>
                <a:gd name="connsiteY3" fmla="*/ 1816932 h 1817007"/>
              </a:gdLst>
              <a:ahLst/>
              <a:cxnLst>
                <a:cxn ang="0">
                  <a:pos x="connsiteX0" y="connsiteY0"/>
                </a:cxn>
                <a:cxn ang="0">
                  <a:pos x="connsiteX1" y="connsiteY1"/>
                </a:cxn>
                <a:cxn ang="0">
                  <a:pos x="connsiteX2" y="connsiteY2"/>
                </a:cxn>
                <a:cxn ang="0">
                  <a:pos x="connsiteX3" y="connsiteY3"/>
                </a:cxn>
              </a:cxnLst>
              <a:rect l="l" t="t" r="r" b="b"/>
              <a:pathLst>
                <a:path w="1842830" h="1817007">
                  <a:moveTo>
                    <a:pt x="-213" y="1816932"/>
                  </a:moveTo>
                  <a:cubicBezTo>
                    <a:pt x="-213" y="1135418"/>
                    <a:pt x="270516" y="481822"/>
                    <a:pt x="752415" y="-76"/>
                  </a:cubicBezTo>
                  <a:lnTo>
                    <a:pt x="1842618" y="1090127"/>
                  </a:lnTo>
                  <a:cubicBezTo>
                    <a:pt x="1649860" y="1282884"/>
                    <a:pt x="1541570" y="1544327"/>
                    <a:pt x="1541570" y="1816932"/>
                  </a:cubicBezTo>
                  <a:close/>
                </a:path>
              </a:pathLst>
            </a:custGeom>
            <a:solidFill>
              <a:srgbClr val="05A7B4"/>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635000"/>
          </p:spPr>
          <p:txBody>
            <a:bodyPr rtlCol="0" anchor="ctr"/>
            <a:lstStyle/>
            <a:p>
              <a:endParaRPr lang="en-IN"/>
            </a:p>
          </p:txBody>
        </p:sp>
        <p:sp>
          <p:nvSpPr>
            <p:cNvPr id="41" name="Freeform: Shape 40">
              <a:extLst>
                <a:ext uri="{FF2B5EF4-FFF2-40B4-BE49-F238E27FC236}">
                  <a16:creationId xmlns:a16="http://schemas.microsoft.com/office/drawing/2014/main" xmlns="" id="{58D7EC36-E5CD-7890-5E81-C2EA5CED1671}"/>
                </a:ext>
              </a:extLst>
            </p:cNvPr>
            <p:cNvSpPr/>
            <p:nvPr/>
          </p:nvSpPr>
          <p:spPr>
            <a:xfrm>
              <a:off x="5811458" y="841439"/>
              <a:ext cx="1842830" cy="1817007"/>
            </a:xfrm>
            <a:custGeom>
              <a:avLst/>
              <a:gdLst>
                <a:gd name="connsiteX0" fmla="*/ 1089990 w 1842830"/>
                <a:gd name="connsiteY0" fmla="*/ -76 h 1817007"/>
                <a:gd name="connsiteX1" fmla="*/ 1842618 w 1842830"/>
                <a:gd name="connsiteY1" fmla="*/ 1816932 h 1817007"/>
                <a:gd name="connsiteX2" fmla="*/ 300834 w 1842830"/>
                <a:gd name="connsiteY2" fmla="*/ 1816932 h 1817007"/>
                <a:gd name="connsiteX3" fmla="*/ -213 w 1842830"/>
                <a:gd name="connsiteY3" fmla="*/ 1090127 h 1817007"/>
              </a:gdLst>
              <a:ahLst/>
              <a:cxnLst>
                <a:cxn ang="0">
                  <a:pos x="connsiteX0" y="connsiteY0"/>
                </a:cxn>
                <a:cxn ang="0">
                  <a:pos x="connsiteX1" y="connsiteY1"/>
                </a:cxn>
                <a:cxn ang="0">
                  <a:pos x="connsiteX2" y="connsiteY2"/>
                </a:cxn>
                <a:cxn ang="0">
                  <a:pos x="connsiteX3" y="connsiteY3"/>
                </a:cxn>
              </a:cxnLst>
              <a:rect l="l" t="t" r="r" b="b"/>
              <a:pathLst>
                <a:path w="1842830" h="1817007">
                  <a:moveTo>
                    <a:pt x="1089990" y="-76"/>
                  </a:moveTo>
                  <a:cubicBezTo>
                    <a:pt x="1571888" y="481822"/>
                    <a:pt x="1842618" y="1135428"/>
                    <a:pt x="1842618" y="1816932"/>
                  </a:cubicBezTo>
                  <a:lnTo>
                    <a:pt x="300834" y="1816932"/>
                  </a:lnTo>
                  <a:cubicBezTo>
                    <a:pt x="300834" y="1544327"/>
                    <a:pt x="192544" y="1282884"/>
                    <a:pt x="-213" y="1090127"/>
                  </a:cubicBezTo>
                  <a:close/>
                </a:path>
              </a:pathLst>
            </a:custGeom>
            <a:solidFill>
              <a:srgbClr val="147292"/>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1587500"/>
          </p:spPr>
          <p:txBody>
            <a:bodyPr rtlCol="0" anchor="ctr"/>
            <a:lstStyle/>
            <a:p>
              <a:endParaRPr lang="en-IN"/>
            </a:p>
          </p:txBody>
        </p:sp>
        <p:sp>
          <p:nvSpPr>
            <p:cNvPr id="42" name="Freeform: Shape 41">
              <a:extLst>
                <a:ext uri="{FF2B5EF4-FFF2-40B4-BE49-F238E27FC236}">
                  <a16:creationId xmlns:a16="http://schemas.microsoft.com/office/drawing/2014/main" xmlns="" id="{7F9EBB12-E7C9-6613-B3F5-89D4D0075D07}"/>
                </a:ext>
              </a:extLst>
            </p:cNvPr>
            <p:cNvSpPr/>
            <p:nvPr/>
          </p:nvSpPr>
          <p:spPr>
            <a:xfrm>
              <a:off x="7098309" y="1321073"/>
              <a:ext cx="1842830" cy="1817008"/>
            </a:xfrm>
            <a:custGeom>
              <a:avLst/>
              <a:gdLst>
                <a:gd name="connsiteX0" fmla="*/ 1842618 w 1842830"/>
                <a:gd name="connsiteY0" fmla="*/ -76 h 1817008"/>
                <a:gd name="connsiteX1" fmla="*/ 1089990 w 1842830"/>
                <a:gd name="connsiteY1" fmla="*/ 1816932 h 1817008"/>
                <a:gd name="connsiteX2" fmla="*/ -213 w 1842830"/>
                <a:gd name="connsiteY2" fmla="*/ 726729 h 1817008"/>
                <a:gd name="connsiteX3" fmla="*/ 300834 w 1842830"/>
                <a:gd name="connsiteY3" fmla="*/ -76 h 1817008"/>
              </a:gdLst>
              <a:ahLst/>
              <a:cxnLst>
                <a:cxn ang="0">
                  <a:pos x="connsiteX0" y="connsiteY0"/>
                </a:cxn>
                <a:cxn ang="0">
                  <a:pos x="connsiteX1" y="connsiteY1"/>
                </a:cxn>
                <a:cxn ang="0">
                  <a:pos x="connsiteX2" y="connsiteY2"/>
                </a:cxn>
                <a:cxn ang="0">
                  <a:pos x="connsiteX3" y="connsiteY3"/>
                </a:cxn>
              </a:cxnLst>
              <a:rect l="l" t="t" r="r" b="b"/>
              <a:pathLst>
                <a:path w="1842830" h="1817008">
                  <a:moveTo>
                    <a:pt x="1842618" y="-76"/>
                  </a:moveTo>
                  <a:cubicBezTo>
                    <a:pt x="1842618" y="681428"/>
                    <a:pt x="1571888" y="1335024"/>
                    <a:pt x="1089990" y="1816932"/>
                  </a:cubicBezTo>
                  <a:lnTo>
                    <a:pt x="-213" y="726729"/>
                  </a:lnTo>
                  <a:cubicBezTo>
                    <a:pt x="192544" y="533972"/>
                    <a:pt x="300834" y="272529"/>
                    <a:pt x="300834" y="-76"/>
                  </a:cubicBezTo>
                  <a:close/>
                </a:path>
              </a:pathLst>
            </a:custGeom>
            <a:solidFill>
              <a:srgbClr val="196087"/>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1905000"/>
          </p:spPr>
          <p:txBody>
            <a:bodyPr rtlCol="0" anchor="ctr"/>
            <a:lstStyle/>
            <a:p>
              <a:endParaRPr lang="en-IN"/>
            </a:p>
          </p:txBody>
        </p:sp>
        <p:sp>
          <p:nvSpPr>
            <p:cNvPr id="43" name="Freeform: Shape 42">
              <a:extLst>
                <a:ext uri="{FF2B5EF4-FFF2-40B4-BE49-F238E27FC236}">
                  <a16:creationId xmlns:a16="http://schemas.microsoft.com/office/drawing/2014/main" xmlns="" id="{5E961AB4-F36A-FE7D-05C8-765B3C9D1C5F}"/>
                </a:ext>
              </a:extLst>
            </p:cNvPr>
            <p:cNvSpPr/>
            <p:nvPr/>
          </p:nvSpPr>
          <p:spPr>
            <a:xfrm>
              <a:off x="4770964" y="3926065"/>
              <a:ext cx="1842830" cy="1816998"/>
            </a:xfrm>
            <a:custGeom>
              <a:avLst/>
              <a:gdLst>
                <a:gd name="connsiteX0" fmla="*/ 752415 w 1842830"/>
                <a:gd name="connsiteY0" fmla="*/ 1816922 h 1816998"/>
                <a:gd name="connsiteX1" fmla="*/ -213 w 1842830"/>
                <a:gd name="connsiteY1" fmla="*/ -76 h 1816998"/>
                <a:gd name="connsiteX2" fmla="*/ 1541570 w 1842830"/>
                <a:gd name="connsiteY2" fmla="*/ -76 h 1816998"/>
                <a:gd name="connsiteX3" fmla="*/ 1842618 w 1842830"/>
                <a:gd name="connsiteY3" fmla="*/ 726729 h 1816998"/>
              </a:gdLst>
              <a:ahLst/>
              <a:cxnLst>
                <a:cxn ang="0">
                  <a:pos x="connsiteX0" y="connsiteY0"/>
                </a:cxn>
                <a:cxn ang="0">
                  <a:pos x="connsiteX1" y="connsiteY1"/>
                </a:cxn>
                <a:cxn ang="0">
                  <a:pos x="connsiteX2" y="connsiteY2"/>
                </a:cxn>
                <a:cxn ang="0">
                  <a:pos x="connsiteX3" y="connsiteY3"/>
                </a:cxn>
              </a:cxnLst>
              <a:rect l="l" t="t" r="r" b="b"/>
              <a:pathLst>
                <a:path w="1842830" h="1816998">
                  <a:moveTo>
                    <a:pt x="752415" y="1816922"/>
                  </a:moveTo>
                  <a:cubicBezTo>
                    <a:pt x="270516" y="1335024"/>
                    <a:pt x="-213" y="681428"/>
                    <a:pt x="-213" y="-76"/>
                  </a:cubicBezTo>
                  <a:lnTo>
                    <a:pt x="1541570" y="-76"/>
                  </a:lnTo>
                  <a:cubicBezTo>
                    <a:pt x="1541570" y="272529"/>
                    <a:pt x="1649860" y="533962"/>
                    <a:pt x="1842618" y="726729"/>
                  </a:cubicBezTo>
                  <a:close/>
                </a:path>
              </a:pathLst>
            </a:custGeom>
            <a:solidFill>
              <a:srgbClr val="00B9BF"/>
            </a:solidFill>
            <a:ln w="9525" cap="flat">
              <a:noFill/>
              <a:prstDash val="solid"/>
              <a:miter/>
            </a:ln>
            <a:effectLst>
              <a:outerShdw blurRad="228600" dist="381000" dir="5400000" algn="t" rotWithShape="0">
                <a:prstClr val="black">
                  <a:alpha val="40000"/>
                </a:prstClr>
              </a:outerShdw>
            </a:effectLst>
            <a:scene3d>
              <a:camera prst="isometricTopUp"/>
              <a:lightRig rig="twoPt" dir="t"/>
            </a:scene3d>
            <a:sp3d extrusionH="317500"/>
          </p:spPr>
          <p:txBody>
            <a:bodyPr rtlCol="0" anchor="ctr"/>
            <a:lstStyle/>
            <a:p>
              <a:endParaRPr lang="en-IN"/>
            </a:p>
          </p:txBody>
        </p:sp>
        <p:pic>
          <p:nvPicPr>
            <p:cNvPr id="44" name="Graphic 43" descr="Badge 1 outline">
              <a:extLst>
                <a:ext uri="{FF2B5EF4-FFF2-40B4-BE49-F238E27FC236}">
                  <a16:creationId xmlns:a16="http://schemas.microsoft.com/office/drawing/2014/main" xmlns="" id="{7D77C9A7-A968-E421-C00E-CEF7478FD29E}"/>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5028631" y="4274307"/>
              <a:ext cx="914400" cy="847138"/>
            </a:xfrm>
            <a:prstGeom prst="rect">
              <a:avLst/>
            </a:prstGeom>
            <a:effectLst>
              <a:outerShdw dist="38100" dir="5400000" algn="t" rotWithShape="0">
                <a:prstClr val="black">
                  <a:alpha val="16000"/>
                </a:prstClr>
              </a:outerShdw>
            </a:effectLst>
            <a:scene3d>
              <a:camera prst="isometricTopUp"/>
              <a:lightRig rig="threePt" dir="t"/>
            </a:scene3d>
          </p:spPr>
        </p:pic>
        <p:pic>
          <p:nvPicPr>
            <p:cNvPr id="45" name="Graphic 44" descr="Badge outline">
              <a:extLst>
                <a:ext uri="{FF2B5EF4-FFF2-40B4-BE49-F238E27FC236}">
                  <a16:creationId xmlns:a16="http://schemas.microsoft.com/office/drawing/2014/main" xmlns="" id="{AAD9F30B-9DF0-AAC7-810A-B9446503480B}"/>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104293" y="3468865"/>
              <a:ext cx="914400" cy="914400"/>
            </a:xfrm>
            <a:prstGeom prst="rect">
              <a:avLst/>
            </a:prstGeom>
            <a:effectLst>
              <a:outerShdw dist="38100" dir="5400000" algn="t" rotWithShape="0">
                <a:prstClr val="black">
                  <a:alpha val="16000"/>
                </a:prstClr>
              </a:outerShdw>
            </a:effectLst>
            <a:scene3d>
              <a:camera prst="isometricTopUp"/>
              <a:lightRig rig="threePt" dir="t"/>
            </a:scene3d>
          </p:spPr>
        </p:pic>
        <p:pic>
          <p:nvPicPr>
            <p:cNvPr id="46" name="Graphic 45" descr="Badge 3 outline">
              <a:extLst>
                <a:ext uri="{FF2B5EF4-FFF2-40B4-BE49-F238E27FC236}">
                  <a16:creationId xmlns:a16="http://schemas.microsoft.com/office/drawing/2014/main" xmlns="" id="{21CA702C-8693-2AD7-2C42-0F1A8497782E}"/>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4104293" y="2440637"/>
              <a:ext cx="914400" cy="914400"/>
            </a:xfrm>
            <a:prstGeom prst="rect">
              <a:avLst/>
            </a:prstGeom>
            <a:effectLst>
              <a:outerShdw dist="38100" dir="5400000" algn="t" rotWithShape="0">
                <a:prstClr val="black">
                  <a:alpha val="16000"/>
                </a:prstClr>
              </a:outerShdw>
            </a:effectLst>
            <a:scene3d>
              <a:camera prst="isometricTopUp"/>
              <a:lightRig rig="threePt" dir="t"/>
            </a:scene3d>
          </p:spPr>
        </p:pic>
        <p:pic>
          <p:nvPicPr>
            <p:cNvPr id="47" name="Graphic 46" descr="Badge 4 outline">
              <a:extLst>
                <a:ext uri="{FF2B5EF4-FFF2-40B4-BE49-F238E27FC236}">
                  <a16:creationId xmlns:a16="http://schemas.microsoft.com/office/drawing/2014/main" xmlns="" id="{905F28AB-D68E-F8D4-64B8-5C73504D145F}"/>
                </a:ext>
              </a:extLst>
            </p:cNvPr>
            <p:cNvPicPr>
              <a:picLocks noChangeAspect="1"/>
            </p:cNvPicPr>
            <p:nvPr/>
          </p:nvPicPr>
          <p:blipFill>
            <a:blip r:embed="rId8" cstate="print">
              <a:extLst>
                <a:ext uri="{96DAC541-7B7A-43D3-8B79-37D633B846F1}">
                  <asvg:svgBlip xmlns:asvg="http://schemas.microsoft.com/office/drawing/2016/SVG/main" xmlns="" r:embed="rId9"/>
                </a:ext>
              </a:extLst>
            </a:blip>
            <a:stretch>
              <a:fillRect/>
            </a:stretch>
          </p:blipFill>
          <p:spPr>
            <a:xfrm>
              <a:off x="5123988" y="1592771"/>
              <a:ext cx="914400" cy="914400"/>
            </a:xfrm>
            <a:prstGeom prst="rect">
              <a:avLst/>
            </a:prstGeom>
            <a:effectLst>
              <a:outerShdw dist="38100" dir="5400000" algn="t" rotWithShape="0">
                <a:prstClr val="black">
                  <a:alpha val="16000"/>
                </a:prstClr>
              </a:outerShdw>
            </a:effectLst>
            <a:scene3d>
              <a:camera prst="isometricTopUp"/>
              <a:lightRig rig="threePt" dir="t"/>
            </a:scene3d>
          </p:spPr>
        </p:pic>
        <p:pic>
          <p:nvPicPr>
            <p:cNvPr id="48" name="Graphic 47" descr="Badge 5 outline">
              <a:extLst>
                <a:ext uri="{FF2B5EF4-FFF2-40B4-BE49-F238E27FC236}">
                  <a16:creationId xmlns:a16="http://schemas.microsoft.com/office/drawing/2014/main" xmlns="" id="{FBA43652-A7C8-537A-C2A4-F5192EEE70E3}"/>
                </a:ext>
              </a:extLst>
            </p:cNvPr>
            <p:cNvPicPr>
              <a:picLocks noChangeAspect="1"/>
            </p:cNvPicPr>
            <p:nvPr/>
          </p:nvPicPr>
          <p:blipFill>
            <a:blip r:embed="rId10" cstate="print">
              <a:extLst>
                <a:ext uri="{96DAC541-7B7A-43D3-8B79-37D633B846F1}">
                  <asvg:svgBlip xmlns:asvg="http://schemas.microsoft.com/office/drawing/2016/SVG/main" xmlns="" r:embed="rId11"/>
                </a:ext>
              </a:extLst>
            </a:blip>
            <a:stretch>
              <a:fillRect/>
            </a:stretch>
          </p:blipFill>
          <p:spPr>
            <a:xfrm>
              <a:off x="6348456" y="1299092"/>
              <a:ext cx="914400" cy="914400"/>
            </a:xfrm>
            <a:prstGeom prst="rect">
              <a:avLst/>
            </a:prstGeom>
            <a:effectLst>
              <a:outerShdw dist="38100" dir="5400000" algn="t" rotWithShape="0">
                <a:prstClr val="black">
                  <a:alpha val="16000"/>
                </a:prstClr>
              </a:outerShdw>
            </a:effectLst>
            <a:scene3d>
              <a:camera prst="isometricTopUp"/>
              <a:lightRig rig="threePt" dir="t"/>
            </a:scene3d>
          </p:spPr>
        </p:pic>
        <p:pic>
          <p:nvPicPr>
            <p:cNvPr id="49" name="Graphic 48" descr="Badge 6 outline">
              <a:extLst>
                <a:ext uri="{FF2B5EF4-FFF2-40B4-BE49-F238E27FC236}">
                  <a16:creationId xmlns:a16="http://schemas.microsoft.com/office/drawing/2014/main" xmlns="" id="{E413BA38-139A-268F-45B2-B096A02EF260}"/>
                </a:ext>
              </a:extLst>
            </p:cNvPr>
            <p:cNvPicPr>
              <a:picLocks noChangeAspect="1"/>
            </p:cNvPicPr>
            <p:nvPr/>
          </p:nvPicPr>
          <p:blipFill>
            <a:blip r:embed="rId12" cstate="print">
              <a:extLst>
                <a:ext uri="{96DAC541-7B7A-43D3-8B79-37D633B846F1}">
                  <asvg:svgBlip xmlns:asvg="http://schemas.microsoft.com/office/drawing/2016/SVG/main" xmlns="" r:embed="rId13"/>
                </a:ext>
              </a:extLst>
            </a:blip>
            <a:stretch>
              <a:fillRect/>
            </a:stretch>
          </p:blipFill>
          <p:spPr>
            <a:xfrm>
              <a:off x="7427358" y="1626038"/>
              <a:ext cx="914400" cy="914400"/>
            </a:xfrm>
            <a:prstGeom prst="rect">
              <a:avLst/>
            </a:prstGeom>
            <a:effectLst>
              <a:outerShdw dist="38100" dir="5400000" algn="t" rotWithShape="0">
                <a:prstClr val="black">
                  <a:alpha val="16000"/>
                </a:prstClr>
              </a:outerShdw>
            </a:effectLst>
            <a:scene3d>
              <a:camera prst="isometricTopUp"/>
              <a:lightRig rig="threePt" dir="t"/>
            </a:scene3d>
          </p:spPr>
        </p:pic>
        <p:cxnSp>
          <p:nvCxnSpPr>
            <p:cNvPr id="50" name="Connector: Elbow 49">
              <a:extLst>
                <a:ext uri="{FF2B5EF4-FFF2-40B4-BE49-F238E27FC236}">
                  <a16:creationId xmlns:a16="http://schemas.microsoft.com/office/drawing/2014/main" xmlns="" id="{75295C3B-F03D-CA2D-A175-5BF313CA3219}"/>
                </a:ext>
              </a:extLst>
            </p:cNvPr>
            <p:cNvCxnSpPr/>
            <p:nvPr/>
          </p:nvCxnSpPr>
          <p:spPr>
            <a:xfrm flipV="1">
              <a:off x="8500533" y="1756292"/>
              <a:ext cx="711200" cy="394241"/>
            </a:xfrm>
            <a:prstGeom prst="bentConnector3">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xmlns="" id="{5C059F6D-F6B3-D34A-0ABD-A33B39BB93AE}"/>
                </a:ext>
              </a:extLst>
            </p:cNvPr>
            <p:cNvCxnSpPr>
              <a:cxnSpLocks/>
            </p:cNvCxnSpPr>
            <p:nvPr/>
          </p:nvCxnSpPr>
          <p:spPr>
            <a:xfrm rot="5400000" flipH="1" flipV="1">
              <a:off x="6965564" y="963287"/>
              <a:ext cx="759086" cy="355600"/>
            </a:xfrm>
            <a:prstGeom prst="bentConnector3">
              <a:avLst>
                <a:gd name="adj1" fmla="val 100192"/>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xmlns="" id="{364B8DD7-ECBA-30C3-116B-8BF8530F710E}"/>
                </a:ext>
              </a:extLst>
            </p:cNvPr>
            <p:cNvCxnSpPr>
              <a:cxnSpLocks/>
            </p:cNvCxnSpPr>
            <p:nvPr/>
          </p:nvCxnSpPr>
          <p:spPr>
            <a:xfrm rot="16200000" flipV="1">
              <a:off x="4832534" y="1197060"/>
              <a:ext cx="759086" cy="355600"/>
            </a:xfrm>
            <a:prstGeom prst="bentConnector3">
              <a:avLst>
                <a:gd name="adj1" fmla="val 100192"/>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xmlns="" id="{A01E0D34-E70E-2D94-A4B7-11289CDA1AF5}"/>
                </a:ext>
              </a:extLst>
            </p:cNvPr>
            <p:cNvCxnSpPr>
              <a:cxnSpLocks/>
            </p:cNvCxnSpPr>
            <p:nvPr/>
          </p:nvCxnSpPr>
          <p:spPr>
            <a:xfrm rot="16200000" flipV="1">
              <a:off x="3584695" y="2096552"/>
              <a:ext cx="759086" cy="355600"/>
            </a:xfrm>
            <a:prstGeom prst="bentConnector3">
              <a:avLst>
                <a:gd name="adj1" fmla="val 100192"/>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xmlns="" id="{0F108014-5EDF-D08C-734F-BF6B8803750A}"/>
                </a:ext>
              </a:extLst>
            </p:cNvPr>
            <p:cNvCxnSpPr>
              <a:cxnSpLocks/>
            </p:cNvCxnSpPr>
            <p:nvPr/>
          </p:nvCxnSpPr>
          <p:spPr>
            <a:xfrm rot="10800000" flipV="1">
              <a:off x="3002773" y="3877455"/>
              <a:ext cx="877042" cy="277209"/>
            </a:xfrm>
            <a:prstGeom prst="bentConnector3">
              <a:avLst>
                <a:gd name="adj1" fmla="val 50000"/>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xmlns="" id="{F1CD68A2-9A5C-9DA1-F8DC-8DE6281594A6}"/>
                </a:ext>
              </a:extLst>
            </p:cNvPr>
            <p:cNvCxnSpPr>
              <a:cxnSpLocks/>
            </p:cNvCxnSpPr>
            <p:nvPr/>
          </p:nvCxnSpPr>
          <p:spPr>
            <a:xfrm rot="10800000" flipV="1">
              <a:off x="4189020" y="5058201"/>
              <a:ext cx="877043" cy="440597"/>
            </a:xfrm>
            <a:prstGeom prst="bentConnector3">
              <a:avLst>
                <a:gd name="adj1" fmla="val 50000"/>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psez="http://schemas.microsoft.com/office/powerpoint/2016/sectionzoom" xmlns="" Requires="psez">
          <p:graphicFrame>
            <p:nvGraphicFramePr>
              <p:cNvPr id="59" name="Section Zoom 58">
                <a:extLst>
                  <a:ext uri="{FF2B5EF4-FFF2-40B4-BE49-F238E27FC236}">
                    <a16:creationId xmlns:a16="http://schemas.microsoft.com/office/drawing/2014/main" id="{8602C312-EE3B-3FF7-1A48-39E08C69EDF5}"/>
                  </a:ext>
                </a:extLst>
              </p:cNvPr>
              <p:cNvGraphicFramePr>
                <a:graphicFrameLocks noChangeAspect="1"/>
              </p:cNvGraphicFramePr>
              <p:nvPr>
                <p:extLst>
                  <p:ext uri="{D42A27DB-BD31-4B8C-83A1-F6EECF244321}">
                    <p14:modId xmlns:p14="http://schemas.microsoft.com/office/powerpoint/2010/main" val="4268691575"/>
                  </p:ext>
                </p:extLst>
              </p:nvPr>
            </p:nvGraphicFramePr>
            <p:xfrm>
              <a:off x="2119539" y="5060997"/>
              <a:ext cx="2184882" cy="1228996"/>
            </p:xfrm>
            <a:graphic>
              <a:graphicData uri="http://schemas.microsoft.com/office/powerpoint/2016/sectionzoom">
                <psez:sectionZm>
                  <psez:sectionZmObj sectionId="{3BC03365-063D-45EA-9C8C-2F43AE45F1B0}">
                    <psez:zmPr id="{D268453C-DA56-4D1D-A50F-CFF25F107CC7}" transitionDur="1000" showBg="0">
                      <p166:blipFill xmlns:p166="http://schemas.microsoft.com/office/powerpoint/2016/6/main">
                        <a:blip r:embed="rId14"/>
                        <a:stretch>
                          <a:fillRect/>
                        </a:stretch>
                      </p166:blipFill>
                      <p166:spPr xmlns:p166="http://schemas.microsoft.com/office/powerpoint/2016/6/main">
                        <a:xfrm>
                          <a:off x="0" y="0"/>
                          <a:ext cx="2184882" cy="1228996"/>
                        </a:xfrm>
                        <a:prstGeom prst="rect">
                          <a:avLst/>
                        </a:prstGeom>
                        <a:noFill/>
                      </p166:spPr>
                    </psez:zmPr>
                  </psez:sectionZmObj>
                </psez:sectionZm>
              </a:graphicData>
            </a:graphic>
          </p:graphicFrame>
        </mc:Choice>
        <mc:Fallback>
          <p:pic>
            <p:nvPicPr>
              <p:cNvPr id="59" name="Section Zoom 58">
                <a:hlinkClick r:id="rId15" action="ppaction://hlinksldjump"/>
                <a:extLst>
                  <a:ext uri="{FF2B5EF4-FFF2-40B4-BE49-F238E27FC236}">
                    <a16:creationId xmlns:a16="http://schemas.microsoft.com/office/drawing/2014/main" xmlns="" xmlns:psez="http://schemas.microsoft.com/office/powerpoint/2016/sectionzoom" id="{8602C312-EE3B-3FF7-1A48-39E08C69EDF5}"/>
                  </a:ext>
                </a:extLst>
              </p:cNvPr>
              <p:cNvPicPr>
                <a:picLocks noGrp="1" noRot="1" noChangeAspect="1" noMove="1" noResize="1" noEditPoints="1" noAdjustHandles="1" noChangeArrowheads="1" noChangeShapeType="1"/>
              </p:cNvPicPr>
              <p:nvPr/>
            </p:nvPicPr>
            <p:blipFill>
              <a:blip r:embed="rId16"/>
              <a:stretch>
                <a:fillRect/>
              </a:stretch>
            </p:blipFill>
            <p:spPr>
              <a:xfrm>
                <a:off x="2119539" y="5060997"/>
                <a:ext cx="2184882" cy="1228996"/>
              </a:xfrm>
              <a:prstGeom prst="rect">
                <a:avLst/>
              </a:prstGeom>
              <a:noFill/>
            </p:spPr>
          </p:pic>
        </mc:Fallback>
      </mc:AlternateContent>
      <mc:AlternateContent xmlns:mc="http://schemas.openxmlformats.org/markup-compatibility/2006">
        <mc:Choice xmlns:psez="http://schemas.microsoft.com/office/powerpoint/2016/sectionzoom" xmlns="" Requires="psez">
          <p:graphicFrame>
            <p:nvGraphicFramePr>
              <p:cNvPr id="3" name="Section Zoom 2">
                <a:extLst>
                  <a:ext uri="{FF2B5EF4-FFF2-40B4-BE49-F238E27FC236}">
                    <a16:creationId xmlns:a16="http://schemas.microsoft.com/office/drawing/2014/main" id="{F4947937-AD67-1E5F-0F7A-D676E2055D48}"/>
                  </a:ext>
                </a:extLst>
              </p:cNvPr>
              <p:cNvGraphicFramePr>
                <a:graphicFrameLocks noChangeAspect="1"/>
              </p:cNvGraphicFramePr>
              <p:nvPr>
                <p:extLst>
                  <p:ext uri="{D42A27DB-BD31-4B8C-83A1-F6EECF244321}">
                    <p14:modId xmlns:p14="http://schemas.microsoft.com/office/powerpoint/2010/main" val="1718250795"/>
                  </p:ext>
                </p:extLst>
              </p:nvPr>
            </p:nvGraphicFramePr>
            <p:xfrm>
              <a:off x="1064926" y="3574346"/>
              <a:ext cx="3048000" cy="1714500"/>
            </p:xfrm>
            <a:graphic>
              <a:graphicData uri="http://schemas.microsoft.com/office/powerpoint/2016/sectionzoom">
                <psez:sectionZm>
                  <psez:sectionZmObj sectionId="{8040B65A-A7A7-46C8-983E-9B5450870166}">
                    <psez:zmPr id="{199E974C-8A6A-4D32-95B6-C7D102F6010D}" transitionDur="1000" showBg="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3" name="Section Zoom 2">
                <a:hlinkClick r:id="rId18" action="ppaction://hlinksldjump"/>
                <a:extLst>
                  <a:ext uri="{FF2B5EF4-FFF2-40B4-BE49-F238E27FC236}">
                    <a16:creationId xmlns:a16="http://schemas.microsoft.com/office/drawing/2014/main" xmlns="" xmlns:psez="http://schemas.microsoft.com/office/powerpoint/2016/sectionzoom" id="{F4947937-AD67-1E5F-0F7A-D676E2055D48}"/>
                  </a:ext>
                </a:extLst>
              </p:cNvPr>
              <p:cNvPicPr>
                <a:picLocks noGrp="1" noRot="1" noChangeAspect="1" noMove="1" noResize="1" noEditPoints="1" noAdjustHandles="1" noChangeArrowheads="1" noChangeShapeType="1"/>
              </p:cNvPicPr>
              <p:nvPr/>
            </p:nvPicPr>
            <p:blipFill>
              <a:blip r:embed="rId19"/>
              <a:stretch>
                <a:fillRect/>
              </a:stretch>
            </p:blipFill>
            <p:spPr>
              <a:xfrm>
                <a:off x="1064926" y="3574346"/>
                <a:ext cx="3048000" cy="1714500"/>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5" name="Section Zoom 4">
                <a:extLst>
                  <a:ext uri="{FF2B5EF4-FFF2-40B4-BE49-F238E27FC236}">
                    <a16:creationId xmlns:a16="http://schemas.microsoft.com/office/drawing/2014/main" id="{DAD29394-D984-CE1D-7F6B-B4E6190FE389}"/>
                  </a:ext>
                </a:extLst>
              </p:cNvPr>
              <p:cNvGraphicFramePr>
                <a:graphicFrameLocks noChangeAspect="1"/>
              </p:cNvGraphicFramePr>
              <p:nvPr>
                <p:extLst>
                  <p:ext uri="{D42A27DB-BD31-4B8C-83A1-F6EECF244321}">
                    <p14:modId xmlns:p14="http://schemas.microsoft.com/office/powerpoint/2010/main" val="2493448156"/>
                  </p:ext>
                </p:extLst>
              </p:nvPr>
            </p:nvGraphicFramePr>
            <p:xfrm>
              <a:off x="1875408" y="1404573"/>
              <a:ext cx="2764932" cy="1555275"/>
            </p:xfrm>
            <a:graphic>
              <a:graphicData uri="http://schemas.microsoft.com/office/powerpoint/2016/sectionzoom">
                <psez:sectionZm>
                  <psez:sectionZmObj sectionId="{93799F70-902C-4988-A9D4-B9D3BCAC3FC0}">
                    <psez:zmPr id="{6FCE07F0-B346-41CB-BCE0-73B36B39BF89}" transitionDur="1000" showBg="0">
                      <p166:blipFill xmlns:p166="http://schemas.microsoft.com/office/powerpoint/2016/6/main">
                        <a:blip r:embed="rId20"/>
                        <a:stretch>
                          <a:fillRect/>
                        </a:stretch>
                      </p166:blipFill>
                      <p166:spPr xmlns:p166="http://schemas.microsoft.com/office/powerpoint/2016/6/main">
                        <a:xfrm>
                          <a:off x="0" y="0"/>
                          <a:ext cx="2764932" cy="1555275"/>
                        </a:xfrm>
                        <a:prstGeom prst="rect">
                          <a:avLst/>
                        </a:prstGeom>
                      </p166:spPr>
                    </psez:zmPr>
                  </psez:sectionZmObj>
                </psez:sectionZm>
              </a:graphicData>
            </a:graphic>
          </p:graphicFrame>
        </mc:Choice>
        <mc:Fallback>
          <p:pic>
            <p:nvPicPr>
              <p:cNvPr id="5" name="Section Zoom 4">
                <a:hlinkClick r:id="rId21" action="ppaction://hlinksldjump"/>
                <a:extLst>
                  <a:ext uri="{FF2B5EF4-FFF2-40B4-BE49-F238E27FC236}">
                    <a16:creationId xmlns:a16="http://schemas.microsoft.com/office/drawing/2014/main" xmlns="" xmlns:psez="http://schemas.microsoft.com/office/powerpoint/2016/sectionzoom" id="{DAD29394-D984-CE1D-7F6B-B4E6190FE389}"/>
                  </a:ext>
                </a:extLst>
              </p:cNvPr>
              <p:cNvPicPr>
                <a:picLocks noGrp="1" noRot="1" noChangeAspect="1" noMove="1" noResize="1" noEditPoints="1" noAdjustHandles="1" noChangeArrowheads="1" noChangeShapeType="1"/>
              </p:cNvPicPr>
              <p:nvPr/>
            </p:nvPicPr>
            <p:blipFill>
              <a:blip r:embed="rId22"/>
              <a:stretch>
                <a:fillRect/>
              </a:stretch>
            </p:blipFill>
            <p:spPr>
              <a:xfrm>
                <a:off x="1875408" y="1404573"/>
                <a:ext cx="2764932" cy="1555275"/>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7" name="Section Zoom 6">
                <a:extLst>
                  <a:ext uri="{FF2B5EF4-FFF2-40B4-BE49-F238E27FC236}">
                    <a16:creationId xmlns:a16="http://schemas.microsoft.com/office/drawing/2014/main" id="{09C136F7-A353-9514-8ADB-9E86FBAF4BDB}"/>
                  </a:ext>
                </a:extLst>
              </p:cNvPr>
              <p:cNvGraphicFramePr>
                <a:graphicFrameLocks noChangeAspect="1"/>
              </p:cNvGraphicFramePr>
              <p:nvPr>
                <p:extLst>
                  <p:ext uri="{D42A27DB-BD31-4B8C-83A1-F6EECF244321}">
                    <p14:modId xmlns:p14="http://schemas.microsoft.com/office/powerpoint/2010/main" val="2439059869"/>
                  </p:ext>
                </p:extLst>
              </p:nvPr>
            </p:nvGraphicFramePr>
            <p:xfrm>
              <a:off x="2649241" y="194353"/>
              <a:ext cx="2880370" cy="1600215"/>
            </p:xfrm>
            <a:graphic>
              <a:graphicData uri="http://schemas.microsoft.com/office/powerpoint/2016/sectionzoom">
                <psez:sectionZm>
                  <psez:sectionZmObj sectionId="{3BBB20AD-B8C5-4CDF-A13C-E44EF9F9BEE8}">
                    <psez:zmPr id="{20CC3807-1704-4CFD-8417-0CB42F0E4C65}" transitionDur="1000" showBg="0">
                      <p166:blipFill xmlns:p166="http://schemas.microsoft.com/office/powerpoint/2016/6/main">
                        <a:blip r:embed="rId23"/>
                        <a:stretch>
                          <a:fillRect/>
                        </a:stretch>
                      </p166:blipFill>
                      <p166:spPr xmlns:p166="http://schemas.microsoft.com/office/powerpoint/2016/6/main">
                        <a:xfrm>
                          <a:off x="0" y="0"/>
                          <a:ext cx="2880370" cy="1600215"/>
                        </a:xfrm>
                        <a:prstGeom prst="rect">
                          <a:avLst/>
                        </a:prstGeom>
                      </p166:spPr>
                    </psez:zmPr>
                  </psez:sectionZmObj>
                </psez:sectionZm>
              </a:graphicData>
            </a:graphic>
          </p:graphicFrame>
        </mc:Choice>
        <mc:Fallback>
          <p:pic>
            <p:nvPicPr>
              <p:cNvPr id="7" name="Section Zoom 6">
                <a:hlinkClick r:id="rId24" action="ppaction://hlinksldjump"/>
                <a:extLst>
                  <a:ext uri="{FF2B5EF4-FFF2-40B4-BE49-F238E27FC236}">
                    <a16:creationId xmlns:a16="http://schemas.microsoft.com/office/drawing/2014/main" xmlns="" xmlns:psez="http://schemas.microsoft.com/office/powerpoint/2016/sectionzoom" id="{09C136F7-A353-9514-8ADB-9E86FBAF4BDB}"/>
                  </a:ext>
                </a:extLst>
              </p:cNvPr>
              <p:cNvPicPr>
                <a:picLocks noGrp="1" noRot="1" noChangeAspect="1" noMove="1" noResize="1" noEditPoints="1" noAdjustHandles="1" noChangeArrowheads="1" noChangeShapeType="1"/>
              </p:cNvPicPr>
              <p:nvPr/>
            </p:nvPicPr>
            <p:blipFill>
              <a:blip r:embed="rId25"/>
              <a:stretch>
                <a:fillRect/>
              </a:stretch>
            </p:blipFill>
            <p:spPr>
              <a:xfrm>
                <a:off x="2649241" y="194353"/>
                <a:ext cx="2880370" cy="1600215"/>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9" name="Section Zoom 8">
                <a:extLst>
                  <a:ext uri="{FF2B5EF4-FFF2-40B4-BE49-F238E27FC236}">
                    <a16:creationId xmlns:a16="http://schemas.microsoft.com/office/drawing/2014/main" id="{03BF9E16-E0AB-D475-9C32-0EBA0053315A}"/>
                  </a:ext>
                </a:extLst>
              </p:cNvPr>
              <p:cNvGraphicFramePr>
                <a:graphicFrameLocks noChangeAspect="1"/>
              </p:cNvGraphicFramePr>
              <p:nvPr>
                <p:extLst>
                  <p:ext uri="{D42A27DB-BD31-4B8C-83A1-F6EECF244321}">
                    <p14:modId xmlns:p14="http://schemas.microsoft.com/office/powerpoint/2010/main" val="2657625710"/>
                  </p:ext>
                </p:extLst>
              </p:nvPr>
            </p:nvGraphicFramePr>
            <p:xfrm>
              <a:off x="7011211" y="-28438"/>
              <a:ext cx="3048000" cy="1714500"/>
            </p:xfrm>
            <a:graphic>
              <a:graphicData uri="http://schemas.microsoft.com/office/powerpoint/2016/sectionzoom">
                <psez:sectionZm>
                  <psez:sectionZmObj sectionId="{6D421598-DCCD-4BD3-A0E0-8AE4BAA295F0}">
                    <psez:zmPr id="{8445A309-98B0-417C-849C-93627E1B1AC8}" transitionDur="1000" showBg="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9" name="Section Zoom 8">
                <a:hlinkClick r:id="rId27" action="ppaction://hlinksldjump"/>
                <a:extLst>
                  <a:ext uri="{FF2B5EF4-FFF2-40B4-BE49-F238E27FC236}">
                    <a16:creationId xmlns:a16="http://schemas.microsoft.com/office/drawing/2014/main" xmlns="" xmlns:psez="http://schemas.microsoft.com/office/powerpoint/2016/sectionzoom" id="{03BF9E16-E0AB-D475-9C32-0EBA0053315A}"/>
                  </a:ext>
                </a:extLst>
              </p:cNvPr>
              <p:cNvPicPr>
                <a:picLocks noGrp="1" noRot="1" noChangeAspect="1" noMove="1" noResize="1" noEditPoints="1" noAdjustHandles="1" noChangeArrowheads="1" noChangeShapeType="1"/>
              </p:cNvPicPr>
              <p:nvPr/>
            </p:nvPicPr>
            <p:blipFill>
              <a:blip r:embed="rId28"/>
              <a:stretch>
                <a:fillRect/>
              </a:stretch>
            </p:blipFill>
            <p:spPr>
              <a:xfrm>
                <a:off x="7011211" y="-28438"/>
                <a:ext cx="3048000" cy="1714500"/>
              </a:xfrm>
              <a:prstGeom prst="rect">
                <a:avLst/>
              </a:prstGeom>
            </p:spPr>
          </p:pic>
        </mc:Fallback>
      </mc:AlternateContent>
      <mc:AlternateContent xmlns:mc="http://schemas.openxmlformats.org/markup-compatibility/2006">
        <mc:Choice xmlns:psez="http://schemas.microsoft.com/office/powerpoint/2016/sectionzoom" xmlns="" Requires="psez">
          <p:graphicFrame>
            <p:nvGraphicFramePr>
              <p:cNvPr id="11" name="Section Zoom 10">
                <a:extLst>
                  <a:ext uri="{FF2B5EF4-FFF2-40B4-BE49-F238E27FC236}">
                    <a16:creationId xmlns:a16="http://schemas.microsoft.com/office/drawing/2014/main" id="{EBCAA595-9D52-F72A-0EDD-72BD46698E94}"/>
                  </a:ext>
                </a:extLst>
              </p:cNvPr>
              <p:cNvGraphicFramePr>
                <a:graphicFrameLocks noChangeAspect="1"/>
              </p:cNvGraphicFramePr>
              <p:nvPr>
                <p:extLst>
                  <p:ext uri="{D42A27DB-BD31-4B8C-83A1-F6EECF244321}">
                    <p14:modId xmlns:p14="http://schemas.microsoft.com/office/powerpoint/2010/main" val="3525724061"/>
                  </p:ext>
                </p:extLst>
              </p:nvPr>
            </p:nvGraphicFramePr>
            <p:xfrm>
              <a:off x="8241301" y="1306475"/>
              <a:ext cx="3048000" cy="1714500"/>
            </p:xfrm>
            <a:graphic>
              <a:graphicData uri="http://schemas.microsoft.com/office/powerpoint/2016/sectionzoom">
                <psez:sectionZm>
                  <psez:sectionZmObj sectionId="{0056AEF6-68E4-4BB8-93A9-6C17D1A993CE}">
                    <psez:zmPr id="{47444DC9-A167-4EBA-993D-302F1015F9A6}" transitionDur="1000" showBg="0">
                      <p166:blipFill xmlns:p166="http://schemas.microsoft.com/office/powerpoint/2016/6/main">
                        <a:blip r:embed="rId29"/>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11" name="Section Zoom 10">
                <a:hlinkClick r:id="rId30" action="ppaction://hlinksldjump"/>
                <a:extLst>
                  <a:ext uri="{FF2B5EF4-FFF2-40B4-BE49-F238E27FC236}">
                    <a16:creationId xmlns:a16="http://schemas.microsoft.com/office/drawing/2014/main" xmlns="" xmlns:psez="http://schemas.microsoft.com/office/powerpoint/2016/sectionzoom" id="{EBCAA595-9D52-F72A-0EDD-72BD46698E94}"/>
                  </a:ext>
                </a:extLst>
              </p:cNvPr>
              <p:cNvPicPr>
                <a:picLocks noGrp="1" noRot="1" noChangeAspect="1" noMove="1" noResize="1" noEditPoints="1" noAdjustHandles="1" noChangeArrowheads="1" noChangeShapeType="1"/>
              </p:cNvPicPr>
              <p:nvPr/>
            </p:nvPicPr>
            <p:blipFill>
              <a:blip r:embed="rId31"/>
              <a:stretch>
                <a:fillRect/>
              </a:stretch>
            </p:blipFill>
            <p:spPr>
              <a:xfrm>
                <a:off x="8241301" y="1306475"/>
                <a:ext cx="3048000" cy="1714500"/>
              </a:xfrm>
              <a:prstGeom prst="rect">
                <a:avLst/>
              </a:prstGeom>
            </p:spPr>
          </p:pic>
        </mc:Fallback>
      </mc:AlternateContent>
    </p:spTree>
    <p:extLst>
      <p:ext uri="{BB962C8B-B14F-4D97-AF65-F5344CB8AC3E}">
        <p14:creationId xmlns:p14="http://schemas.microsoft.com/office/powerpoint/2010/main" xmlns="" val="4046023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TM03457503[[fn=Quotable]]</Template>
  <TotalTime>609</TotalTime>
  <Words>2520</Words>
  <Application>Microsoft Office PowerPoint</Application>
  <PresentationFormat>Custom</PresentationFormat>
  <Paragraphs>296</Paragraphs>
  <Slides>24</Slides>
  <Notes>0</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Metropolitan</vt:lpstr>
      <vt:lpstr>Slice</vt:lpstr>
      <vt:lpstr>Circuit</vt:lpstr>
      <vt:lpstr>Wisp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Intishar Hossain</dc:creator>
  <cp:lastModifiedBy>MD ITTEHAD HOSSAIN</cp:lastModifiedBy>
  <cp:revision>12</cp:revision>
  <dcterms:created xsi:type="dcterms:W3CDTF">2024-12-10T05:36:51Z</dcterms:created>
  <dcterms:modified xsi:type="dcterms:W3CDTF">2024-12-16T11:42:38Z</dcterms:modified>
</cp:coreProperties>
</file>