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6"/>
  </p:notesMasterIdLst>
  <p:sldIdLst>
    <p:sldId id="256" r:id="rId2"/>
    <p:sldId id="289" r:id="rId3"/>
    <p:sldId id="290" r:id="rId4"/>
    <p:sldId id="304" r:id="rId5"/>
    <p:sldId id="301" r:id="rId6"/>
    <p:sldId id="294" r:id="rId7"/>
    <p:sldId id="296" r:id="rId8"/>
    <p:sldId id="299" r:id="rId9"/>
    <p:sldId id="298" r:id="rId10"/>
    <p:sldId id="302" r:id="rId11"/>
    <p:sldId id="291" r:id="rId12"/>
    <p:sldId id="300" r:id="rId13"/>
    <p:sldId id="313" r:id="rId14"/>
    <p:sldId id="315" r:id="rId15"/>
    <p:sldId id="316" r:id="rId16"/>
    <p:sldId id="318" r:id="rId17"/>
    <p:sldId id="317" r:id="rId18"/>
    <p:sldId id="303" r:id="rId19"/>
    <p:sldId id="306" r:id="rId20"/>
    <p:sldId id="319" r:id="rId21"/>
    <p:sldId id="320" r:id="rId22"/>
    <p:sldId id="321" r:id="rId23"/>
    <p:sldId id="322" r:id="rId24"/>
    <p:sldId id="323" r:id="rId2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0EB64BE-48D3-4CCC-B677-ED717F675CF6}">
          <p14:sldIdLst>
            <p14:sldId id="256"/>
          </p14:sldIdLst>
        </p14:section>
        <p14:section name="Key_HHKB" id="{6174291A-784F-45E1-BFE7-F7EA5CF0DD80}">
          <p14:sldIdLst>
            <p14:sldId id="289"/>
            <p14:sldId id="290"/>
            <p14:sldId id="304"/>
            <p14:sldId id="301"/>
            <p14:sldId id="294"/>
            <p14:sldId id="296"/>
            <p14:sldId id="299"/>
            <p14:sldId id="298"/>
            <p14:sldId id="302"/>
            <p14:sldId id="291"/>
            <p14:sldId id="300"/>
            <p14:sldId id="313"/>
            <p14:sldId id="315"/>
            <p14:sldId id="316"/>
            <p14:sldId id="318"/>
            <p14:sldId id="317"/>
            <p14:sldId id="303"/>
          </p14:sldIdLst>
        </p14:section>
        <p14:section name="Mouse_Steel_Rival" id="{0AAD51D3-0BE5-4007-9022-D3725A3255BC}">
          <p14:sldIdLst>
            <p14:sldId id="306"/>
            <p14:sldId id="319"/>
            <p14:sldId id="320"/>
            <p14:sldId id="321"/>
            <p14:sldId id="322"/>
            <p14:sldId id="32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08760"/>
    <a:srgbClr val="FF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41" autoAdjust="0"/>
    <p:restoredTop sz="96548" autoAdjust="0"/>
  </p:normalViewPr>
  <p:slideViewPr>
    <p:cSldViewPr snapToGrid="0">
      <p:cViewPr varScale="1">
        <p:scale>
          <a:sx n="114" d="100"/>
          <a:sy n="114" d="100"/>
        </p:scale>
        <p:origin x="342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15ECE-60C4-45D4-8ABC-DDA7D4F33EF9}" type="datetimeFigureOut">
              <a:rPr kumimoji="1" lang="ja-JP" altLang="en-US" smtClean="0"/>
              <a:t>2018/4/29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B55F5-4E42-4572-805F-119E805B5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96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947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608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553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z="1200" b="0" i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876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979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503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8245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2018/4/29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14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2018/4/29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06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2018/4/29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91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2018/4/29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86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2018/4/29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15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2018/4/29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05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2018/4/29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26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2018/4/29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64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2018/4/29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21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2018/4/29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3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2018/4/29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4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4C7EE-3C5D-4F47-A8DE-21B759CA57C5}" type="datetimeFigureOut">
              <a:rPr kumimoji="1" lang="ja-JP" altLang="en-US" smtClean="0"/>
              <a:t>2018/4/29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32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Key </a:t>
            </a:r>
            <a:r>
              <a:rPr lang="en-US" altLang="ja-JP" dirty="0" smtClean="0"/>
              <a:t>&amp;</a:t>
            </a:r>
            <a:r>
              <a:rPr lang="ja-JP" altLang="en-US" dirty="0"/>
              <a:t> </a:t>
            </a:r>
            <a:r>
              <a:rPr lang="en-US" altLang="ja-JP" dirty="0" smtClean="0"/>
              <a:t>Mouse</a:t>
            </a:r>
            <a:br>
              <a:rPr lang="en-US" altLang="ja-JP" dirty="0" smtClean="0"/>
            </a:br>
            <a:r>
              <a:rPr lang="en-US" altLang="ja-JP" dirty="0" smtClean="0"/>
              <a:t>Bindings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Supported by </a:t>
            </a:r>
            <a:r>
              <a:rPr lang="en-US" altLang="ja-JP" dirty="0" smtClean="0">
                <a:solidFill>
                  <a:schemeClr val="accent6"/>
                </a:solidFill>
              </a:rPr>
              <a:t>AHK</a:t>
            </a:r>
          </a:p>
          <a:p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o</a:t>
            </a:r>
            <a:r>
              <a:rPr kumimoji="1" lang="en-US" altLang="ja-JP" dirty="0" smtClean="0">
                <a:solidFill>
                  <a:schemeClr val="bg1">
                    <a:lumMod val="65000"/>
                  </a:schemeClr>
                </a:solidFill>
              </a:rPr>
              <a:t>n </a:t>
            </a:r>
            <a:r>
              <a:rPr kumimoji="1" lang="en-US" altLang="ja-JP" dirty="0" smtClean="0">
                <a:solidFill>
                  <a:schemeClr val="accent1"/>
                </a:solidFill>
              </a:rPr>
              <a:t>Windows 10</a:t>
            </a:r>
            <a:r>
              <a:rPr lang="ja-JP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ja-JP" dirty="0" smtClean="0">
                <a:solidFill>
                  <a:schemeClr val="accent1"/>
                </a:solidFill>
              </a:rPr>
              <a:t>or 7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67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000" y="363600"/>
            <a:ext cx="788670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5"/>
            </a:pPr>
            <a:r>
              <a:rPr kumimoji="1" lang="en-US" altLang="ja-JP" sz="4000" smtClean="0"/>
              <a:t>Mouse Control : </a:t>
            </a:r>
            <a:r>
              <a:rPr kumimoji="1"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LSHIFT &amp; RSHIFT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Center</a:t>
            </a:r>
          </a:p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Cursor</a:t>
            </a:r>
            <a:endParaRPr lang="en-US" altLang="ja-JP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dirty="0">
                <a:solidFill>
                  <a:schemeClr val="accent6">
                    <a:lumMod val="75000"/>
                  </a:schemeClr>
                </a:solidFill>
              </a:rPr>
              <a:t>↑↑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dirty="0">
                <a:solidFill>
                  <a:schemeClr val="accent6">
                    <a:lumMod val="75000"/>
                  </a:schemeClr>
                </a:solidFill>
              </a:rPr>
              <a:t>↓↓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Left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Right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dirty="0">
                <a:solidFill>
                  <a:schemeClr val="accent6">
                    <a:lumMod val="75000"/>
                  </a:schemeClr>
                </a:solidFill>
              </a:rPr>
              <a:t>←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u="sng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dirty="0">
                <a:solidFill>
                  <a:schemeClr val="accent6">
                    <a:lumMod val="75000"/>
                  </a:schemeClr>
                </a:solidFill>
              </a:rPr>
              <a:t>→→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accent6">
                    <a:lumMod val="75000"/>
                  </a:schemeClr>
                </a:solidFill>
              </a:rPr>
              <a:t>LC</a:t>
            </a:r>
            <a:endParaRPr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RC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accent6">
                    <a:lumMod val="75000"/>
                  </a:schemeClr>
                </a:solidFill>
              </a:rPr>
              <a:t>Wheel</a:t>
            </a:r>
            <a:endParaRPr lang="en-US" altLang="ja-JP" sz="11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100" dirty="0">
                <a:solidFill>
                  <a:schemeClr val="accent6">
                    <a:lumMod val="75000"/>
                  </a:schemeClr>
                </a:solidFill>
              </a:rPr>
              <a:t>Up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 dirty="0" err="1">
                <a:solidFill>
                  <a:schemeClr val="accent6">
                    <a:lumMod val="75000"/>
                  </a:schemeClr>
                </a:solidFill>
              </a:rPr>
              <a:t>Dn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MB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PgUp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PgDn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Slow Cursor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7152801" y="4947254"/>
            <a:ext cx="855337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RSHIFT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LSHIFT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874399" y="1408018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 smtClean="0"/>
              <a:t>マウス操作バインド</a:t>
            </a:r>
            <a:endParaRPr lang="en-US" altLang="ja-JP" sz="2800" smtClean="0"/>
          </a:p>
        </p:txBody>
      </p:sp>
    </p:spTree>
    <p:extLst>
      <p:ext uri="{BB962C8B-B14F-4D97-AF65-F5344CB8AC3E}">
        <p14:creationId xmlns:p14="http://schemas.microsoft.com/office/powerpoint/2010/main" val="202047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 dirty="0" smtClean="0"/>
              <a:t>App Specific Binds : </a:t>
            </a:r>
            <a:r>
              <a:rPr lang="en-US" altLang="ja-JP" sz="4000" dirty="0" smtClean="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橙</a:t>
            </a:r>
            <a:endParaRPr lang="en-US" altLang="ja-JP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色変更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橙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色変更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dirty="0" smtClean="0">
                <a:latin typeface="+mn-ea"/>
              </a:rPr>
              <a:t>配置</a:t>
            </a:r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箇条</a:t>
            </a:r>
            <a:endParaRPr lang="en-US" altLang="ja-JP" sz="900"/>
          </a:p>
          <a:p>
            <a:pPr algn="ctr"/>
            <a:r>
              <a:rPr lang="ja-JP" altLang="en-US" sz="900"/>
              <a:t>書き</a:t>
            </a:r>
            <a:endParaRPr lang="ja-JP" altLang="en-US" sz="9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配置</a:t>
            </a:r>
            <a:endParaRPr lang="ja-JP" altLang="en-US" sz="9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塗り</a:t>
            </a:r>
            <a:endParaRPr lang="ja-JP" altLang="en-US" sz="9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u="sng"/>
              <a:t>Font</a:t>
            </a:r>
          </a:p>
          <a:p>
            <a:pPr algn="ctr"/>
            <a:r>
              <a:rPr lang="ja-JP" altLang="en-US" sz="900" u="sng"/>
              <a:t>変更</a:t>
            </a:r>
            <a:endParaRPr lang="ja-JP" altLang="en-US" sz="900" u="sng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図形の</a:t>
            </a:r>
            <a:endParaRPr lang="en-US" altLang="ja-JP" sz="900"/>
          </a:p>
          <a:p>
            <a:pPr algn="ctr"/>
            <a:r>
              <a:rPr lang="ja-JP" altLang="en-US" sz="900"/>
              <a:t>書式設定</a:t>
            </a:r>
            <a:endParaRPr lang="ja-JP" altLang="en-US" sz="9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 smtClean="0"/>
              <a:t>最背面</a:t>
            </a:r>
            <a:endParaRPr lang="en-US" altLang="ja-JP" sz="900" dirty="0"/>
          </a:p>
          <a:p>
            <a:pPr algn="ctr"/>
            <a:r>
              <a:rPr lang="ja-JP" altLang="en-US" sz="900" dirty="0"/>
              <a:t>移動</a:t>
            </a: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 smtClean="0"/>
              <a:t>最前面</a:t>
            </a:r>
            <a:endParaRPr lang="en-US" altLang="ja-JP" sz="900" dirty="0"/>
          </a:p>
          <a:p>
            <a:pPr algn="ctr"/>
            <a:r>
              <a:rPr lang="ja-JP" altLang="en-US" sz="900" dirty="0"/>
              <a:t>移動</a:t>
            </a: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dirty="0" smtClean="0">
                <a:latin typeface="+mn-ea"/>
              </a:rPr>
              <a:t>Group</a:t>
            </a:r>
          </a:p>
          <a:p>
            <a:pPr algn="ctr"/>
            <a:r>
              <a:rPr lang="ja-JP" altLang="en-US" sz="900" dirty="0">
                <a:latin typeface="+mn-ea"/>
              </a:rPr>
              <a:t>解除</a:t>
            </a:r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 smtClean="0">
                <a:latin typeface="+mn-ea"/>
              </a:rPr>
              <a:t>Group</a:t>
            </a:r>
          </a:p>
          <a:p>
            <a:pPr algn="ctr"/>
            <a:r>
              <a:rPr lang="ja-JP" altLang="en-US" sz="900" dirty="0">
                <a:latin typeface="+mn-ea"/>
              </a:rPr>
              <a:t>化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枠線</a:t>
            </a:r>
            <a:endParaRPr lang="en-US" altLang="ja-JP" sz="900"/>
          </a:p>
          <a:p>
            <a:pPr algn="ctr"/>
            <a:r>
              <a:rPr lang="ja-JP" altLang="en-US" sz="900"/>
              <a:t>太さ</a:t>
            </a:r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5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4" y="4421474"/>
            <a:ext cx="1102786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kumimoji="1" lang="ja-JP" altLang="en-US" sz="900" dirty="0">
              <a:latin typeface="+mn-ea"/>
            </a:endParaRPr>
          </a:p>
        </p:txBody>
      </p:sp>
      <p:sp>
        <p:nvSpPr>
          <p:cNvPr id="6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dirty="0" smtClean="0">
                <a:solidFill>
                  <a:srgbClr val="C00000"/>
                </a:solidFill>
                <a:latin typeface="+mj-lt"/>
                <a:ea typeface="+mj-ea"/>
              </a:rPr>
              <a:t>On		 PowerPoint</a:t>
            </a:r>
          </a:p>
        </p:txBody>
      </p:sp>
      <p:pic>
        <p:nvPicPr>
          <p:cNvPr id="71" name="Picture 2" descr="https://upload.wikimedia.org/wikipedia/commons/thumb/b/b0/Microsoft_PowerPoint_2013_logo.svg/2000px-Microsoft_PowerPoint_2013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849" y="1760083"/>
            <a:ext cx="792834" cy="77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289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5">
                    <a:lumMod val="75000"/>
                  </a:schemeClr>
                </a:solidFill>
              </a:rPr>
              <a:t>Java</a:t>
            </a:r>
          </a:p>
          <a:p>
            <a:pPr algn="ctr"/>
            <a:r>
              <a:rPr lang="en-US" altLang="ja-JP" sz="900" smtClean="0">
                <a:solidFill>
                  <a:schemeClr val="accent5">
                    <a:lumMod val="75000"/>
                  </a:schemeClr>
                </a:solidFill>
              </a:rPr>
              <a:t>Doc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構造</a:t>
            </a:r>
            <a:endParaRPr lang="en-US" altLang="ja-JP" sz="90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 smtClean="0">
                <a:solidFill>
                  <a:schemeClr val="accent5">
                    <a:lumMod val="75000"/>
                  </a:schemeClr>
                </a:solidFill>
              </a:rPr>
              <a:t>選択＋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 smtClean="0">
                <a:solidFill>
                  <a:schemeClr val="accent5">
                    <a:lumMod val="75000"/>
                  </a:schemeClr>
                </a:solidFill>
              </a:rPr>
              <a:t>Refactor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 smtClean="0"/>
              <a:t>format</a:t>
            </a:r>
            <a:endParaRPr lang="ja-JP" altLang="en-US" sz="9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smtClean="0"/>
              <a:t>前の</a:t>
            </a:r>
            <a:endParaRPr lang="en-US" altLang="ja-JP" sz="900" smtClean="0"/>
          </a:p>
          <a:p>
            <a:pPr algn="ctr"/>
            <a:r>
              <a:rPr lang="ja-JP" altLang="en-US" sz="900" smtClean="0"/>
              <a:t>タブ</a:t>
            </a:r>
            <a:endParaRPr lang="en-US" altLang="ja-JP" sz="90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構造</a:t>
            </a:r>
            <a:endParaRPr lang="en-US" altLang="ja-JP" sz="900" smtClean="0"/>
          </a:p>
          <a:p>
            <a:pPr algn="ctr"/>
            <a:r>
              <a:rPr lang="ja-JP" altLang="en-US" sz="900" smtClean="0"/>
              <a:t>選択ー</a:t>
            </a:r>
            <a:endParaRPr lang="en-US" altLang="ja-JP" sz="9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 smtClean="0"/>
              <a:t>次の</a:t>
            </a:r>
            <a:endParaRPr lang="en-US" altLang="ja-JP" sz="900" u="sng" smtClean="0"/>
          </a:p>
          <a:p>
            <a:pPr algn="ctr"/>
            <a:r>
              <a:rPr lang="ja-JP" altLang="en-US" sz="900" u="sng"/>
              <a:t>タブ</a:t>
            </a:r>
            <a:endParaRPr lang="ja-JP" altLang="en-US" sz="900" u="sng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実行</a:t>
            </a:r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pic>
        <p:nvPicPr>
          <p:cNvPr id="61" name="Picture 2" descr="https://drslash.com/wp-content/uploads/2014/07/Intellij-Ide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506" y="1690689"/>
            <a:ext cx="951755" cy="95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On		 IntelliJ IDEA</a:t>
            </a:r>
            <a:endParaRPr lang="en-US" altLang="ja-JP" sz="4000" dirty="0" smtClean="0">
              <a:solidFill>
                <a:srgbClr val="C00000"/>
              </a:solidFill>
              <a:latin typeface="+mj-lt"/>
              <a:ea typeface="+mj-ea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 smtClean="0"/>
              <a:t>App Specific Binds :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60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800" dirty="0" smtClean="0">
                <a:solidFill>
                  <a:schemeClr val="accent6">
                    <a:lumMod val="75000"/>
                  </a:schemeClr>
                </a:solidFill>
              </a:rPr>
              <a:t>名前</a:t>
            </a:r>
            <a:endParaRPr lang="en-US" altLang="ja-JP" sz="8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800" dirty="0">
                <a:solidFill>
                  <a:schemeClr val="accent6">
                    <a:lumMod val="75000"/>
                  </a:schemeClr>
                </a:solidFill>
              </a:rPr>
              <a:t>表示</a:t>
            </a:r>
            <a:endParaRPr lang="ja-JP" altLang="en-US" sz="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50" dirty="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ja-JP" altLang="en-US" sz="1050" dirty="0" smtClean="0">
                <a:solidFill>
                  <a:schemeClr val="accent6">
                    <a:lumMod val="75000"/>
                  </a:schemeClr>
                </a:solidFill>
              </a:rPr>
              <a:t>作成</a:t>
            </a:r>
            <a:endParaRPr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8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		 Windows Explorer </a:t>
            </a:r>
            <a:endParaRPr lang="en-US" altLang="ja-JP" sz="4000" dirty="0" smtClean="0">
              <a:solidFill>
                <a:srgbClr val="C00000"/>
              </a:solidFill>
              <a:latin typeface="+mj-lt"/>
              <a:ea typeface="+mj-ea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2050" name="Picture 2" descr="http://livedoor.blogimg.jp/jdash/imgs/1/a/1a74bbad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82"/>
          <a:stretch/>
        </p:blipFill>
        <p:spPr bwMode="auto">
          <a:xfrm>
            <a:off x="1516111" y="1606291"/>
            <a:ext cx="1047301" cy="95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 smtClean="0"/>
              <a:t>App Specific Binds :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95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 smtClean="0">
                <a:solidFill>
                  <a:schemeClr val="accent6">
                    <a:lumMod val="75000"/>
                  </a:schemeClr>
                </a:solidFill>
              </a:rPr>
              <a:t>フィルタ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 smtClean="0">
                <a:solidFill>
                  <a:schemeClr val="accent6">
                    <a:lumMod val="75000"/>
                  </a:schemeClr>
                </a:solidFill>
              </a:rPr>
              <a:t>左寄せ</a:t>
            </a:r>
            <a:endParaRPr lang="en-US" altLang="ja-JP" sz="9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 smtClean="0">
                <a:solidFill>
                  <a:schemeClr val="accent6">
                    <a:lumMod val="75000"/>
                  </a:schemeClr>
                </a:solidFill>
              </a:rPr>
              <a:t>中央</a:t>
            </a:r>
            <a:endParaRPr lang="en-US" altLang="ja-JP" sz="9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 smtClean="0">
                <a:solidFill>
                  <a:schemeClr val="accent6">
                    <a:lumMod val="75000"/>
                  </a:schemeClr>
                </a:solidFill>
              </a:rPr>
              <a:t>寄せ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 smtClean="0">
                <a:solidFill>
                  <a:schemeClr val="accent6">
                    <a:lumMod val="75000"/>
                  </a:schemeClr>
                </a:solidFill>
              </a:rPr>
              <a:t>右寄せ</a:t>
            </a:r>
            <a:endParaRPr lang="en-US" altLang="ja-JP" sz="9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b="1" dirty="0" smtClean="0">
                <a:solidFill>
                  <a:schemeClr val="accent6">
                    <a:lumMod val="75000"/>
                  </a:schemeClr>
                </a:solidFill>
              </a:rPr>
              <a:t>文字色</a:t>
            </a:r>
            <a:endParaRPr lang="en-US" altLang="ja-JP" sz="9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b="1" dirty="0">
                <a:solidFill>
                  <a:schemeClr val="accent6">
                    <a:lumMod val="75000"/>
                  </a:schemeClr>
                </a:solidFill>
              </a:rPr>
              <a:t>変更</a:t>
            </a: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b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シート削除</a:t>
            </a:r>
            <a:endParaRPr lang="ja-JP" altLang="en-US" sz="9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b="1" dirty="0" smtClean="0">
                <a:solidFill>
                  <a:schemeClr val="accent6">
                    <a:lumMod val="75000"/>
                  </a:schemeClr>
                </a:solidFill>
              </a:rPr>
              <a:t>マクロ</a:t>
            </a:r>
            <a:endParaRPr lang="en-US" altLang="ja-JP" sz="9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b="1" dirty="0">
                <a:solidFill>
                  <a:schemeClr val="accent6">
                    <a:lumMod val="75000"/>
                  </a:schemeClr>
                </a:solidFill>
              </a:rPr>
              <a:t>実行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b="1" dirty="0" smtClean="0">
                <a:solidFill>
                  <a:schemeClr val="accent6">
                    <a:lumMod val="75000"/>
                  </a:schemeClr>
                </a:solidFill>
              </a:rPr>
              <a:t>シート</a:t>
            </a:r>
            <a:endParaRPr lang="en-US" altLang="ja-JP" sz="9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b="1" dirty="0" smtClean="0">
                <a:solidFill>
                  <a:schemeClr val="accent6">
                    <a:lumMod val="75000"/>
                  </a:schemeClr>
                </a:solidFill>
              </a:rPr>
              <a:t>切り替え</a:t>
            </a:r>
            <a:endParaRPr lang="en-US" altLang="ja-JP" sz="9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900" b="1" dirty="0" smtClean="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9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b="1" dirty="0" smtClean="0">
                <a:solidFill>
                  <a:schemeClr val="accent6">
                    <a:lumMod val="75000"/>
                  </a:schemeClr>
                </a:solidFill>
              </a:rPr>
              <a:t>背景色</a:t>
            </a:r>
            <a:endParaRPr lang="en-US" altLang="ja-JP" sz="9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b="1" dirty="0">
                <a:solidFill>
                  <a:schemeClr val="accent6">
                    <a:lumMod val="75000"/>
                  </a:schemeClr>
                </a:solidFill>
              </a:rPr>
              <a:t>変更</a:t>
            </a:r>
            <a:endParaRPr lang="en-US" altLang="ja-JP" sz="9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b="1" u="sng" dirty="0" smtClean="0">
                <a:solidFill>
                  <a:schemeClr val="accent6">
                    <a:lumMod val="75000"/>
                  </a:schemeClr>
                </a:solidFill>
              </a:rPr>
              <a:t>シート</a:t>
            </a:r>
            <a:endParaRPr lang="en-US" altLang="ja-JP" sz="900" b="1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b="1" u="sng" dirty="0" smtClean="0">
                <a:solidFill>
                  <a:schemeClr val="accent6">
                    <a:lumMod val="75000"/>
                  </a:schemeClr>
                </a:solidFill>
              </a:rPr>
              <a:t>切り替え</a:t>
            </a:r>
            <a:endParaRPr lang="en-US" altLang="ja-JP" sz="900" b="1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b="1" u="sng" dirty="0">
                <a:solidFill>
                  <a:schemeClr val="accent6">
                    <a:lumMod val="75000"/>
                  </a:schemeClr>
                </a:solidFill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b="1" dirty="0" smtClean="0">
                <a:solidFill>
                  <a:schemeClr val="accent6">
                    <a:lumMod val="75000"/>
                  </a:schemeClr>
                </a:solidFill>
              </a:rPr>
              <a:t>セル</a:t>
            </a:r>
            <a:endParaRPr lang="en-US" altLang="ja-JP" sz="9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b="1" dirty="0">
                <a:solidFill>
                  <a:schemeClr val="accent6">
                    <a:lumMod val="75000"/>
                  </a:schemeClr>
                </a:solidFill>
              </a:rPr>
              <a:t>結合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 u="sng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b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シート追加</a:t>
            </a:r>
            <a:endParaRPr kumimoji="1" lang="en-US" altLang="ja-JP" sz="900" b="1" dirty="0" smtClean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 smtClean="0">
                <a:solidFill>
                  <a:schemeClr val="accent6">
                    <a:lumMod val="75000"/>
                  </a:schemeClr>
                </a:solidFill>
              </a:rPr>
              <a:t>罫線</a:t>
            </a:r>
            <a:endParaRPr lang="en-US" altLang="ja-JP" sz="9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 smtClean="0">
                <a:solidFill>
                  <a:schemeClr val="accent6">
                    <a:lumMod val="75000"/>
                  </a:schemeClr>
                </a:solidFill>
              </a:rPr>
              <a:t>外枠</a:t>
            </a:r>
            <a:endParaRPr lang="en-US" altLang="ja-JP" sz="9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 smtClean="0">
                <a:solidFill>
                  <a:schemeClr val="accent6">
                    <a:lumMod val="75000"/>
                  </a:schemeClr>
                </a:solidFill>
              </a:rPr>
              <a:t>罫線</a:t>
            </a:r>
            <a:endParaRPr lang="en-US" altLang="ja-JP" sz="9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格子</a:t>
            </a: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罫線</a:t>
            </a:r>
            <a:endParaRPr kumimoji="1" lang="en-US" altLang="ja-JP" sz="900" dirty="0" smtClean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クリ</a:t>
            </a:r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ア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 dirty="0" smtClean="0">
                <a:solidFill>
                  <a:schemeClr val="accent6">
                    <a:lumMod val="75000"/>
                  </a:schemeClr>
                </a:solidFill>
              </a:rPr>
              <a:t>ウィンドウ</a:t>
            </a:r>
            <a:endParaRPr lang="en-US" altLang="ja-JP" sz="7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 dirty="0">
                <a:solidFill>
                  <a:schemeClr val="accent6">
                    <a:lumMod val="75000"/>
                  </a:schemeClr>
                </a:solidFill>
              </a:rPr>
              <a:t>固定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 smtClean="0">
                <a:solidFill>
                  <a:schemeClr val="accent6">
                    <a:lumMod val="75000"/>
                  </a:schemeClr>
                </a:solidFill>
              </a:rPr>
              <a:t>取消線</a:t>
            </a:r>
            <a:endParaRPr lang="en-US" altLang="ja-JP" sz="9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dirty="0" smtClean="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 dirty="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 dirty="0" smtClean="0">
                <a:solidFill>
                  <a:srgbClr val="C00000"/>
                </a:solidFill>
                <a:latin typeface="+mj-lt"/>
                <a:ea typeface="+mj-ea"/>
              </a:rPr>
              <a:t>		 Excel</a:t>
            </a: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 smtClean="0"/>
              <a:t>App Specific Binds :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14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8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		 Word</a:t>
            </a:r>
            <a:endParaRPr lang="en-US" altLang="ja-JP" sz="4000" dirty="0" smtClean="0">
              <a:solidFill>
                <a:srgbClr val="C00000"/>
              </a:solidFill>
              <a:latin typeface="+mj-lt"/>
              <a:ea typeface="+mj-ea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 smtClean="0"/>
              <a:t>App Specific Binds :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69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800" dirty="0" smtClean="0">
                <a:solidFill>
                  <a:schemeClr val="accent6">
                    <a:lumMod val="75000"/>
                  </a:schemeClr>
                </a:solidFill>
              </a:rPr>
              <a:t>予定表</a:t>
            </a:r>
            <a:endParaRPr lang="en-US" altLang="ja-JP" sz="8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800" dirty="0" smtClean="0">
                <a:solidFill>
                  <a:schemeClr val="accent6">
                    <a:lumMod val="75000"/>
                  </a:schemeClr>
                </a:solidFill>
              </a:rPr>
              <a:t>（週</a:t>
            </a:r>
            <a:r>
              <a:rPr lang="en-US" altLang="ja-JP" sz="8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ja-JP" altLang="en-US" sz="800" dirty="0" smtClean="0">
                <a:solidFill>
                  <a:schemeClr val="accent6">
                    <a:lumMod val="75000"/>
                  </a:schemeClr>
                </a:solidFill>
              </a:rPr>
              <a:t>）</a:t>
            </a:r>
            <a:endParaRPr lang="ja-JP" altLang="en-US" sz="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 dirty="0" smtClean="0">
                <a:solidFill>
                  <a:schemeClr val="accent6">
                    <a:lumMod val="75000"/>
                  </a:schemeClr>
                </a:solidFill>
              </a:rPr>
              <a:t>予定表</a:t>
            </a:r>
            <a:endParaRPr lang="en-US" altLang="ja-JP" sz="7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 dirty="0" smtClean="0">
                <a:solidFill>
                  <a:schemeClr val="accent6">
                    <a:lumMod val="75000"/>
                  </a:schemeClr>
                </a:solidFill>
              </a:rPr>
              <a:t>（日）</a:t>
            </a:r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5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		 Outlook</a:t>
            </a:r>
            <a:endParaRPr lang="en-US" altLang="ja-JP" sz="4000" dirty="0" smtClean="0">
              <a:solidFill>
                <a:srgbClr val="C00000"/>
              </a:solidFill>
              <a:latin typeface="+mj-lt"/>
              <a:ea typeface="+mj-ea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 smtClean="0"/>
              <a:t>App Specific Binds :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90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0" name="角丸四角形 59"/>
          <p:cNvSpPr/>
          <p:nvPr/>
        </p:nvSpPr>
        <p:spPr>
          <a:xfrm>
            <a:off x="7160346" y="4947254"/>
            <a:ext cx="855337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2" name="角丸四角形 61"/>
          <p:cNvSpPr/>
          <p:nvPr/>
        </p:nvSpPr>
        <p:spPr>
          <a:xfrm>
            <a:off x="808768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3" name="角丸四角形 62"/>
          <p:cNvSpPr/>
          <p:nvPr/>
        </p:nvSpPr>
        <p:spPr>
          <a:xfrm>
            <a:off x="1366996" y="5473034"/>
            <a:ext cx="464588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7" name="角丸四角形 66"/>
          <p:cNvSpPr/>
          <p:nvPr/>
        </p:nvSpPr>
        <p:spPr>
          <a:xfrm>
            <a:off x="6730022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4" name="テキスト ボックス 59"/>
          <p:cNvSpPr txBox="1"/>
          <p:nvPr/>
        </p:nvSpPr>
        <p:spPr>
          <a:xfrm>
            <a:off x="2027756" y="1590050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/>
            <a:r>
              <a:rPr lang="ja-JP" altLang="en-US" sz="2800" smtClean="0"/>
              <a:t>マウスホイール連携バインド</a:t>
            </a:r>
            <a:endParaRPr lang="en-US" altLang="ja-JP" sz="2800" smtClean="0"/>
          </a:p>
        </p:txBody>
      </p:sp>
      <p:sp>
        <p:nvSpPr>
          <p:cNvPr id="3" name="四角形吹き出し 2"/>
          <p:cNvSpPr/>
          <p:nvPr/>
        </p:nvSpPr>
        <p:spPr>
          <a:xfrm>
            <a:off x="1974411" y="3792495"/>
            <a:ext cx="2857780" cy="1440788"/>
          </a:xfrm>
          <a:prstGeom prst="wedgeRectCallout">
            <a:avLst>
              <a:gd name="adj1" fmla="val -33444"/>
              <a:gd name="adj2" fmla="val 6576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>
                <a:solidFill>
                  <a:schemeClr val="accent6">
                    <a:lumMod val="75000"/>
                  </a:schemeClr>
                </a:solidFill>
              </a:rPr>
              <a:t>押下＋「</a:t>
            </a:r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上下</a:t>
            </a:r>
            <a:r>
              <a:rPr lang="ja-JP" altLang="en-US" smtClean="0">
                <a:solidFill>
                  <a:schemeClr val="accent6">
                    <a:lumMod val="75000"/>
                  </a:schemeClr>
                </a:solidFill>
              </a:rPr>
              <a:t>」で</a:t>
            </a:r>
            <a:endParaRPr lang="en-US" altLang="ja-JP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mtClean="0">
                <a:solidFill>
                  <a:schemeClr val="accent6">
                    <a:lumMod val="75000"/>
                  </a:schemeClr>
                </a:solidFill>
              </a:rPr>
              <a:t>ファイルランチャ</a:t>
            </a:r>
            <a:endParaRPr kumimoji="1" lang="en-US" altLang="ja-JP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mtClean="0">
                <a:solidFill>
                  <a:schemeClr val="accent6">
                    <a:lumMod val="75000"/>
                  </a:schemeClr>
                </a:solidFill>
              </a:rPr>
              <a:t>押下＋「押下」で</a:t>
            </a:r>
            <a:endParaRPr lang="en-US" altLang="ja-JP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mtClean="0">
                <a:solidFill>
                  <a:schemeClr val="accent6">
                    <a:lumMod val="75000"/>
                  </a:schemeClr>
                </a:solidFill>
              </a:rPr>
              <a:t>ファイルランチャ設定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5" name="四角形吹き出し 64"/>
          <p:cNvSpPr/>
          <p:nvPr/>
        </p:nvSpPr>
        <p:spPr>
          <a:xfrm>
            <a:off x="5303158" y="4279579"/>
            <a:ext cx="2465762" cy="879270"/>
          </a:xfrm>
          <a:prstGeom prst="wedgeRectCallout">
            <a:avLst>
              <a:gd name="adj1" fmla="val -33194"/>
              <a:gd name="adj2" fmla="val 8666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>
                <a:solidFill>
                  <a:schemeClr val="accent6">
                    <a:lumMod val="75000"/>
                  </a:schemeClr>
                </a:solidFill>
              </a:rPr>
              <a:t>押下＋「上下」で</a:t>
            </a:r>
            <a:endParaRPr lang="en-US" altLang="ja-JP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mtClean="0">
                <a:solidFill>
                  <a:schemeClr val="accent6">
                    <a:lumMod val="75000"/>
                  </a:schemeClr>
                </a:solidFill>
              </a:rPr>
              <a:t>コピペ履歴貼付け</a:t>
            </a:r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35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0" name="角丸四角形 59"/>
          <p:cNvSpPr/>
          <p:nvPr/>
        </p:nvSpPr>
        <p:spPr>
          <a:xfrm>
            <a:off x="7160346" y="4947254"/>
            <a:ext cx="855337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2" name="角丸四角形 61"/>
          <p:cNvSpPr/>
          <p:nvPr/>
        </p:nvSpPr>
        <p:spPr>
          <a:xfrm>
            <a:off x="808768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3" name="角丸四角形 62"/>
          <p:cNvSpPr/>
          <p:nvPr/>
        </p:nvSpPr>
        <p:spPr>
          <a:xfrm>
            <a:off x="1366996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7" name="角丸四角形 66"/>
          <p:cNvSpPr/>
          <p:nvPr/>
        </p:nvSpPr>
        <p:spPr>
          <a:xfrm>
            <a:off x="6730022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1596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4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Mouse : G403 </a:t>
            </a:r>
            <a:r>
              <a:rPr kumimoji="1" lang="ja-JP" altLang="en-US" sz="4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2000" dirty="0" smtClean="0">
                <a:solidFill>
                  <a:schemeClr val="accent5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※5Button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(+1)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" name="Picture 2" descr="https://assets.logitech.com/assets/64707/11/g403-prodigy-wireless-gaming-mou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300" y="2468648"/>
            <a:ext cx="4962525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400691" y="2403512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LButton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400691" y="2819266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RButton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400691" y="3235020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400691" y="365077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Wheel Down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00691" y="4063182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MButton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400691" y="4478936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XButton1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400691" y="4894690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XButton2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400690" y="5310444"/>
            <a:ext cx="2539647" cy="415754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DPI Toggle</a:t>
            </a:r>
          </a:p>
        </p:txBody>
      </p:sp>
      <p:cxnSp>
        <p:nvCxnSpPr>
          <p:cNvPr id="15" name="カギ線コネクタ 14"/>
          <p:cNvCxnSpPr>
            <a:stCxn id="5" idx="3"/>
            <a:endCxn id="30" idx="0"/>
          </p:cNvCxnSpPr>
          <p:nvPr/>
        </p:nvCxnSpPr>
        <p:spPr>
          <a:xfrm>
            <a:off x="2940337" y="2611389"/>
            <a:ext cx="3952649" cy="1564469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カギ線コネクタ 17"/>
          <p:cNvCxnSpPr>
            <a:stCxn id="6" idx="3"/>
            <a:endCxn id="49" idx="0"/>
          </p:cNvCxnSpPr>
          <p:nvPr/>
        </p:nvCxnSpPr>
        <p:spPr>
          <a:xfrm>
            <a:off x="2940337" y="3027143"/>
            <a:ext cx="2712963" cy="487061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カギ線コネクタ 21"/>
          <p:cNvCxnSpPr>
            <a:stCxn id="7" idx="3"/>
            <a:endCxn id="51" idx="2"/>
          </p:cNvCxnSpPr>
          <p:nvPr/>
        </p:nvCxnSpPr>
        <p:spPr>
          <a:xfrm>
            <a:off x="2940337" y="3442897"/>
            <a:ext cx="2543456" cy="144930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円/楕円 29"/>
          <p:cNvSpPr/>
          <p:nvPr/>
        </p:nvSpPr>
        <p:spPr>
          <a:xfrm>
            <a:off x="6807261" y="4175858"/>
            <a:ext cx="171450" cy="1714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9" name="直線コネクタ 38"/>
          <p:cNvCxnSpPr>
            <a:stCxn id="8" idx="3"/>
            <a:endCxn id="50" idx="2"/>
          </p:cNvCxnSpPr>
          <p:nvPr/>
        </p:nvCxnSpPr>
        <p:spPr>
          <a:xfrm>
            <a:off x="2940337" y="3858651"/>
            <a:ext cx="3063113" cy="1392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11" idx="3"/>
            <a:endCxn id="52" idx="2"/>
          </p:cNvCxnSpPr>
          <p:nvPr/>
        </p:nvCxnSpPr>
        <p:spPr>
          <a:xfrm>
            <a:off x="2940337" y="4271059"/>
            <a:ext cx="2755613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円/楕円 48"/>
          <p:cNvSpPr/>
          <p:nvPr/>
        </p:nvSpPr>
        <p:spPr>
          <a:xfrm>
            <a:off x="5567575" y="3514204"/>
            <a:ext cx="171450" cy="1714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円/楕円 49"/>
          <p:cNvSpPr/>
          <p:nvPr/>
        </p:nvSpPr>
        <p:spPr>
          <a:xfrm>
            <a:off x="6003450" y="3774318"/>
            <a:ext cx="171450" cy="1714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円/楕円 50"/>
          <p:cNvSpPr/>
          <p:nvPr/>
        </p:nvSpPr>
        <p:spPr>
          <a:xfrm>
            <a:off x="5483793" y="4806474"/>
            <a:ext cx="171450" cy="1714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円/楕円 51"/>
          <p:cNvSpPr/>
          <p:nvPr/>
        </p:nvSpPr>
        <p:spPr>
          <a:xfrm>
            <a:off x="5695950" y="4185334"/>
            <a:ext cx="171450" cy="1714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0" name="カギ線コネクタ 59"/>
          <p:cNvCxnSpPr>
            <a:stCxn id="12" idx="3"/>
            <a:endCxn id="80" idx="4"/>
          </p:cNvCxnSpPr>
          <p:nvPr/>
        </p:nvCxnSpPr>
        <p:spPr>
          <a:xfrm flipV="1">
            <a:off x="2940337" y="3945768"/>
            <a:ext cx="4774769" cy="741045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カギ線コネクタ 69"/>
          <p:cNvCxnSpPr>
            <a:stCxn id="13" idx="3"/>
            <a:endCxn id="79" idx="4"/>
          </p:cNvCxnSpPr>
          <p:nvPr/>
        </p:nvCxnSpPr>
        <p:spPr>
          <a:xfrm flipV="1">
            <a:off x="2940337" y="4356784"/>
            <a:ext cx="4408926" cy="74578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円/楕円 78"/>
          <p:cNvSpPr/>
          <p:nvPr/>
        </p:nvSpPr>
        <p:spPr>
          <a:xfrm>
            <a:off x="7263538" y="4185334"/>
            <a:ext cx="171450" cy="1714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0" name="円/楕円 79"/>
          <p:cNvSpPr/>
          <p:nvPr/>
        </p:nvSpPr>
        <p:spPr>
          <a:xfrm>
            <a:off x="7629381" y="3774318"/>
            <a:ext cx="171450" cy="1714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3" name="円/楕円 82"/>
          <p:cNvSpPr/>
          <p:nvPr/>
        </p:nvSpPr>
        <p:spPr>
          <a:xfrm>
            <a:off x="6265991" y="3510956"/>
            <a:ext cx="171450" cy="1714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94" name="カギ線コネクタ 93"/>
          <p:cNvCxnSpPr>
            <a:stCxn id="14" idx="3"/>
            <a:endCxn id="83" idx="4"/>
          </p:cNvCxnSpPr>
          <p:nvPr/>
        </p:nvCxnSpPr>
        <p:spPr>
          <a:xfrm flipV="1">
            <a:off x="2940337" y="3682406"/>
            <a:ext cx="3411379" cy="1835915"/>
          </a:xfrm>
          <a:prstGeom prst="bentConnector2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61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Key : Happy Hacking Keyboard</a:t>
            </a:r>
            <a:endParaRPr kumimoji="1" lang="ja-JP" altLang="en-US" dirty="0"/>
          </a:p>
        </p:txBody>
      </p:sp>
      <p:pic>
        <p:nvPicPr>
          <p:cNvPr id="1026" name="Picture 2" descr="https://www.pfu.fujitsu.com/hhkeyboard/leaflet/images/pro2nl_sumi_a_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" t="17063" r="2782" b="16109"/>
          <a:stretch/>
        </p:blipFill>
        <p:spPr bwMode="auto">
          <a:xfrm>
            <a:off x="468630" y="3120390"/>
            <a:ext cx="8206740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08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4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Default</a:t>
            </a:r>
            <a:endParaRPr kumimoji="1" lang="ja-JP" altLang="en-US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400691" y="2403512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LButton</a:t>
            </a:r>
          </a:p>
        </p:txBody>
      </p:sp>
      <p:sp>
        <p:nvSpPr>
          <p:cNvPr id="29" name="正方形/長方形 28"/>
          <p:cNvSpPr/>
          <p:nvPr/>
        </p:nvSpPr>
        <p:spPr>
          <a:xfrm>
            <a:off x="400691" y="2819266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RButton</a:t>
            </a:r>
          </a:p>
        </p:txBody>
      </p:sp>
      <p:sp>
        <p:nvSpPr>
          <p:cNvPr id="31" name="正方形/長方形 30"/>
          <p:cNvSpPr/>
          <p:nvPr/>
        </p:nvSpPr>
        <p:spPr>
          <a:xfrm>
            <a:off x="400691" y="3235020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</a:p>
        </p:txBody>
      </p:sp>
      <p:sp>
        <p:nvSpPr>
          <p:cNvPr id="32" name="正方形/長方形 31"/>
          <p:cNvSpPr/>
          <p:nvPr/>
        </p:nvSpPr>
        <p:spPr>
          <a:xfrm>
            <a:off x="400691" y="3650774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Wheel Down</a:t>
            </a:r>
          </a:p>
        </p:txBody>
      </p:sp>
      <p:sp>
        <p:nvSpPr>
          <p:cNvPr id="33" name="正方形/長方形 32"/>
          <p:cNvSpPr/>
          <p:nvPr/>
        </p:nvSpPr>
        <p:spPr>
          <a:xfrm>
            <a:off x="400691" y="4063182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MButton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400691" y="4478936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XButton1</a:t>
            </a:r>
          </a:p>
        </p:txBody>
      </p:sp>
      <p:sp>
        <p:nvSpPr>
          <p:cNvPr id="35" name="正方形/長方形 34"/>
          <p:cNvSpPr/>
          <p:nvPr/>
        </p:nvSpPr>
        <p:spPr>
          <a:xfrm>
            <a:off x="400691" y="4894690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XButton2</a:t>
            </a:r>
          </a:p>
        </p:txBody>
      </p:sp>
      <p:sp>
        <p:nvSpPr>
          <p:cNvPr id="36" name="正方形/長方形 35"/>
          <p:cNvSpPr/>
          <p:nvPr/>
        </p:nvSpPr>
        <p:spPr>
          <a:xfrm>
            <a:off x="400690" y="5310444"/>
            <a:ext cx="2539647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6">
                    <a:lumMod val="75000"/>
                  </a:schemeClr>
                </a:solidFill>
                <a:latin typeface="+mj-ea"/>
              </a:rPr>
              <a:t>DPI Toggle</a:t>
            </a:r>
          </a:p>
        </p:txBody>
      </p:sp>
      <p:sp>
        <p:nvSpPr>
          <p:cNvPr id="53" name="正方形/長方形 52"/>
          <p:cNvSpPr/>
          <p:nvPr/>
        </p:nvSpPr>
        <p:spPr>
          <a:xfrm>
            <a:off x="400690" y="1987758"/>
            <a:ext cx="2539646" cy="41575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Assign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2940339" y="2403512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Left Click</a:t>
            </a:r>
          </a:p>
        </p:txBody>
      </p:sp>
      <p:sp>
        <p:nvSpPr>
          <p:cNvPr id="41" name="正方形/長方形 40"/>
          <p:cNvSpPr/>
          <p:nvPr/>
        </p:nvSpPr>
        <p:spPr>
          <a:xfrm>
            <a:off x="2940339" y="2819266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Right Click</a:t>
            </a:r>
          </a:p>
        </p:txBody>
      </p:sp>
      <p:sp>
        <p:nvSpPr>
          <p:cNvPr id="43" name="正方形/長方形 42"/>
          <p:cNvSpPr/>
          <p:nvPr/>
        </p:nvSpPr>
        <p:spPr>
          <a:xfrm>
            <a:off x="2940339" y="3235020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</a:p>
        </p:txBody>
      </p:sp>
      <p:sp>
        <p:nvSpPr>
          <p:cNvPr id="44" name="正方形/長方形 43"/>
          <p:cNvSpPr/>
          <p:nvPr/>
        </p:nvSpPr>
        <p:spPr>
          <a:xfrm>
            <a:off x="2940339" y="3650774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Wheel Down</a:t>
            </a:r>
          </a:p>
        </p:txBody>
      </p:sp>
      <p:sp>
        <p:nvSpPr>
          <p:cNvPr id="45" name="正方形/長方形 44"/>
          <p:cNvSpPr/>
          <p:nvPr/>
        </p:nvSpPr>
        <p:spPr>
          <a:xfrm>
            <a:off x="2940339" y="4063182"/>
            <a:ext cx="5083521" cy="4157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null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2940339" y="4478936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Side Click 1</a:t>
            </a:r>
          </a:p>
        </p:txBody>
      </p:sp>
      <p:sp>
        <p:nvSpPr>
          <p:cNvPr id="47" name="正方形/長方形 46"/>
          <p:cNvSpPr/>
          <p:nvPr/>
        </p:nvSpPr>
        <p:spPr>
          <a:xfrm>
            <a:off x="2940339" y="4894690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Side Click 2</a:t>
            </a:r>
          </a:p>
        </p:txBody>
      </p:sp>
      <p:sp>
        <p:nvSpPr>
          <p:cNvPr id="48" name="正方形/長方形 47"/>
          <p:cNvSpPr/>
          <p:nvPr/>
        </p:nvSpPr>
        <p:spPr>
          <a:xfrm>
            <a:off x="2940337" y="5310444"/>
            <a:ext cx="5083523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DPI Change (500 </a:t>
            </a:r>
            <a:r>
              <a:rPr lang="en-US" altLang="ja-JP" sz="14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</a:t>
            </a:r>
            <a:r>
              <a:rPr lang="en-US" altLang="ja-JP" sz="14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 1500)</a:t>
            </a:r>
          </a:p>
        </p:txBody>
      </p:sp>
      <p:sp>
        <p:nvSpPr>
          <p:cNvPr id="54" name="正方形/長方形 53"/>
          <p:cNvSpPr/>
          <p:nvPr/>
        </p:nvSpPr>
        <p:spPr>
          <a:xfrm>
            <a:off x="2940336" y="1987758"/>
            <a:ext cx="5083523" cy="41575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Bind</a:t>
            </a:r>
          </a:p>
        </p:txBody>
      </p:sp>
    </p:spTree>
    <p:extLst>
      <p:ext uri="{BB962C8B-B14F-4D97-AF65-F5344CB8AC3E}">
        <p14:creationId xmlns:p14="http://schemas.microsoft.com/office/powerpoint/2010/main" val="107124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&amp;</a:t>
            </a:r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R</a:t>
            </a:r>
            <a:r>
              <a:rPr lang="en-US" altLang="ja-JP" sz="4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Button </a:t>
            </a:r>
            <a:r>
              <a:rPr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: </a:t>
            </a:r>
            <a:endParaRPr kumimoji="1" lang="ja-JP" altLang="en-US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4" name="正方形/長方形 93"/>
          <p:cNvSpPr/>
          <p:nvPr/>
        </p:nvSpPr>
        <p:spPr>
          <a:xfrm>
            <a:off x="400691" y="2403512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LButton</a:t>
            </a:r>
          </a:p>
        </p:txBody>
      </p:sp>
      <p:sp>
        <p:nvSpPr>
          <p:cNvPr id="95" name="正方形/長方形 94"/>
          <p:cNvSpPr/>
          <p:nvPr/>
        </p:nvSpPr>
        <p:spPr>
          <a:xfrm>
            <a:off x="400691" y="2819266"/>
            <a:ext cx="2539646" cy="4157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bg1"/>
                </a:solidFill>
                <a:latin typeface="+mj-ea"/>
                <a:ea typeface="+mj-ea"/>
              </a:rPr>
              <a:t>RButton</a:t>
            </a:r>
          </a:p>
        </p:txBody>
      </p:sp>
      <p:sp>
        <p:nvSpPr>
          <p:cNvPr id="96" name="正方形/長方形 95"/>
          <p:cNvSpPr/>
          <p:nvPr/>
        </p:nvSpPr>
        <p:spPr>
          <a:xfrm>
            <a:off x="400691" y="3235020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</a:p>
        </p:txBody>
      </p:sp>
      <p:sp>
        <p:nvSpPr>
          <p:cNvPr id="97" name="正方形/長方形 96"/>
          <p:cNvSpPr/>
          <p:nvPr/>
        </p:nvSpPr>
        <p:spPr>
          <a:xfrm>
            <a:off x="400691" y="3650774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Wheel Down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98" name="正方形/長方形 97"/>
          <p:cNvSpPr/>
          <p:nvPr/>
        </p:nvSpPr>
        <p:spPr>
          <a:xfrm>
            <a:off x="400691" y="4063182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MButton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99" name="正方形/長方形 98"/>
          <p:cNvSpPr/>
          <p:nvPr/>
        </p:nvSpPr>
        <p:spPr>
          <a:xfrm>
            <a:off x="400691" y="4478936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XButton1</a:t>
            </a:r>
          </a:p>
        </p:txBody>
      </p:sp>
      <p:sp>
        <p:nvSpPr>
          <p:cNvPr id="100" name="正方形/長方形 99"/>
          <p:cNvSpPr/>
          <p:nvPr/>
        </p:nvSpPr>
        <p:spPr>
          <a:xfrm>
            <a:off x="400691" y="4894690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XButton2</a:t>
            </a:r>
          </a:p>
        </p:txBody>
      </p:sp>
      <p:sp>
        <p:nvSpPr>
          <p:cNvPr id="101" name="正方形/長方形 100"/>
          <p:cNvSpPr/>
          <p:nvPr/>
        </p:nvSpPr>
        <p:spPr>
          <a:xfrm>
            <a:off x="400690" y="1987758"/>
            <a:ext cx="2539646" cy="41575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Assign</a:t>
            </a:r>
          </a:p>
        </p:txBody>
      </p:sp>
      <p:sp>
        <p:nvSpPr>
          <p:cNvPr id="102" name="正方形/長方形 101"/>
          <p:cNvSpPr/>
          <p:nvPr/>
        </p:nvSpPr>
        <p:spPr>
          <a:xfrm>
            <a:off x="2940339" y="2403512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Pin Tab (</a:t>
            </a:r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Alt + P</a:t>
            </a:r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103" name="正方形/長方形 102"/>
          <p:cNvSpPr/>
          <p:nvPr/>
        </p:nvSpPr>
        <p:spPr>
          <a:xfrm>
            <a:off x="2940339" y="2819266"/>
            <a:ext cx="5083521" cy="4157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sz="1400" dirty="0" smtClean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2940339" y="3235020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Tab Change (Ctrl + PageUp)</a:t>
            </a:r>
          </a:p>
        </p:txBody>
      </p:sp>
      <p:sp>
        <p:nvSpPr>
          <p:cNvPr id="105" name="正方形/長方形 104"/>
          <p:cNvSpPr/>
          <p:nvPr/>
        </p:nvSpPr>
        <p:spPr>
          <a:xfrm>
            <a:off x="2940339" y="3650774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Tab Change (Ctrl + </a:t>
            </a:r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PageDn)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06" name="正方形/長方形 105"/>
          <p:cNvSpPr/>
          <p:nvPr/>
        </p:nvSpPr>
        <p:spPr>
          <a:xfrm>
            <a:off x="2940339" y="4063182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New Tab (Ctrl  + T)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2940339" y="4478936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Delete Tab (Ctrl + W)</a:t>
            </a:r>
          </a:p>
        </p:txBody>
      </p:sp>
      <p:sp>
        <p:nvSpPr>
          <p:cNvPr id="108" name="正方形/長方形 107"/>
          <p:cNvSpPr/>
          <p:nvPr/>
        </p:nvSpPr>
        <p:spPr>
          <a:xfrm>
            <a:off x="2940338" y="4894690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Previous Tab (Ctrl + Shift + T)</a:t>
            </a:r>
          </a:p>
        </p:txBody>
      </p:sp>
      <p:sp>
        <p:nvSpPr>
          <p:cNvPr id="109" name="正方形/長方形 108"/>
          <p:cNvSpPr/>
          <p:nvPr/>
        </p:nvSpPr>
        <p:spPr>
          <a:xfrm>
            <a:off x="2940336" y="1987758"/>
            <a:ext cx="5083523" cy="41575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Bind</a:t>
            </a:r>
          </a:p>
        </p:txBody>
      </p:sp>
    </p:spTree>
    <p:extLst>
      <p:ext uri="{BB962C8B-B14F-4D97-AF65-F5344CB8AC3E}">
        <p14:creationId xmlns:p14="http://schemas.microsoft.com/office/powerpoint/2010/main" val="267078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&amp;</a:t>
            </a:r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4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MButton </a:t>
            </a:r>
            <a:r>
              <a:rPr lang="en-US" altLang="ja-JP" sz="4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: </a:t>
            </a:r>
            <a:endParaRPr kumimoji="1" lang="ja-JP" altLang="en-US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4" name="正方形/長方形 93"/>
          <p:cNvSpPr/>
          <p:nvPr/>
        </p:nvSpPr>
        <p:spPr>
          <a:xfrm>
            <a:off x="400691" y="2403512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LButton</a:t>
            </a:r>
          </a:p>
        </p:txBody>
      </p:sp>
      <p:sp>
        <p:nvSpPr>
          <p:cNvPr id="95" name="正方形/長方形 94"/>
          <p:cNvSpPr/>
          <p:nvPr/>
        </p:nvSpPr>
        <p:spPr>
          <a:xfrm>
            <a:off x="400691" y="2819266"/>
            <a:ext cx="2539646" cy="415754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RButton</a:t>
            </a:r>
          </a:p>
        </p:txBody>
      </p:sp>
      <p:sp>
        <p:nvSpPr>
          <p:cNvPr id="96" name="正方形/長方形 95"/>
          <p:cNvSpPr/>
          <p:nvPr/>
        </p:nvSpPr>
        <p:spPr>
          <a:xfrm>
            <a:off x="400691" y="3235020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</a:p>
        </p:txBody>
      </p:sp>
      <p:sp>
        <p:nvSpPr>
          <p:cNvPr id="97" name="正方形/長方形 96"/>
          <p:cNvSpPr/>
          <p:nvPr/>
        </p:nvSpPr>
        <p:spPr>
          <a:xfrm>
            <a:off x="400691" y="365077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Wheel Down</a:t>
            </a:r>
          </a:p>
        </p:txBody>
      </p:sp>
      <p:sp>
        <p:nvSpPr>
          <p:cNvPr id="98" name="正方形/長方形 97"/>
          <p:cNvSpPr/>
          <p:nvPr/>
        </p:nvSpPr>
        <p:spPr>
          <a:xfrm>
            <a:off x="400691" y="4063182"/>
            <a:ext cx="2539646" cy="4157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bg1"/>
                </a:solidFill>
                <a:latin typeface="+mj-ea"/>
              </a:rPr>
              <a:t>MButton</a:t>
            </a:r>
            <a:endParaRPr lang="en-US" altLang="ja-JP" sz="14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99" name="正方形/長方形 98"/>
          <p:cNvSpPr/>
          <p:nvPr/>
        </p:nvSpPr>
        <p:spPr>
          <a:xfrm>
            <a:off x="400691" y="4478936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XButton1</a:t>
            </a:r>
          </a:p>
        </p:txBody>
      </p:sp>
      <p:sp>
        <p:nvSpPr>
          <p:cNvPr id="100" name="正方形/長方形 99"/>
          <p:cNvSpPr/>
          <p:nvPr/>
        </p:nvSpPr>
        <p:spPr>
          <a:xfrm>
            <a:off x="400691" y="4894690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XButton2</a:t>
            </a:r>
          </a:p>
        </p:txBody>
      </p:sp>
      <p:sp>
        <p:nvSpPr>
          <p:cNvPr id="101" name="正方形/長方形 100"/>
          <p:cNvSpPr/>
          <p:nvPr/>
        </p:nvSpPr>
        <p:spPr>
          <a:xfrm>
            <a:off x="400690" y="1987758"/>
            <a:ext cx="2539646" cy="41575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Assign</a:t>
            </a:r>
          </a:p>
        </p:txBody>
      </p:sp>
      <p:sp>
        <p:nvSpPr>
          <p:cNvPr id="102" name="正方形/長方形 101"/>
          <p:cNvSpPr/>
          <p:nvPr/>
        </p:nvSpPr>
        <p:spPr>
          <a:xfrm>
            <a:off x="2940339" y="2403512"/>
            <a:ext cx="5083521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蛍光灯</a:t>
            </a:r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ON</a:t>
            </a:r>
            <a:endParaRPr lang="en-US" altLang="ja-JP" sz="1400" dirty="0" smtClean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3" name="正方形/長方形 102"/>
          <p:cNvSpPr/>
          <p:nvPr/>
        </p:nvSpPr>
        <p:spPr>
          <a:xfrm>
            <a:off x="2940339" y="2819266"/>
            <a:ext cx="5083521" cy="415754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蛍光灯</a:t>
            </a:r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OFF</a:t>
            </a:r>
          </a:p>
        </p:txBody>
      </p:sp>
      <p:sp>
        <p:nvSpPr>
          <p:cNvPr id="104" name="正方形/長方形 103"/>
          <p:cNvSpPr/>
          <p:nvPr/>
        </p:nvSpPr>
        <p:spPr>
          <a:xfrm>
            <a:off x="2940339" y="3235020"/>
            <a:ext cx="5083521" cy="4157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null</a:t>
            </a:r>
          </a:p>
        </p:txBody>
      </p:sp>
      <p:sp>
        <p:nvSpPr>
          <p:cNvPr id="105" name="正方形/長方形 104"/>
          <p:cNvSpPr/>
          <p:nvPr/>
        </p:nvSpPr>
        <p:spPr>
          <a:xfrm>
            <a:off x="2940339" y="3650774"/>
            <a:ext cx="5083521" cy="4157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null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06" name="正方形/長方形 105"/>
          <p:cNvSpPr/>
          <p:nvPr/>
        </p:nvSpPr>
        <p:spPr>
          <a:xfrm>
            <a:off x="2940339" y="4063182"/>
            <a:ext cx="5083521" cy="4157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2940339" y="4478936"/>
            <a:ext cx="5083521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エアコン</a:t>
            </a:r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ON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08" name="正方形/長方形 107"/>
          <p:cNvSpPr/>
          <p:nvPr/>
        </p:nvSpPr>
        <p:spPr>
          <a:xfrm>
            <a:off x="2940339" y="4894690"/>
            <a:ext cx="5083521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エアコン</a:t>
            </a:r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OFF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09" name="正方形/長方形 108"/>
          <p:cNvSpPr/>
          <p:nvPr/>
        </p:nvSpPr>
        <p:spPr>
          <a:xfrm>
            <a:off x="2940336" y="1987758"/>
            <a:ext cx="5083523" cy="41575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Bind</a:t>
            </a:r>
          </a:p>
        </p:txBody>
      </p:sp>
    </p:spTree>
    <p:extLst>
      <p:ext uri="{BB962C8B-B14F-4D97-AF65-F5344CB8AC3E}">
        <p14:creationId xmlns:p14="http://schemas.microsoft.com/office/powerpoint/2010/main" val="98055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4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&amp; X</a:t>
            </a:r>
            <a:r>
              <a:rPr kumimoji="1" lang="en-US" altLang="ja-JP" sz="4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Button1 : </a:t>
            </a:r>
            <a:endParaRPr kumimoji="1" lang="ja-JP" altLang="en-US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4" name="正方形/長方形 93"/>
          <p:cNvSpPr/>
          <p:nvPr/>
        </p:nvSpPr>
        <p:spPr>
          <a:xfrm>
            <a:off x="400691" y="2403512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LButton</a:t>
            </a:r>
          </a:p>
        </p:txBody>
      </p:sp>
      <p:sp>
        <p:nvSpPr>
          <p:cNvPr id="95" name="正方形/長方形 94"/>
          <p:cNvSpPr/>
          <p:nvPr/>
        </p:nvSpPr>
        <p:spPr>
          <a:xfrm>
            <a:off x="400691" y="2819266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RButton</a:t>
            </a:r>
          </a:p>
        </p:txBody>
      </p:sp>
      <p:sp>
        <p:nvSpPr>
          <p:cNvPr id="96" name="正方形/長方形 95"/>
          <p:cNvSpPr/>
          <p:nvPr/>
        </p:nvSpPr>
        <p:spPr>
          <a:xfrm>
            <a:off x="400691" y="3235020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</a:p>
        </p:txBody>
      </p:sp>
      <p:sp>
        <p:nvSpPr>
          <p:cNvPr id="97" name="正方形/長方形 96"/>
          <p:cNvSpPr/>
          <p:nvPr/>
        </p:nvSpPr>
        <p:spPr>
          <a:xfrm>
            <a:off x="400691" y="3650774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Wheel Down</a:t>
            </a:r>
          </a:p>
        </p:txBody>
      </p:sp>
      <p:sp>
        <p:nvSpPr>
          <p:cNvPr id="98" name="正方形/長方形 97"/>
          <p:cNvSpPr/>
          <p:nvPr/>
        </p:nvSpPr>
        <p:spPr>
          <a:xfrm>
            <a:off x="400691" y="4063182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MButton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99" name="正方形/長方形 98"/>
          <p:cNvSpPr/>
          <p:nvPr/>
        </p:nvSpPr>
        <p:spPr>
          <a:xfrm>
            <a:off x="400691" y="4478936"/>
            <a:ext cx="2539646" cy="4157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bg1"/>
                </a:solidFill>
                <a:latin typeface="+mj-ea"/>
                <a:ea typeface="+mj-ea"/>
              </a:rPr>
              <a:t>XButton1</a:t>
            </a:r>
          </a:p>
        </p:txBody>
      </p:sp>
      <p:sp>
        <p:nvSpPr>
          <p:cNvPr id="100" name="正方形/長方形 99"/>
          <p:cNvSpPr/>
          <p:nvPr/>
        </p:nvSpPr>
        <p:spPr>
          <a:xfrm>
            <a:off x="400691" y="4894690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XButton2</a:t>
            </a:r>
          </a:p>
        </p:txBody>
      </p:sp>
      <p:sp>
        <p:nvSpPr>
          <p:cNvPr id="101" name="正方形/長方形 100"/>
          <p:cNvSpPr/>
          <p:nvPr/>
        </p:nvSpPr>
        <p:spPr>
          <a:xfrm>
            <a:off x="400690" y="1987758"/>
            <a:ext cx="2539646" cy="41575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Assign</a:t>
            </a:r>
          </a:p>
        </p:txBody>
      </p:sp>
      <p:sp>
        <p:nvSpPr>
          <p:cNvPr id="102" name="正方形/長方形 101"/>
          <p:cNvSpPr/>
          <p:nvPr/>
        </p:nvSpPr>
        <p:spPr>
          <a:xfrm>
            <a:off x="2940339" y="2403512"/>
            <a:ext cx="5083521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Open </a:t>
            </a:r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Explorer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03" name="正方形/長方形 102"/>
          <p:cNvSpPr/>
          <p:nvPr/>
        </p:nvSpPr>
        <p:spPr>
          <a:xfrm>
            <a:off x="2940339" y="2819266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Windows Menu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2940339" y="3235020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Window Change (Alt + Shift + Tab)</a:t>
            </a:r>
          </a:p>
        </p:txBody>
      </p:sp>
      <p:sp>
        <p:nvSpPr>
          <p:cNvPr id="105" name="正方形/長方形 104"/>
          <p:cNvSpPr/>
          <p:nvPr/>
        </p:nvSpPr>
        <p:spPr>
          <a:xfrm>
            <a:off x="2940339" y="3650774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Window Change (Alt </a:t>
            </a:r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+ </a:t>
            </a:r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Tab</a:t>
            </a:r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)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06" name="正方形/長方形 105"/>
          <p:cNvSpPr/>
          <p:nvPr/>
        </p:nvSpPr>
        <p:spPr>
          <a:xfrm>
            <a:off x="2940339" y="4063182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Suspend AHK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2940339" y="4478936"/>
            <a:ext cx="5083521" cy="4157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sz="1400" dirty="0" smtClean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8" name="正方形/長方形 107"/>
          <p:cNvSpPr/>
          <p:nvPr/>
        </p:nvSpPr>
        <p:spPr>
          <a:xfrm>
            <a:off x="2940339" y="4894690"/>
            <a:ext cx="5083521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>
                <a:solidFill>
                  <a:srgbClr val="C00000"/>
                </a:solidFill>
                <a:latin typeface="+mj-ea"/>
                <a:ea typeface="+mj-ea"/>
              </a:rPr>
              <a:t>Window Control</a:t>
            </a:r>
          </a:p>
        </p:txBody>
      </p:sp>
      <p:sp>
        <p:nvSpPr>
          <p:cNvPr id="109" name="正方形/長方形 108"/>
          <p:cNvSpPr/>
          <p:nvPr/>
        </p:nvSpPr>
        <p:spPr>
          <a:xfrm>
            <a:off x="2940336" y="1987758"/>
            <a:ext cx="5083523" cy="41575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Bind</a:t>
            </a:r>
          </a:p>
        </p:txBody>
      </p:sp>
    </p:spTree>
    <p:extLst>
      <p:ext uri="{BB962C8B-B14F-4D97-AF65-F5344CB8AC3E}">
        <p14:creationId xmlns:p14="http://schemas.microsoft.com/office/powerpoint/2010/main" val="32792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4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&amp; X</a:t>
            </a:r>
            <a:r>
              <a:rPr kumimoji="1" lang="en-US" altLang="ja-JP" sz="4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Button2 </a:t>
            </a:r>
            <a:r>
              <a:rPr lang="en-US" altLang="ja-JP" sz="4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: </a:t>
            </a:r>
            <a:endParaRPr kumimoji="1" lang="ja-JP" altLang="en-US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4" name="正方形/長方形 93"/>
          <p:cNvSpPr/>
          <p:nvPr/>
        </p:nvSpPr>
        <p:spPr>
          <a:xfrm>
            <a:off x="400691" y="2403512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LButton</a:t>
            </a:r>
          </a:p>
        </p:txBody>
      </p:sp>
      <p:sp>
        <p:nvSpPr>
          <p:cNvPr id="95" name="正方形/長方形 94"/>
          <p:cNvSpPr/>
          <p:nvPr/>
        </p:nvSpPr>
        <p:spPr>
          <a:xfrm>
            <a:off x="400691" y="2819266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RButton</a:t>
            </a:r>
          </a:p>
        </p:txBody>
      </p:sp>
      <p:sp>
        <p:nvSpPr>
          <p:cNvPr id="96" name="正方形/長方形 95"/>
          <p:cNvSpPr/>
          <p:nvPr/>
        </p:nvSpPr>
        <p:spPr>
          <a:xfrm>
            <a:off x="400691" y="3235020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</a:p>
        </p:txBody>
      </p:sp>
      <p:sp>
        <p:nvSpPr>
          <p:cNvPr id="97" name="正方形/長方形 96"/>
          <p:cNvSpPr/>
          <p:nvPr/>
        </p:nvSpPr>
        <p:spPr>
          <a:xfrm>
            <a:off x="400691" y="3650774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Wheel Down</a:t>
            </a:r>
          </a:p>
        </p:txBody>
      </p:sp>
      <p:sp>
        <p:nvSpPr>
          <p:cNvPr id="98" name="正方形/長方形 97"/>
          <p:cNvSpPr/>
          <p:nvPr/>
        </p:nvSpPr>
        <p:spPr>
          <a:xfrm>
            <a:off x="400691" y="4063182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MButton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99" name="正方形/長方形 98"/>
          <p:cNvSpPr/>
          <p:nvPr/>
        </p:nvSpPr>
        <p:spPr>
          <a:xfrm>
            <a:off x="400691" y="4478936"/>
            <a:ext cx="2539646" cy="415754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XButton1</a:t>
            </a:r>
          </a:p>
        </p:txBody>
      </p:sp>
      <p:sp>
        <p:nvSpPr>
          <p:cNvPr id="100" name="正方形/長方形 99"/>
          <p:cNvSpPr/>
          <p:nvPr/>
        </p:nvSpPr>
        <p:spPr>
          <a:xfrm>
            <a:off x="400691" y="4894690"/>
            <a:ext cx="2539646" cy="4157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bg1"/>
                </a:solidFill>
                <a:latin typeface="+mj-ea"/>
                <a:ea typeface="+mj-ea"/>
              </a:rPr>
              <a:t>XButton2</a:t>
            </a:r>
          </a:p>
        </p:txBody>
      </p:sp>
      <p:sp>
        <p:nvSpPr>
          <p:cNvPr id="101" name="正方形/長方形 100"/>
          <p:cNvSpPr/>
          <p:nvPr/>
        </p:nvSpPr>
        <p:spPr>
          <a:xfrm>
            <a:off x="400690" y="1987758"/>
            <a:ext cx="2539646" cy="41575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Assign</a:t>
            </a:r>
          </a:p>
        </p:txBody>
      </p:sp>
      <p:sp>
        <p:nvSpPr>
          <p:cNvPr id="102" name="正方形/長方形 101"/>
          <p:cNvSpPr/>
          <p:nvPr/>
        </p:nvSpPr>
        <p:spPr>
          <a:xfrm>
            <a:off x="2940339" y="2403512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Intelliscroll</a:t>
            </a:r>
          </a:p>
        </p:txBody>
      </p:sp>
      <p:sp>
        <p:nvSpPr>
          <p:cNvPr id="103" name="正方形/長方形 102"/>
          <p:cNvSpPr/>
          <p:nvPr/>
        </p:nvSpPr>
        <p:spPr>
          <a:xfrm>
            <a:off x="2940339" y="2819266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Middle Click</a:t>
            </a:r>
          </a:p>
        </p:txBody>
      </p:sp>
      <p:sp>
        <p:nvSpPr>
          <p:cNvPr id="104" name="正方形/長方形 103"/>
          <p:cNvSpPr/>
          <p:nvPr/>
        </p:nvSpPr>
        <p:spPr>
          <a:xfrm>
            <a:off x="2940339" y="3235020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Left</a:t>
            </a:r>
          </a:p>
        </p:txBody>
      </p:sp>
      <p:sp>
        <p:nvSpPr>
          <p:cNvPr id="105" name="正方形/長方形 104"/>
          <p:cNvSpPr/>
          <p:nvPr/>
        </p:nvSpPr>
        <p:spPr>
          <a:xfrm>
            <a:off x="2940339" y="3650774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Wheel Right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06" name="正方形/長方形 105"/>
          <p:cNvSpPr/>
          <p:nvPr/>
        </p:nvSpPr>
        <p:spPr>
          <a:xfrm>
            <a:off x="2940339" y="4063182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Reload AHK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2940339" y="4478936"/>
            <a:ext cx="5083521" cy="415754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>
                <a:solidFill>
                  <a:srgbClr val="C00000"/>
                </a:solidFill>
                <a:latin typeface="+mj-ea"/>
                <a:ea typeface="+mj-ea"/>
              </a:rPr>
              <a:t>Window </a:t>
            </a:r>
            <a:r>
              <a:rPr lang="en-US" altLang="ja-JP" sz="1400" b="1" dirty="0" smtClean="0">
                <a:solidFill>
                  <a:srgbClr val="C00000"/>
                </a:solidFill>
                <a:latin typeface="+mj-ea"/>
                <a:ea typeface="+mj-ea"/>
              </a:rPr>
              <a:t>Control</a:t>
            </a:r>
            <a:endParaRPr lang="en-US" altLang="ja-JP" sz="1400" b="1" dirty="0" smtClean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108" name="正方形/長方形 107"/>
          <p:cNvSpPr/>
          <p:nvPr/>
        </p:nvSpPr>
        <p:spPr>
          <a:xfrm>
            <a:off x="2940339" y="4894690"/>
            <a:ext cx="5083521" cy="4157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sz="1400" dirty="0" smtClean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9" name="正方形/長方形 108"/>
          <p:cNvSpPr/>
          <p:nvPr/>
        </p:nvSpPr>
        <p:spPr>
          <a:xfrm>
            <a:off x="2940336" y="1987758"/>
            <a:ext cx="5083523" cy="41575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Bind</a:t>
            </a:r>
          </a:p>
        </p:txBody>
      </p:sp>
    </p:spTree>
    <p:extLst>
      <p:ext uri="{BB962C8B-B14F-4D97-AF65-F5344CB8AC3E}">
        <p14:creationId xmlns:p14="http://schemas.microsoft.com/office/powerpoint/2010/main" val="204801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/>
              <a:t>Defaults</a:t>
            </a:r>
            <a:r>
              <a:rPr lang="ja-JP" altLang="en-US" sz="4000"/>
              <a:t> </a:t>
            </a:r>
            <a:r>
              <a:rPr lang="en-US" altLang="ja-JP" sz="4000"/>
              <a:t>+ </a:t>
            </a:r>
            <a:r>
              <a:rPr lang="en-US" altLang="ja-JP" sz="4000" smtClean="0"/>
              <a:t>MODs</a:t>
            </a:r>
            <a:endParaRPr lang="en-US" altLang="ja-JP" sz="4000"/>
          </a:p>
        </p:txBody>
      </p:sp>
      <p:cxnSp>
        <p:nvCxnSpPr>
          <p:cNvPr id="65" name="直線矢印コネクタ 64"/>
          <p:cNvCxnSpPr>
            <a:stCxn id="66" idx="2"/>
            <a:endCxn id="64" idx="0"/>
          </p:cNvCxnSpPr>
          <p:nvPr/>
        </p:nvCxnSpPr>
        <p:spPr>
          <a:xfrm>
            <a:off x="8319975" y="3125020"/>
            <a:ext cx="1" cy="21684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7719490" y="2755688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rgbClr val="C00000"/>
                </a:solidFill>
              </a:rPr>
              <a:t>+FN</a:t>
            </a:r>
            <a:r>
              <a:rPr lang="ja-JP" altLang="en-US">
                <a:solidFill>
                  <a:srgbClr val="C00000"/>
                </a:solidFill>
              </a:rPr>
              <a:t> </a:t>
            </a:r>
            <a:r>
              <a:rPr lang="en-US" altLang="ja-JP" smtClean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altLang="ja-JP" smtClean="0">
                <a:solidFill>
                  <a:srgbClr val="C00000"/>
                </a:solidFill>
              </a:rPr>
              <a:t> [ </a:t>
            </a:r>
            <a:r>
              <a:rPr kumimoji="1" lang="en-US" altLang="ja-JP" smtClean="0">
                <a:solidFill>
                  <a:srgbClr val="C00000"/>
                </a:solidFill>
              </a:rPr>
              <a:t>` ]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874399" y="1408018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/>
              <a:t>デフォルト配置と</a:t>
            </a:r>
            <a:r>
              <a:rPr lang="ja-JP" altLang="en-US" sz="2800">
                <a:solidFill>
                  <a:schemeClr val="accent2">
                    <a:lumMod val="75000"/>
                  </a:schemeClr>
                </a:solidFill>
              </a:rPr>
              <a:t>修飾</a:t>
            </a:r>
            <a:r>
              <a:rPr lang="ja-JP" altLang="en-US" sz="2800" smtClean="0">
                <a:solidFill>
                  <a:schemeClr val="accent2">
                    <a:lumMod val="75000"/>
                  </a:schemeClr>
                </a:solidFill>
              </a:rPr>
              <a:t>キー各種配置</a:t>
            </a:r>
            <a:endParaRPr lang="en-US" altLang="ja-JP" sz="28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E</a:t>
            </a:r>
            <a:r>
              <a:rPr lang="en-US" altLang="ja-JP" smtClean="0">
                <a:latin typeface="+mj-lt"/>
              </a:rPr>
              <a:t>sc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1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2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4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q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w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e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r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Tab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a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d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z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x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LSHIFT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366997" y="5473034"/>
            <a:ext cx="464588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Alt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LCMD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SPACE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5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6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7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8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9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0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-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=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\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Del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t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y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u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i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latin typeface="+mj-lt"/>
              </a:rPr>
              <a:t>o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p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[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]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latin typeface="+mj-lt"/>
              </a:rPr>
              <a:t>BS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 smtClean="0">
                <a:latin typeface="+mj-lt"/>
              </a:rPr>
              <a:t>f</a:t>
            </a:r>
            <a:endParaRPr kumimoji="1" lang="ja-JP" altLang="en-US" u="sng" dirty="0">
              <a:latin typeface="+mj-lt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g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h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 smtClean="0">
                <a:latin typeface="+mj-lt"/>
              </a:rPr>
              <a:t>j</a:t>
            </a:r>
            <a:endParaRPr kumimoji="1" lang="ja-JP" altLang="en-US" u="sng" dirty="0">
              <a:latin typeface="+mj-lt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k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l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;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‘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latin typeface="+mj-lt"/>
              </a:rPr>
              <a:t>return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v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m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,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.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/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7152801" y="4947254"/>
            <a:ext cx="855337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RSHIFT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8087682" y="4947254"/>
            <a:ext cx="464588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Fn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6730023" y="5473034"/>
            <a:ext cx="464588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Win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8053331" y="3341868"/>
            <a:ext cx="5332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1863544" y="5443136"/>
            <a:ext cx="82726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cxnSp>
        <p:nvCxnSpPr>
          <p:cNvPr id="74" name="直線矢印コネクタ 73"/>
          <p:cNvCxnSpPr>
            <a:stCxn id="75" idx="0"/>
            <a:endCxn id="73" idx="2"/>
          </p:cNvCxnSpPr>
          <p:nvPr/>
        </p:nvCxnSpPr>
        <p:spPr>
          <a:xfrm flipV="1">
            <a:off x="2275334" y="5964608"/>
            <a:ext cx="1845" cy="27981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977543" y="6244427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C00000"/>
                </a:solidFill>
              </a:rPr>
              <a:t>通常</a:t>
            </a:r>
            <a:r>
              <a:rPr lang="ja-JP" altLang="en-US" smtClean="0">
                <a:solidFill>
                  <a:srgbClr val="C00000"/>
                </a:solidFill>
              </a:rPr>
              <a:t>時は</a:t>
            </a:r>
            <a:r>
              <a:rPr lang="en-US" altLang="ja-JP" smtClean="0">
                <a:solidFill>
                  <a:srgbClr val="C00000"/>
                </a:solidFill>
              </a:rPr>
              <a:t>Ctrl</a:t>
            </a:r>
            <a:r>
              <a:rPr lang="ja-JP" altLang="en-US" smtClean="0">
                <a:solidFill>
                  <a:srgbClr val="C00000"/>
                </a:solidFill>
              </a:rPr>
              <a:t>として機能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48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機能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 smtClean="0">
                <a:solidFill>
                  <a:srgbClr val="0070C0"/>
                </a:solidFill>
              </a:rPr>
              <a:t>FunctionKeys</a:t>
            </a:r>
            <a:r>
              <a:rPr kumimoji="1" lang="en-US" altLang="ja-JP" smtClean="0"/>
              <a:t> 		: </a:t>
            </a:r>
            <a:r>
              <a:rPr kumimoji="1" lang="en-US" altLang="ja-JP" smtClean="0">
                <a:solidFill>
                  <a:schemeClr val="accent2">
                    <a:lumMod val="75000"/>
                  </a:schemeClr>
                </a:solidFill>
              </a:rPr>
              <a:t>RCMD | CAPS</a:t>
            </a:r>
            <a:endParaRPr kumimoji="1" lang="en-US" altLang="ja-JP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>
                <a:solidFill>
                  <a:srgbClr val="00B050"/>
                </a:solidFill>
              </a:rPr>
              <a:t>Clipboards</a:t>
            </a:r>
            <a:r>
              <a:rPr lang="en-US" altLang="ja-JP">
                <a:solidFill>
                  <a:schemeClr val="accent2">
                    <a:lumMod val="75000"/>
                  </a:schemeClr>
                </a:solidFill>
              </a:rPr>
              <a:t> 	</a:t>
            </a:r>
            <a:r>
              <a:rPr lang="en-US" altLang="ja-JP" smtClean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altLang="ja-JP" smtClean="0"/>
              <a:t>:</a:t>
            </a:r>
            <a:r>
              <a:rPr lang="en-US" altLang="ja-JP" smtClean="0">
                <a:solidFill>
                  <a:schemeClr val="accent2">
                    <a:lumMod val="75000"/>
                  </a:schemeClr>
                </a:solidFill>
              </a:rPr>
              <a:t> SPACE</a:t>
            </a:r>
            <a:endParaRPr kumimoji="1" lang="en-US" altLang="ja-JP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mtClean="0">
                <a:solidFill>
                  <a:srgbClr val="00B050"/>
                </a:solidFill>
              </a:rPr>
              <a:t>App</a:t>
            </a:r>
            <a:r>
              <a:rPr lang="ja-JP" altLang="en-US" smtClean="0">
                <a:solidFill>
                  <a:srgbClr val="00B050"/>
                </a:solidFill>
              </a:rPr>
              <a:t> </a:t>
            </a:r>
            <a:r>
              <a:rPr kumimoji="1" lang="en-US" altLang="ja-JP" smtClean="0">
                <a:solidFill>
                  <a:srgbClr val="00B050"/>
                </a:solidFill>
              </a:rPr>
              <a:t>Launcher</a:t>
            </a:r>
            <a:r>
              <a:rPr kumimoji="1" lang="en-US" altLang="ja-JP" smtClean="0"/>
              <a:t>		</a:t>
            </a:r>
            <a:r>
              <a:rPr lang="en-US" altLang="ja-JP" smtClean="0"/>
              <a:t>:</a:t>
            </a:r>
            <a:r>
              <a:rPr lang="en-US" altLang="ja-JP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ja-JP" smtClean="0">
                <a:solidFill>
                  <a:schemeClr val="accent2">
                    <a:lumMod val="75000"/>
                  </a:schemeClr>
                </a:solidFill>
              </a:rPr>
              <a:t>RCMD &amp; LCMD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ja-JP" smtClean="0">
              <a:solidFill>
                <a:schemeClr val="accent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mtClean="0">
                <a:solidFill>
                  <a:schemeClr val="accent4"/>
                </a:solidFill>
              </a:rPr>
              <a:t>Other Functions</a:t>
            </a:r>
            <a:r>
              <a:rPr lang="ja-JP" altLang="en-US" smtClean="0">
                <a:solidFill>
                  <a:schemeClr val="accent4"/>
                </a:solidFill>
              </a:rPr>
              <a:t> </a:t>
            </a:r>
            <a:r>
              <a:rPr lang="en-US" altLang="ja-JP" smtClean="0"/>
              <a:t>	: </a:t>
            </a:r>
            <a:r>
              <a:rPr lang="en-US" altLang="ja-JP" smtClean="0">
                <a:solidFill>
                  <a:schemeClr val="accent2">
                    <a:lumMod val="75000"/>
                  </a:schemeClr>
                </a:solidFill>
              </a:rPr>
              <a:t>RCMD &amp; CAPS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smtClean="0">
                <a:solidFill>
                  <a:schemeClr val="tx2"/>
                </a:solidFill>
              </a:rPr>
              <a:t>MouseControl 	</a:t>
            </a:r>
            <a:r>
              <a:rPr lang="en-US" altLang="ja-JP" smtClean="0"/>
              <a:t>	:</a:t>
            </a:r>
            <a:r>
              <a:rPr lang="en-US" altLang="ja-JP" smtClean="0">
                <a:solidFill>
                  <a:schemeClr val="accent2">
                    <a:lumMod val="75000"/>
                  </a:schemeClr>
                </a:solidFill>
              </a:rPr>
              <a:t> RSHIFT &amp; LSHIFT</a:t>
            </a:r>
            <a:endParaRPr lang="en-US" altLang="ja-JP" smtClean="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mtClean="0">
                <a:solidFill>
                  <a:srgbClr val="FF0000"/>
                </a:solidFill>
              </a:rPr>
              <a:t>App </a:t>
            </a:r>
            <a:r>
              <a:rPr lang="en-US" altLang="ja-JP">
                <a:solidFill>
                  <a:srgbClr val="FF0000"/>
                </a:solidFill>
              </a:rPr>
              <a:t>Specific </a:t>
            </a:r>
            <a:r>
              <a:rPr lang="en-US" altLang="ja-JP" smtClean="0">
                <a:solidFill>
                  <a:srgbClr val="FF0000"/>
                </a:solidFill>
              </a:rPr>
              <a:t>Bind</a:t>
            </a:r>
            <a:r>
              <a:rPr lang="en-US" altLang="ja-JP" smtClean="0"/>
              <a:t>	: </a:t>
            </a:r>
            <a:r>
              <a:rPr lang="en-US" altLang="ja-JP" smtClean="0">
                <a:solidFill>
                  <a:schemeClr val="accent2">
                    <a:lumMod val="75000"/>
                  </a:schemeClr>
                </a:solidFill>
              </a:rPr>
              <a:t>LCMD &amp; CAPS</a:t>
            </a:r>
            <a:endParaRPr lang="en-US" altLang="ja-JP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ja-JP"/>
          </a:p>
          <a:p>
            <a:endParaRPr kumimoji="1" lang="en-US" altLang="ja-JP" smtClean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07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ja-JP" sz="4000" smtClean="0"/>
              <a:t>FunctionKeys :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RCMD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F3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F4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F5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F6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F7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F8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F9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F10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\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dirty="0" smtClean="0">
                <a:solidFill>
                  <a:schemeClr val="accent5">
                    <a:lumMod val="75000"/>
                  </a:schemeClr>
                </a:solidFill>
              </a:rPr>
              <a:t>後列</a:t>
            </a:r>
            <a:endParaRPr lang="en-US" altLang="ja-JP" sz="12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accent5">
                    <a:lumMod val="75000"/>
                  </a:schemeClr>
                </a:solidFill>
              </a:rPr>
              <a:t>消し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kumimoji="1" lang="en-US" altLang="ja-JP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en-US" altLang="ja-JP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>
                <a:solidFill>
                  <a:schemeClr val="accent5">
                    <a:lumMod val="75000"/>
                  </a:schemeClr>
                </a:solidFill>
              </a:rPr>
              <a:t>前列</a:t>
            </a:r>
            <a:endParaRPr kumimoji="1" lang="en-US" altLang="ja-JP" sz="120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</a:rPr>
              <a:t>消し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smtClean="0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ja-JP" altLang="en-US" sz="16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kumimoji="1"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+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return</a:t>
            </a:r>
            <a:endParaRPr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Z</a:t>
            </a:r>
            <a:endParaRPr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X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Clip</a:t>
            </a:r>
          </a:p>
          <a:p>
            <a:pPr algn="ctr"/>
            <a:r>
              <a:rPr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履歴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40439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Tab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</a:rPr>
              <a:t>IME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5" name="直線矢印コネクタ 64"/>
          <p:cNvCxnSpPr>
            <a:stCxn id="114" idx="0"/>
            <a:endCxn id="3" idx="2"/>
          </p:cNvCxnSpPr>
          <p:nvPr/>
        </p:nvCxnSpPr>
        <p:spPr>
          <a:xfrm flipV="1">
            <a:off x="2553075" y="5440680"/>
            <a:ext cx="2673" cy="71458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角丸四角形 66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E</a:t>
            </a:r>
            <a:r>
              <a:rPr lang="en-US" altLang="ja-JP" smtClean="0">
                <a:latin typeface="+mj-lt"/>
              </a:rPr>
              <a:t>sc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Tab</a:t>
            </a:r>
            <a:endParaRPr kumimoji="1" lang="ja-JP" altLang="en-US" dirty="0">
              <a:latin typeface="+mj-lt"/>
            </a:endParaRPr>
          </a:p>
        </p:txBody>
      </p:sp>
      <p:cxnSp>
        <p:nvCxnSpPr>
          <p:cNvPr id="69" name="直線矢印コネクタ 68"/>
          <p:cNvCxnSpPr/>
          <p:nvPr/>
        </p:nvCxnSpPr>
        <p:spPr>
          <a:xfrm flipH="1" flipV="1">
            <a:off x="7145116" y="4995279"/>
            <a:ext cx="353781" cy="40943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7337947" y="54047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C00000"/>
                </a:solidFill>
              </a:rPr>
              <a:t>テンキー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grpSp>
        <p:nvGrpSpPr>
          <p:cNvPr id="89" name="グループ化 88"/>
          <p:cNvGrpSpPr/>
          <p:nvPr/>
        </p:nvGrpSpPr>
        <p:grpSpPr>
          <a:xfrm>
            <a:off x="3895895" y="3864738"/>
            <a:ext cx="3869361" cy="1575943"/>
            <a:chOff x="3895895" y="3864738"/>
            <a:chExt cx="3869361" cy="1575943"/>
          </a:xfrm>
        </p:grpSpPr>
        <p:cxnSp>
          <p:nvCxnSpPr>
            <p:cNvPr id="5" name="直線コネクタ 4"/>
            <p:cNvCxnSpPr/>
            <p:nvPr/>
          </p:nvCxnSpPr>
          <p:spPr>
            <a:xfrm>
              <a:off x="4012406" y="3864738"/>
              <a:ext cx="375285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/>
            <p:nvPr/>
          </p:nvCxnSpPr>
          <p:spPr>
            <a:xfrm>
              <a:off x="3899605" y="5440680"/>
              <a:ext cx="3218645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/>
            <p:nvPr/>
          </p:nvCxnSpPr>
          <p:spPr>
            <a:xfrm flipV="1">
              <a:off x="7112597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/>
            <p:cNvCxnSpPr/>
            <p:nvPr/>
          </p:nvCxnSpPr>
          <p:spPr>
            <a:xfrm flipV="1">
              <a:off x="7412634" y="4398785"/>
              <a:ext cx="0" cy="520424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/>
            <p:cNvCxnSpPr/>
            <p:nvPr/>
          </p:nvCxnSpPr>
          <p:spPr>
            <a:xfrm flipV="1">
              <a:off x="7765256" y="3864739"/>
              <a:ext cx="0" cy="53404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/>
            <p:nvPr/>
          </p:nvCxnSpPr>
          <p:spPr>
            <a:xfrm>
              <a:off x="7409286" y="4398785"/>
              <a:ext cx="35597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/>
            <p:nvPr/>
          </p:nvCxnSpPr>
          <p:spPr>
            <a:xfrm>
              <a:off x="7112149" y="4919208"/>
              <a:ext cx="30306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 flipV="1">
              <a:off x="3899605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/>
            <p:nvPr/>
          </p:nvCxnSpPr>
          <p:spPr>
            <a:xfrm>
              <a:off x="3895895" y="4919208"/>
              <a:ext cx="296158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/>
            <p:nvPr/>
          </p:nvCxnSpPr>
          <p:spPr>
            <a:xfrm flipV="1">
              <a:off x="4196211" y="4397607"/>
              <a:ext cx="0" cy="52160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/>
            <p:nvPr/>
          </p:nvCxnSpPr>
          <p:spPr>
            <a:xfrm>
              <a:off x="4012406" y="4397606"/>
              <a:ext cx="183357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/>
            <p:cNvCxnSpPr/>
            <p:nvPr/>
          </p:nvCxnSpPr>
          <p:spPr>
            <a:xfrm flipV="1">
              <a:off x="4009297" y="3864739"/>
              <a:ext cx="0" cy="53286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テキスト ボックス 113"/>
          <p:cNvSpPr txBox="1"/>
          <p:nvPr/>
        </p:nvSpPr>
        <p:spPr>
          <a:xfrm>
            <a:off x="1496535" y="6155262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C00000"/>
                </a:solidFill>
              </a:rPr>
              <a:t>+Shift</a:t>
            </a:r>
            <a:r>
              <a:rPr kumimoji="1" lang="ja-JP" altLang="en-US" dirty="0" smtClean="0">
                <a:solidFill>
                  <a:srgbClr val="C00000"/>
                </a:solidFill>
              </a:rPr>
              <a:t>でマクロ編集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74399" y="1408018"/>
            <a:ext cx="31812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 smtClean="0"/>
              <a:t>機能的キーセット</a:t>
            </a:r>
            <a:endParaRPr lang="en-US" altLang="ja-JP" sz="2800" smtClean="0"/>
          </a:p>
          <a:p>
            <a:pPr marL="457200" lvl="3"/>
            <a:r>
              <a:rPr lang="en-US" altLang="ja-JP" smtClean="0">
                <a:sym typeface="Wingdings" panose="05000000000000000000" pitchFamily="2" charset="2"/>
              </a:rPr>
              <a:t></a:t>
            </a:r>
            <a:r>
              <a:rPr lang="ja-JP" altLang="en-US" smtClean="0">
                <a:sym typeface="Wingdings" panose="05000000000000000000" pitchFamily="2" charset="2"/>
              </a:rPr>
              <a:t>テンキー</a:t>
            </a:r>
            <a:endParaRPr lang="en-US" altLang="ja-JP" smtClean="0">
              <a:sym typeface="Wingdings" panose="05000000000000000000" pitchFamily="2" charset="2"/>
            </a:endParaRPr>
          </a:p>
          <a:p>
            <a:pPr marL="457200" lvl="3"/>
            <a:r>
              <a:rPr lang="en-US" altLang="ja-JP" smtClean="0">
                <a:sym typeface="Wingdings" panose="05000000000000000000" pitchFamily="2" charset="2"/>
              </a:rPr>
              <a:t>Clipboard</a:t>
            </a:r>
            <a:r>
              <a:rPr lang="ja-JP" altLang="en-US" smtClean="0">
                <a:sym typeface="Wingdings" panose="05000000000000000000" pitchFamily="2" charset="2"/>
              </a:rPr>
              <a:t>履歴</a:t>
            </a:r>
            <a:endParaRPr lang="en-US" altLang="ja-JP" smtClean="0"/>
          </a:p>
          <a:p>
            <a:pPr marL="457200" lvl="3"/>
            <a:r>
              <a:rPr lang="en-US" altLang="ja-JP" smtClean="0">
                <a:sym typeface="Wingdings" panose="05000000000000000000" pitchFamily="2" charset="2"/>
              </a:rPr>
              <a:t>FPSLike</a:t>
            </a:r>
            <a:r>
              <a:rPr lang="ja-JP" altLang="en-US" smtClean="0">
                <a:sym typeface="Wingdings" panose="05000000000000000000" pitchFamily="2" charset="2"/>
              </a:rPr>
              <a:t>のカーソル移動</a:t>
            </a:r>
            <a:endParaRPr lang="en-US" altLang="ja-JP" smtClean="0">
              <a:sym typeface="Wingdings" panose="05000000000000000000" pitchFamily="2" charset="2"/>
            </a:endParaRPr>
          </a:p>
          <a:p>
            <a:pPr marL="457200" lvl="3"/>
            <a:r>
              <a:rPr lang="en-US" altLang="ja-JP" smtClean="0">
                <a:sym typeface="Wingdings" panose="05000000000000000000" pitchFamily="2" charset="2"/>
              </a:rPr>
              <a:t>Macro</a:t>
            </a:r>
            <a:r>
              <a:rPr lang="ja-JP" altLang="en-US" smtClean="0">
                <a:sym typeface="Wingdings" panose="05000000000000000000" pitchFamily="2" charset="2"/>
              </a:rPr>
              <a:t>キーセット</a:t>
            </a:r>
            <a:endParaRPr lang="en-US" altLang="ja-JP" smtClean="0"/>
          </a:p>
        </p:txBody>
      </p:sp>
      <p:sp>
        <p:nvSpPr>
          <p:cNvPr id="92" name="角丸四角形 91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241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ja-JP" sz="4000"/>
              <a:t>FunctionKeys : </a:t>
            </a:r>
            <a:r>
              <a:rPr kumimoji="1"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CAPS</a:t>
            </a:r>
            <a:endParaRPr kumimoji="1" lang="ja-JP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5">
                    <a:lumMod val="75000"/>
                  </a:schemeClr>
                </a:solidFill>
              </a:rPr>
              <a:t>Del</a:t>
            </a:r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F3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F4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F5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F6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F7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F8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F9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F10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\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IME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</a:rPr>
              <a:t>^BS</a:t>
            </a: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</a:rPr>
              <a:t>^Tab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smtClean="0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ja-JP" altLang="en-US" sz="16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 smtClean="0">
                <a:solidFill>
                  <a:schemeClr val="accent5">
                    <a:lumMod val="75000"/>
                  </a:schemeClr>
                </a:solidFill>
              </a:rPr>
              <a:t>^return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Clip</a:t>
            </a:r>
          </a:p>
          <a:p>
            <a:pPr algn="ctr"/>
            <a:r>
              <a:rPr lang="ja-JP" altLang="en-US" sz="1200">
                <a:solidFill>
                  <a:schemeClr val="accent6">
                    <a:lumMod val="75000"/>
                  </a:schemeClr>
                </a:solidFill>
              </a:rPr>
              <a:t>履歴</a:t>
            </a:r>
            <a:endParaRPr lang="en-US" altLang="ja-JP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</a:rPr>
              <a:t>^Space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kumimoji="1"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kumimoji="1" lang="en-US" altLang="ja-JP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1" name="角丸四角形 70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2" name="角丸四角形 71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角丸四角形 73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5" name="角丸四角形 74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en-US" altLang="ja-JP" sz="11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+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4" name="直線矢印コネクタ 103"/>
          <p:cNvCxnSpPr/>
          <p:nvPr/>
        </p:nvCxnSpPr>
        <p:spPr>
          <a:xfrm flipH="1" flipV="1">
            <a:off x="7145116" y="4995279"/>
            <a:ext cx="353781" cy="40943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テキスト ボックス 104"/>
          <p:cNvSpPr txBox="1"/>
          <p:nvPr/>
        </p:nvSpPr>
        <p:spPr>
          <a:xfrm>
            <a:off x="7337947" y="54047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solidFill>
                  <a:srgbClr val="C00000"/>
                </a:solidFill>
              </a:rPr>
              <a:t>テンキー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78" name="角丸四角形 77"/>
          <p:cNvSpPr/>
          <p:nvPr/>
        </p:nvSpPr>
        <p:spPr>
          <a:xfrm>
            <a:off x="40439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Tab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1" name="角丸四角形 8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6" name="正方形/長方形 95"/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874399" y="1408018"/>
            <a:ext cx="31812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 smtClean="0"/>
              <a:t>機能的キーセット</a:t>
            </a:r>
            <a:endParaRPr lang="en-US" altLang="ja-JP" sz="2800" smtClean="0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</a:t>
            </a:r>
            <a:r>
              <a:rPr lang="ja-JP" altLang="en-US">
                <a:sym typeface="Wingdings" panose="05000000000000000000" pitchFamily="2" charset="2"/>
              </a:rPr>
              <a:t>テンキー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Clipboard</a:t>
            </a:r>
            <a:r>
              <a:rPr lang="ja-JP" altLang="en-US">
                <a:sym typeface="Wingdings" panose="05000000000000000000" pitchFamily="2" charset="2"/>
              </a:rPr>
              <a:t>履歴</a:t>
            </a:r>
            <a:endParaRPr lang="en-US" altLang="ja-JP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FPSLike</a:t>
            </a:r>
            <a:r>
              <a:rPr lang="ja-JP" altLang="en-US">
                <a:sym typeface="Wingdings" panose="05000000000000000000" pitchFamily="2" charset="2"/>
              </a:rPr>
              <a:t>のカーソル移動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Macro</a:t>
            </a:r>
            <a:r>
              <a:rPr lang="ja-JP" altLang="en-US">
                <a:sym typeface="Wingdings" panose="05000000000000000000" pitchFamily="2" charset="2"/>
              </a:rPr>
              <a:t>キーセット</a:t>
            </a:r>
            <a:endParaRPr lang="en-US" altLang="ja-JP"/>
          </a:p>
        </p:txBody>
      </p:sp>
      <p:sp>
        <p:nvSpPr>
          <p:cNvPr id="101" name="角丸四角形 100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02" name="直線矢印コネクタ 101"/>
          <p:cNvCxnSpPr>
            <a:stCxn id="103" idx="0"/>
          </p:cNvCxnSpPr>
          <p:nvPr/>
        </p:nvCxnSpPr>
        <p:spPr>
          <a:xfrm flipV="1">
            <a:off x="2553075" y="5440680"/>
            <a:ext cx="2673" cy="71458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テキスト ボックス 102"/>
          <p:cNvSpPr txBox="1"/>
          <p:nvPr/>
        </p:nvSpPr>
        <p:spPr>
          <a:xfrm>
            <a:off x="1496535" y="6155262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C00000"/>
                </a:solidFill>
              </a:rPr>
              <a:t>+Shift</a:t>
            </a:r>
            <a:r>
              <a:rPr kumimoji="1" lang="ja-JP" altLang="en-US" dirty="0" smtClean="0">
                <a:solidFill>
                  <a:srgbClr val="C00000"/>
                </a:solidFill>
              </a:rPr>
              <a:t>でマクロ編集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76" name="角丸四角形 75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Z</a:t>
            </a:r>
            <a:endParaRPr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7" name="角丸四角形 76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X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0" name="角丸四角形 79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82" name="グループ化 81"/>
          <p:cNvGrpSpPr/>
          <p:nvPr/>
        </p:nvGrpSpPr>
        <p:grpSpPr>
          <a:xfrm>
            <a:off x="3895895" y="3864738"/>
            <a:ext cx="3869361" cy="1575943"/>
            <a:chOff x="3895895" y="3864738"/>
            <a:chExt cx="3869361" cy="1575943"/>
          </a:xfrm>
        </p:grpSpPr>
        <p:cxnSp>
          <p:nvCxnSpPr>
            <p:cNvPr id="83" name="直線コネクタ 82"/>
            <p:cNvCxnSpPr/>
            <p:nvPr/>
          </p:nvCxnSpPr>
          <p:spPr>
            <a:xfrm>
              <a:off x="4012406" y="3864738"/>
              <a:ext cx="375285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/>
            <p:cNvCxnSpPr/>
            <p:nvPr/>
          </p:nvCxnSpPr>
          <p:spPr>
            <a:xfrm>
              <a:off x="3899605" y="5440680"/>
              <a:ext cx="3218645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/>
            <p:nvPr/>
          </p:nvCxnSpPr>
          <p:spPr>
            <a:xfrm flipV="1">
              <a:off x="7112597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コネクタ 90"/>
            <p:cNvCxnSpPr/>
            <p:nvPr/>
          </p:nvCxnSpPr>
          <p:spPr>
            <a:xfrm flipV="1">
              <a:off x="7412634" y="4398785"/>
              <a:ext cx="0" cy="520424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コネクタ 91"/>
            <p:cNvCxnSpPr/>
            <p:nvPr/>
          </p:nvCxnSpPr>
          <p:spPr>
            <a:xfrm flipV="1">
              <a:off x="7765256" y="3864739"/>
              <a:ext cx="0" cy="53404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>
              <a:off x="7409286" y="4398785"/>
              <a:ext cx="35597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/>
            <p:nvPr/>
          </p:nvCxnSpPr>
          <p:spPr>
            <a:xfrm>
              <a:off x="7112149" y="4919208"/>
              <a:ext cx="30306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/>
            <p:cNvCxnSpPr/>
            <p:nvPr/>
          </p:nvCxnSpPr>
          <p:spPr>
            <a:xfrm flipV="1">
              <a:off x="3899605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/>
            <p:cNvCxnSpPr/>
            <p:nvPr/>
          </p:nvCxnSpPr>
          <p:spPr>
            <a:xfrm>
              <a:off x="3895895" y="4919208"/>
              <a:ext cx="296158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コネクタ 97"/>
            <p:cNvCxnSpPr/>
            <p:nvPr/>
          </p:nvCxnSpPr>
          <p:spPr>
            <a:xfrm flipV="1">
              <a:off x="4196211" y="4397607"/>
              <a:ext cx="0" cy="52160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コネクタ 98"/>
            <p:cNvCxnSpPr/>
            <p:nvPr/>
          </p:nvCxnSpPr>
          <p:spPr>
            <a:xfrm>
              <a:off x="4012406" y="4397606"/>
              <a:ext cx="183357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/>
            <p:cNvCxnSpPr/>
            <p:nvPr/>
          </p:nvCxnSpPr>
          <p:spPr>
            <a:xfrm flipV="1">
              <a:off x="4009297" y="3864739"/>
              <a:ext cx="0" cy="53286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165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en-US" altLang="ja-JP" sz="4000"/>
              <a:t>Clipboards </a:t>
            </a:r>
            <a:r>
              <a:rPr lang="en-US" altLang="ja-JP" sz="4000" smtClean="0"/>
              <a:t>: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SPACE</a:t>
            </a:r>
            <a:endParaRPr lang="ja-JP" alt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I</a:t>
            </a:r>
            <a:endParaRPr kumimoji="1" lang="ja-JP" altLang="en-US" sz="11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5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↑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b="1" dirty="0">
              <a:solidFill>
                <a:schemeClr val="accent5"/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よろしく</a:t>
            </a:r>
            <a:endParaRPr kumimoji="1" lang="ja-JP" altLang="en-US" sz="8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■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8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おつかれ</a:t>
            </a:r>
            <a:endParaRPr kumimoji="1" lang="ja-JP" altLang="en-US" sz="8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おせわに</a:t>
            </a:r>
            <a:endParaRPr kumimoji="1" lang="ja-JP" altLang="en-US" sz="8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P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←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↓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u="sng" dirty="0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→</a:t>
            </a:r>
            <a:endParaRPr lang="en-US" altLang="ja-JP" sz="1200" u="sng" dirty="0" smtClean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◎</a:t>
            </a:r>
            <a:endParaRPr lang="ja-JP" altLang="ja-JP" sz="1200">
              <a:solidFill>
                <a:schemeClr val="accent5">
                  <a:lumMod val="75000"/>
                </a:schemeClr>
              </a:solidFill>
              <a:effectLst/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☆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u="sng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○</a:t>
            </a:r>
            <a:endParaRPr kumimoji="1" lang="ja-JP" altLang="en-US" sz="1200" u="sng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●</a:t>
            </a:r>
            <a:endParaRPr lang="en-US" altLang="ja-JP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[</a:t>
            </a:r>
            <a:r>
              <a:rPr lang="ja-JP" altLang="en-US" sz="1200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日付</a:t>
            </a:r>
            <a:r>
              <a:rPr lang="en-US" altLang="ja-JP" sz="1200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]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P</a:t>
            </a:r>
            <a:endParaRPr kumimoji="1" lang="ja-JP" altLang="en-US" sz="11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74399" y="1408018"/>
            <a:ext cx="4027128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 dirty="0" smtClean="0"/>
              <a:t>拡張クリップボード </a:t>
            </a:r>
            <a:r>
              <a:rPr lang="en-US" altLang="ja-JP" sz="2800" dirty="0" smtClean="0"/>
              <a:t>x50</a:t>
            </a:r>
          </a:p>
          <a:p>
            <a:pPr marL="0" lvl="2"/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※</a:t>
            </a:r>
            <a:r>
              <a:rPr lang="en-US" altLang="ja-JP" sz="1600" dirty="0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pptObject</a:t>
            </a:r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等も行けます（</a:t>
            </a:r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.</a:t>
            </a:r>
            <a:r>
              <a:rPr lang="en-US" altLang="ja-JP" sz="1600" dirty="0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dat</a:t>
            </a:r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管理</a:t>
            </a:r>
            <a:r>
              <a:rPr lang="ja-JP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）</a:t>
            </a:r>
            <a:endParaRPr lang="en-US" altLang="ja-JP" sz="1600" dirty="0" smtClean="0"/>
          </a:p>
          <a:p>
            <a:pPr marL="457200" lvl="3"/>
            <a:r>
              <a:rPr lang="en-US" altLang="ja-JP" dirty="0" smtClean="0">
                <a:sym typeface="Wingdings" panose="05000000000000000000" pitchFamily="2" charset="2"/>
              </a:rPr>
              <a:t>Space+</a:t>
            </a:r>
            <a:r>
              <a:rPr lang="ja-JP" altLang="en-US" dirty="0" smtClean="0">
                <a:sym typeface="Wingdings" panose="05000000000000000000" pitchFamily="2" charset="2"/>
              </a:rPr>
              <a:t>各キー</a:t>
            </a:r>
            <a:r>
              <a:rPr lang="en-US" altLang="ja-JP" dirty="0" smtClean="0">
                <a:sym typeface="Wingdings" panose="05000000000000000000" pitchFamily="2" charset="2"/>
              </a:rPr>
              <a:t>	</a:t>
            </a:r>
            <a:r>
              <a:rPr lang="ja-JP" altLang="en-US" dirty="0" smtClean="0">
                <a:sym typeface="Wingdings" panose="05000000000000000000" pitchFamily="2" charset="2"/>
              </a:rPr>
              <a:t>で</a:t>
            </a:r>
            <a:r>
              <a:rPr lang="en-US" altLang="ja-JP" dirty="0" smtClean="0">
                <a:sym typeface="Wingdings" panose="05000000000000000000" pitchFamily="2" charset="2"/>
              </a:rPr>
              <a:t>Paste</a:t>
            </a:r>
            <a:endParaRPr lang="en-US" altLang="ja-JP" dirty="0" smtClean="0"/>
          </a:p>
          <a:p>
            <a:pPr marL="457200" lvl="3"/>
            <a:r>
              <a:rPr lang="en-US" altLang="ja-JP" dirty="0" smtClean="0">
                <a:sym typeface="Wingdings" panose="05000000000000000000" pitchFamily="2" charset="2"/>
              </a:rPr>
              <a:t></a:t>
            </a:r>
            <a:r>
              <a:rPr lang="en-US" altLang="ja-JP" dirty="0" err="1" smtClean="0">
                <a:sym typeface="Wingdings" panose="05000000000000000000" pitchFamily="2" charset="2"/>
              </a:rPr>
              <a:t>Space+Shift</a:t>
            </a:r>
            <a:r>
              <a:rPr lang="en-US" altLang="ja-JP" dirty="0" smtClean="0">
                <a:sym typeface="Wingdings" panose="05000000000000000000" pitchFamily="2" charset="2"/>
              </a:rPr>
              <a:t>+</a:t>
            </a:r>
            <a:r>
              <a:rPr lang="ja-JP" altLang="en-US" dirty="0" smtClean="0">
                <a:sym typeface="Wingdings" panose="05000000000000000000" pitchFamily="2" charset="2"/>
              </a:rPr>
              <a:t>各キー</a:t>
            </a:r>
            <a:r>
              <a:rPr lang="en-US" altLang="ja-JP" dirty="0" smtClean="0">
                <a:sym typeface="Wingdings" panose="05000000000000000000" pitchFamily="2" charset="2"/>
              </a:rPr>
              <a:t>	</a:t>
            </a:r>
            <a:r>
              <a:rPr lang="ja-JP" altLang="en-US" dirty="0" smtClean="0">
                <a:sym typeface="Wingdings" panose="05000000000000000000" pitchFamily="2" charset="2"/>
              </a:rPr>
              <a:t>で</a:t>
            </a:r>
            <a:r>
              <a:rPr lang="en-US" altLang="ja-JP" dirty="0" smtClean="0">
                <a:sym typeface="Wingdings" panose="05000000000000000000" pitchFamily="2" charset="2"/>
              </a:rPr>
              <a:t>Copy</a:t>
            </a:r>
          </a:p>
        </p:txBody>
      </p:sp>
      <p:sp>
        <p:nvSpPr>
          <p:cNvPr id="79" name="角丸四角形 78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6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en-US" altLang="ja-JP" sz="4000" smtClean="0"/>
              <a:t>App</a:t>
            </a:r>
            <a:r>
              <a:rPr lang="ja-JP" altLang="en-US" sz="4000" smtClean="0"/>
              <a:t> </a:t>
            </a:r>
            <a:r>
              <a:rPr lang="en-US" altLang="ja-JP" sz="4000"/>
              <a:t>Launcher </a:t>
            </a:r>
            <a:r>
              <a:rPr lang="en-US" altLang="ja-JP" sz="4000" smtClean="0"/>
              <a:t>: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LCMD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&amp;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 RCMD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File Alias</a:t>
            </a:r>
          </a:p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dirty="0" smtClean="0">
                <a:solidFill>
                  <a:schemeClr val="accent6">
                    <a:lumMod val="75000"/>
                  </a:schemeClr>
                </a:solidFill>
              </a:rPr>
              <a:t>Power</a:t>
            </a:r>
          </a:p>
          <a:p>
            <a:pPr algn="ctr"/>
            <a:r>
              <a:rPr lang="en-US" altLang="ja-JP" sz="900" dirty="0" smtClean="0">
                <a:solidFill>
                  <a:schemeClr val="accent6">
                    <a:lumMod val="75000"/>
                  </a:schemeClr>
                </a:solidFill>
              </a:rPr>
              <a:t>Point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 smtClean="0">
                <a:solidFill>
                  <a:schemeClr val="accent6">
                    <a:lumMod val="75000"/>
                  </a:schemeClr>
                </a:solidFill>
              </a:rPr>
              <a:t>Sakura</a:t>
            </a:r>
          </a:p>
          <a:p>
            <a:pPr algn="ctr"/>
            <a:r>
              <a:rPr lang="en-US" altLang="ja-JP" sz="900" dirty="0">
                <a:solidFill>
                  <a:schemeClr val="accent6">
                    <a:lumMod val="75000"/>
                  </a:schemeClr>
                </a:solidFill>
              </a:rPr>
              <a:t>Editor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>
                <a:solidFill>
                  <a:schemeClr val="accent6">
                    <a:lumMod val="75000"/>
                  </a:schemeClr>
                </a:solidFill>
              </a:rPr>
              <a:t>Internet</a:t>
            </a:r>
          </a:p>
          <a:p>
            <a:pPr algn="ctr"/>
            <a:r>
              <a:rPr lang="en-US" altLang="ja-JP" sz="900" dirty="0" smtClean="0">
                <a:solidFill>
                  <a:schemeClr val="accent6">
                    <a:lumMod val="75000"/>
                  </a:schemeClr>
                </a:solidFill>
              </a:rPr>
              <a:t>Explorer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 dirty="0" smtClean="0">
                <a:solidFill>
                  <a:schemeClr val="accent6">
                    <a:lumMod val="75000"/>
                  </a:schemeClr>
                </a:solidFill>
              </a:rPr>
              <a:t>Tera</a:t>
            </a:r>
            <a:endParaRPr lang="en-US" altLang="ja-JP" sz="10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000" dirty="0" smtClean="0">
                <a:solidFill>
                  <a:schemeClr val="accent6">
                    <a:lumMod val="75000"/>
                  </a:schemeClr>
                </a:solidFill>
              </a:rPr>
              <a:t>Term</a:t>
            </a:r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Atom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 smtClean="0">
                <a:solidFill>
                  <a:schemeClr val="accent6">
                    <a:lumMod val="75000"/>
                  </a:schemeClr>
                </a:solidFill>
              </a:rPr>
              <a:t>Outlook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accent6">
                    <a:lumMod val="75000"/>
                  </a:schemeClr>
                </a:solidFill>
              </a:rPr>
              <a:t>Excel</a:t>
            </a:r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u="sng" dirty="0" smtClean="0">
                <a:solidFill>
                  <a:schemeClr val="accent6">
                    <a:lumMod val="75000"/>
                  </a:schemeClr>
                </a:solidFill>
              </a:rPr>
              <a:t>Filer</a:t>
            </a:r>
            <a:endParaRPr kumimoji="1" lang="ja-JP" altLang="en-US" sz="1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accent6">
                    <a:lumMod val="75000"/>
                  </a:schemeClr>
                </a:solidFill>
              </a:rPr>
              <a:t>Google</a:t>
            </a:r>
          </a:p>
          <a:p>
            <a:pPr algn="ctr"/>
            <a:r>
              <a:rPr lang="en-US" altLang="ja-JP" sz="1000" dirty="0" smtClean="0">
                <a:solidFill>
                  <a:schemeClr val="accent6">
                    <a:lumMod val="75000"/>
                  </a:schemeClr>
                </a:solidFill>
              </a:rPr>
              <a:t>Chrome</a:t>
            </a:r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700" dirty="0">
              <a:solidFill>
                <a:schemeClr val="accent3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3"/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accent6">
                    <a:lumMod val="75000"/>
                  </a:schemeClr>
                </a:solidFill>
              </a:rPr>
              <a:t>Excel</a:t>
            </a:r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 dirty="0">
                <a:solidFill>
                  <a:schemeClr val="accent6">
                    <a:lumMod val="75000"/>
                  </a:schemeClr>
                </a:solidFill>
              </a:rPr>
              <a:t>Power</a:t>
            </a:r>
          </a:p>
          <a:p>
            <a:pPr algn="ctr"/>
            <a:r>
              <a:rPr lang="en-US" altLang="ja-JP" sz="1000" dirty="0" smtClean="0">
                <a:solidFill>
                  <a:schemeClr val="accent6">
                    <a:lumMod val="75000"/>
                  </a:schemeClr>
                </a:solidFill>
              </a:rPr>
              <a:t>Point</a:t>
            </a:r>
            <a:endParaRPr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accent6">
                    <a:lumMod val="75000"/>
                  </a:schemeClr>
                </a:solidFill>
              </a:rPr>
              <a:t>Visio</a:t>
            </a:r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3"/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LCMD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874399" y="1408018"/>
            <a:ext cx="4104009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 dirty="0" smtClean="0"/>
              <a:t>ランチャ</a:t>
            </a:r>
            <a:endParaRPr lang="en-US" altLang="ja-JP" sz="2800" dirty="0" smtClean="0"/>
          </a:p>
          <a:p>
            <a:pPr marL="457200" lvl="3"/>
            <a:r>
              <a:rPr lang="en-US" altLang="ja-JP" dirty="0" smtClean="0">
                <a:sym typeface="Wingdings" panose="05000000000000000000" pitchFamily="2" charset="2"/>
              </a:rPr>
              <a:t>App</a:t>
            </a:r>
            <a:r>
              <a:rPr lang="ja-JP" altLang="en-US" dirty="0" smtClean="0">
                <a:sym typeface="Wingdings" panose="05000000000000000000" pitchFamily="2" charset="2"/>
              </a:rPr>
              <a:t>起動</a:t>
            </a:r>
            <a:endParaRPr lang="en-US" altLang="ja-JP" dirty="0" smtClean="0">
              <a:sym typeface="Wingdings" panose="05000000000000000000" pitchFamily="2" charset="2"/>
            </a:endParaRPr>
          </a:p>
          <a:p>
            <a:pPr marL="457200" lvl="3"/>
            <a:r>
              <a:rPr lang="en-US" altLang="ja-JP" dirty="0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ja-JP" altLang="en-US" dirty="0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登録ファイルの起動（１～０）</a:t>
            </a:r>
            <a:endParaRPr lang="en-US" altLang="ja-JP" dirty="0" smtClean="0">
              <a:solidFill>
                <a:schemeClr val="accent5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457200" lvl="3"/>
            <a:r>
              <a:rPr lang="en-US" altLang="ja-JP" dirty="0" smtClean="0">
                <a:sym typeface="Wingdings" panose="05000000000000000000" pitchFamily="2" charset="2"/>
              </a:rPr>
              <a:t>App</a:t>
            </a:r>
            <a:r>
              <a:rPr lang="ja-JP" altLang="en-US" dirty="0" smtClean="0">
                <a:sym typeface="Wingdings" panose="05000000000000000000" pitchFamily="2" charset="2"/>
              </a:rPr>
              <a:t>指定での</a:t>
            </a:r>
            <a:r>
              <a:rPr lang="en-US" altLang="ja-JP" dirty="0" err="1" smtClean="0">
                <a:sym typeface="Wingdings" panose="05000000000000000000" pitchFamily="2" charset="2"/>
              </a:rPr>
              <a:t>AltTab</a:t>
            </a:r>
            <a:endParaRPr lang="en-US" altLang="ja-JP" dirty="0" smtClean="0">
              <a:sym typeface="Wingdings" panose="05000000000000000000" pitchFamily="2" charset="2"/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1080438" y="3348415"/>
            <a:ext cx="5367987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cxnSp>
        <p:nvCxnSpPr>
          <p:cNvPr id="68" name="直線矢印コネクタ 67"/>
          <p:cNvCxnSpPr>
            <a:stCxn id="69" idx="2"/>
            <a:endCxn id="67" idx="0"/>
          </p:cNvCxnSpPr>
          <p:nvPr/>
        </p:nvCxnSpPr>
        <p:spPr>
          <a:xfrm>
            <a:off x="3759453" y="3193405"/>
            <a:ext cx="4979" cy="15501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2702913" y="2824073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C00000"/>
                </a:solidFill>
              </a:rPr>
              <a:t>+Shift</a:t>
            </a:r>
            <a:r>
              <a:rPr kumimoji="1" lang="ja-JP" altLang="en-US" dirty="0" smtClean="0">
                <a:solidFill>
                  <a:srgbClr val="C00000"/>
                </a:solidFill>
              </a:rPr>
              <a:t>でマクロ編集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SPACE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4" name="カギ線コネクタ 3"/>
          <p:cNvCxnSpPr>
            <a:stCxn id="70" idx="2"/>
            <a:endCxn id="61" idx="2"/>
          </p:cNvCxnSpPr>
          <p:nvPr/>
        </p:nvCxnSpPr>
        <p:spPr>
          <a:xfrm rot="16200000" flipH="1">
            <a:off x="2133161" y="3775962"/>
            <a:ext cx="1051560" cy="3273343"/>
          </a:xfrm>
          <a:prstGeom prst="bentConnector3">
            <a:avLst>
              <a:gd name="adj1" fmla="val 121739"/>
            </a:avLst>
          </a:prstGeom>
          <a:ln w="12700"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カギ線コネクタ 61"/>
          <p:cNvCxnSpPr>
            <a:stCxn id="65" idx="2"/>
            <a:endCxn id="64" idx="2"/>
          </p:cNvCxnSpPr>
          <p:nvPr/>
        </p:nvCxnSpPr>
        <p:spPr>
          <a:xfrm rot="16200000" flipH="1">
            <a:off x="4282257" y="3931490"/>
            <a:ext cx="12700" cy="4013847"/>
          </a:xfrm>
          <a:prstGeom prst="bentConnector3">
            <a:avLst>
              <a:gd name="adj1" fmla="val 3300016"/>
            </a:avLst>
          </a:prstGeom>
          <a:ln w="1270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1019891" y="6156416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</a:rPr>
              <a:t>SET1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5785358" y="6351251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>
                    <a:lumMod val="75000"/>
                  </a:schemeClr>
                </a:solidFill>
              </a:rPr>
              <a:t>SET1</a:t>
            </a:r>
            <a:endParaRPr kumimoji="1" lang="ja-JP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633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36209" cy="1325563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 startAt="4"/>
            </a:pPr>
            <a:r>
              <a:rPr lang="en-US" altLang="ja-JP" sz="4000" smtClean="0"/>
              <a:t>Other Functions :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CAPS</a:t>
            </a:r>
            <a:r>
              <a:rPr lang="ja-JP" altLang="en-US" sz="400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&amp;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RCMD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00" dirty="0" smtClean="0">
                <a:solidFill>
                  <a:schemeClr val="accent6">
                    <a:lumMod val="75000"/>
                  </a:schemeClr>
                </a:solidFill>
              </a:rPr>
              <a:t>光量</a:t>
            </a:r>
            <a:endParaRPr lang="en-US" altLang="ja-JP" sz="1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0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50" dirty="0">
                <a:solidFill>
                  <a:schemeClr val="accent6">
                    <a:lumMod val="75000"/>
                  </a:schemeClr>
                </a:solidFill>
              </a:rPr>
              <a:t>光量</a:t>
            </a:r>
            <a:endParaRPr lang="en-US" altLang="ja-JP" sz="105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05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50" dirty="0">
                <a:solidFill>
                  <a:schemeClr val="accent6">
                    <a:lumMod val="75000"/>
                  </a:schemeClr>
                </a:solidFill>
              </a:rPr>
              <a:t>光量</a:t>
            </a:r>
            <a:endParaRPr lang="en-US" altLang="ja-JP" sz="105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05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50" dirty="0">
                <a:solidFill>
                  <a:schemeClr val="accent6">
                    <a:lumMod val="75000"/>
                  </a:schemeClr>
                </a:solidFill>
              </a:rPr>
              <a:t>光量</a:t>
            </a:r>
            <a:endParaRPr lang="en-US" altLang="ja-JP" sz="105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050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50" dirty="0">
                <a:solidFill>
                  <a:schemeClr val="accent6">
                    <a:lumMod val="75000"/>
                  </a:schemeClr>
                </a:solidFill>
              </a:rPr>
              <a:t>光量</a:t>
            </a:r>
            <a:endParaRPr lang="en-US" altLang="ja-JP" sz="105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050" dirty="0" smtClean="0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>
                    <a:lumMod val="75000"/>
                  </a:schemeClr>
                </a:solidFill>
              </a:rPr>
              <a:t>Vol</a:t>
            </a:r>
          </a:p>
          <a:p>
            <a:pPr algn="ctr"/>
            <a:r>
              <a:rPr kumimoji="1" lang="en-US" altLang="ja-JP" sz="1100" dirty="0" smtClean="0">
                <a:solidFill>
                  <a:schemeClr val="accent2">
                    <a:lumMod val="75000"/>
                  </a:schemeClr>
                </a:solidFill>
              </a:rPr>
              <a:t>Up</a:t>
            </a:r>
            <a:endParaRPr kumimoji="1" lang="ja-JP" alt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800" dirty="0" smtClean="0">
                <a:solidFill>
                  <a:schemeClr val="accent5">
                    <a:lumMod val="75000"/>
                  </a:schemeClr>
                </a:solidFill>
              </a:rPr>
              <a:t>エアコン</a:t>
            </a:r>
            <a:endParaRPr lang="en-US" altLang="ja-JP" sz="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800" dirty="0">
                <a:solidFill>
                  <a:schemeClr val="accent5">
                    <a:lumMod val="75000"/>
                  </a:schemeClr>
                </a:solidFill>
              </a:rPr>
              <a:t>オフ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dirty="0" smtClean="0">
                <a:solidFill>
                  <a:schemeClr val="accent5">
                    <a:lumMod val="75000"/>
                  </a:schemeClr>
                </a:solidFill>
              </a:rPr>
              <a:t>蛍光灯</a:t>
            </a:r>
            <a:endParaRPr kumimoji="1" lang="en-US" altLang="ja-JP" sz="9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>
                <a:solidFill>
                  <a:schemeClr val="accent5">
                    <a:lumMod val="75000"/>
                  </a:schemeClr>
                </a:solidFill>
              </a:rPr>
              <a:t>オン</a:t>
            </a:r>
            <a:endParaRPr kumimoji="1"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800" dirty="0" smtClean="0">
                <a:solidFill>
                  <a:schemeClr val="accent5">
                    <a:lumMod val="75000"/>
                  </a:schemeClr>
                </a:solidFill>
              </a:rPr>
              <a:t>エアコン</a:t>
            </a:r>
            <a:endParaRPr lang="en-US" altLang="ja-JP" sz="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800" dirty="0" smtClean="0">
                <a:solidFill>
                  <a:schemeClr val="accent5">
                    <a:lumMod val="75000"/>
                  </a:schemeClr>
                </a:solidFill>
              </a:rPr>
              <a:t>オン</a:t>
            </a:r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700" dirty="0" smtClean="0">
                <a:solidFill>
                  <a:schemeClr val="accent5">
                    <a:lumMod val="75000"/>
                  </a:schemeClr>
                </a:solidFill>
              </a:rPr>
              <a:t>蛍光灯</a:t>
            </a:r>
            <a:endParaRPr kumimoji="1" lang="en-US" altLang="ja-JP" sz="7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700" dirty="0" smtClean="0">
                <a:solidFill>
                  <a:schemeClr val="accent5">
                    <a:lumMod val="75000"/>
                  </a:schemeClr>
                </a:solidFill>
              </a:rPr>
              <a:t>タイマ</a:t>
            </a:r>
            <a:r>
              <a:rPr lang="en-US" altLang="ja-JP" sz="700" dirty="0" smtClean="0">
                <a:solidFill>
                  <a:schemeClr val="accent5">
                    <a:lumMod val="75000"/>
                  </a:schemeClr>
                </a:solidFill>
              </a:rPr>
              <a:t>30</a:t>
            </a:r>
            <a:endParaRPr kumimoji="1" lang="ja-JP" altLang="en-US" sz="7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700" smtClean="0">
                <a:solidFill>
                  <a:schemeClr val="accent2">
                    <a:lumMod val="75000"/>
                  </a:schemeClr>
                </a:solidFill>
              </a:rPr>
              <a:t>サウンド</a:t>
            </a:r>
            <a:endParaRPr kumimoji="1" lang="en-US" altLang="ja-JP" sz="70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ja-JP" altLang="en-US" sz="700" smtClean="0">
                <a:solidFill>
                  <a:schemeClr val="accent2">
                    <a:lumMod val="75000"/>
                  </a:schemeClr>
                </a:solidFill>
              </a:rPr>
              <a:t>変更</a:t>
            </a:r>
            <a:endParaRPr lang="en-US" altLang="ja-JP" sz="70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700" smtClean="0">
                <a:solidFill>
                  <a:schemeClr val="accent2">
                    <a:lumMod val="75000"/>
                  </a:schemeClr>
                </a:solidFill>
              </a:rPr>
              <a:t>（イヤホン）</a:t>
            </a:r>
            <a:endParaRPr kumimoji="1" lang="ja-JP" altLang="en-US" sz="7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 dirty="0" smtClean="0">
                <a:solidFill>
                  <a:schemeClr val="accent2">
                    <a:lumMod val="75000"/>
                  </a:schemeClr>
                </a:solidFill>
              </a:rPr>
              <a:t>サウンド</a:t>
            </a:r>
            <a:endParaRPr lang="en-US" altLang="ja-JP" sz="7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ja-JP" altLang="en-US" sz="700" dirty="0" smtClean="0">
                <a:solidFill>
                  <a:schemeClr val="accent2">
                    <a:lumMod val="75000"/>
                  </a:schemeClr>
                </a:solidFill>
              </a:rPr>
              <a:t>変更</a:t>
            </a:r>
            <a:endParaRPr lang="en-US" altLang="ja-JP" sz="7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ja-JP" altLang="en-US" sz="700" dirty="0" smtClean="0">
                <a:solidFill>
                  <a:schemeClr val="accent2">
                    <a:lumMod val="75000"/>
                  </a:schemeClr>
                </a:solidFill>
              </a:rPr>
              <a:t>（スピーカ）</a:t>
            </a:r>
            <a:endParaRPr lang="en-US" altLang="ja-JP" sz="7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>
                    <a:lumMod val="75000"/>
                  </a:schemeClr>
                </a:solidFill>
              </a:rPr>
              <a:t>Vol</a:t>
            </a:r>
          </a:p>
          <a:p>
            <a:pPr algn="ctr"/>
            <a:r>
              <a:rPr lang="en-US" altLang="ja-JP" sz="1100" dirty="0" smtClean="0">
                <a:solidFill>
                  <a:schemeClr val="accent2">
                    <a:lumMod val="75000"/>
                  </a:schemeClr>
                </a:solidFill>
              </a:rPr>
              <a:t>Down</a:t>
            </a:r>
            <a:endParaRPr kumimoji="1" lang="ja-JP" alt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 smtClean="0">
                <a:solidFill>
                  <a:schemeClr val="accent5">
                    <a:lumMod val="75000"/>
                  </a:schemeClr>
                </a:solidFill>
              </a:rPr>
              <a:t>常夜灯</a:t>
            </a:r>
            <a:endParaRPr lang="en-US" altLang="ja-JP" sz="9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>
                <a:solidFill>
                  <a:schemeClr val="accent5">
                    <a:lumMod val="75000"/>
                  </a:schemeClr>
                </a:solidFill>
              </a:rPr>
              <a:t>オン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 smtClean="0">
                <a:solidFill>
                  <a:schemeClr val="accent5">
                    <a:lumMod val="75000"/>
                  </a:schemeClr>
                </a:solidFill>
              </a:rPr>
              <a:t>調光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accent6">
                    <a:lumMod val="75000"/>
                  </a:schemeClr>
                </a:solidFill>
              </a:rPr>
              <a:t>検索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u="sng" dirty="0">
                <a:solidFill>
                  <a:schemeClr val="accent6">
                    <a:lumMod val="75000"/>
                  </a:schemeClr>
                </a:solidFill>
              </a:rPr>
              <a:t>DL</a:t>
            </a: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en-US" altLang="ja-JP" sz="110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accent6">
                    <a:lumMod val="75000"/>
                  </a:schemeClr>
                </a:solidFill>
              </a:rPr>
              <a:t>計算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5">
                    <a:lumMod val="75000"/>
                  </a:schemeClr>
                </a:solidFill>
              </a:rPr>
              <a:t>蛍光灯</a:t>
            </a:r>
            <a:endParaRPr lang="en-US" altLang="ja-JP" sz="9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 smtClean="0">
                <a:solidFill>
                  <a:schemeClr val="accent5">
                    <a:lumMod val="75000"/>
                  </a:schemeClr>
                </a:solidFill>
              </a:rPr>
              <a:t>オフ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874399" y="1408018"/>
            <a:ext cx="3180679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 dirty="0" smtClean="0"/>
              <a:t>便利機能キー</a:t>
            </a:r>
            <a:endParaRPr lang="en-US" altLang="ja-JP" sz="2800" dirty="0" smtClean="0"/>
          </a:p>
          <a:p>
            <a:pPr marL="457200" lvl="3"/>
            <a:r>
              <a:rPr lang="en-US" altLang="ja-JP" dirty="0" smtClean="0">
                <a:sym typeface="Wingdings" panose="05000000000000000000" pitchFamily="2" charset="2"/>
              </a:rPr>
              <a:t></a:t>
            </a:r>
            <a:r>
              <a:rPr lang="ja-JP" altLang="en-US" dirty="0" smtClean="0">
                <a:sym typeface="Wingdings" panose="05000000000000000000" pitchFamily="2" charset="2"/>
              </a:rPr>
              <a:t>仮想</a:t>
            </a:r>
            <a:r>
              <a:rPr lang="en-US" altLang="ja-JP" dirty="0" smtClean="0">
                <a:sym typeface="Wingdings" panose="05000000000000000000" pitchFamily="2" charset="2"/>
              </a:rPr>
              <a:t>Desktop</a:t>
            </a:r>
            <a:r>
              <a:rPr lang="ja-JP" altLang="en-US" dirty="0" smtClean="0">
                <a:sym typeface="Wingdings" panose="05000000000000000000" pitchFamily="2" charset="2"/>
              </a:rPr>
              <a:t>操作</a:t>
            </a:r>
            <a:endParaRPr lang="en-US" altLang="ja-JP" dirty="0" smtClean="0">
              <a:sym typeface="Wingdings" panose="05000000000000000000" pitchFamily="2" charset="2"/>
            </a:endParaRPr>
          </a:p>
          <a:p>
            <a:pPr marL="457200" lvl="3"/>
            <a:r>
              <a:rPr lang="en-US" altLang="ja-JP" dirty="0" smtClean="0">
                <a:sym typeface="Wingdings" panose="05000000000000000000" pitchFamily="2" charset="2"/>
              </a:rPr>
              <a:t></a:t>
            </a:r>
            <a:r>
              <a:rPr lang="ja-JP" altLang="en-US" dirty="0" smtClean="0">
                <a:sym typeface="Wingdings" panose="05000000000000000000" pitchFamily="2" charset="2"/>
              </a:rPr>
              <a:t>サウンドデバイス変更</a:t>
            </a:r>
            <a:endParaRPr lang="en-US" altLang="ja-JP" dirty="0" smtClean="0">
              <a:sym typeface="Wingdings" panose="05000000000000000000" pitchFamily="2" charset="2"/>
            </a:endParaRPr>
          </a:p>
          <a:p>
            <a:pPr marL="457200" lvl="3"/>
            <a:r>
              <a:rPr lang="en-US" altLang="ja-JP" dirty="0" smtClean="0">
                <a:sym typeface="Wingdings" panose="05000000000000000000" pitchFamily="2" charset="2"/>
              </a:rPr>
              <a:t></a:t>
            </a:r>
            <a:r>
              <a:rPr lang="en-US" altLang="ja-JP" dirty="0" err="1" smtClean="0">
                <a:sym typeface="Wingdings" panose="05000000000000000000" pitchFamily="2" charset="2"/>
              </a:rPr>
              <a:t>IoT</a:t>
            </a:r>
            <a:r>
              <a:rPr lang="ja-JP" altLang="en-US" dirty="0" smtClean="0">
                <a:sym typeface="Wingdings" panose="05000000000000000000" pitchFamily="2" charset="2"/>
              </a:rPr>
              <a:t>操作</a:t>
            </a:r>
            <a:endParaRPr lang="en-US" altLang="ja-JP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7305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17876</TotalTime>
  <Words>897</Words>
  <Application>Microsoft Office PowerPoint</Application>
  <PresentationFormat>画面に合わせる (4:3)</PresentationFormat>
  <Paragraphs>565</Paragraphs>
  <Slides>24</Slides>
  <Notes>7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32" baseType="lpstr">
      <vt:lpstr>Meiryo UI</vt:lpstr>
      <vt:lpstr>ＭＳ Ｐゴシック</vt:lpstr>
      <vt:lpstr>メイリオ</vt:lpstr>
      <vt:lpstr>游ゴシック Light</vt:lpstr>
      <vt:lpstr>Arial</vt:lpstr>
      <vt:lpstr>Calibri</vt:lpstr>
      <vt:lpstr>Wingdings</vt:lpstr>
      <vt:lpstr>Office テーマ</vt:lpstr>
      <vt:lpstr>Key &amp; Mouse Bindings</vt:lpstr>
      <vt:lpstr>Key : Happy Hacking Keyboard</vt:lpstr>
      <vt:lpstr>Defaults + MODs</vt:lpstr>
      <vt:lpstr>機能</vt:lpstr>
      <vt:lpstr>FunctionKeys : RCMD</vt:lpstr>
      <vt:lpstr>FunctionKeys : CAPS</vt:lpstr>
      <vt:lpstr>Clipboards : SPACE</vt:lpstr>
      <vt:lpstr>App Launcher : LCMD &amp; RCMD</vt:lpstr>
      <vt:lpstr>Other Functions : CAPS &amp; RCMD</vt:lpstr>
      <vt:lpstr>Mouse Control : LSHIFT &amp; RSHIFT</vt:lpstr>
      <vt:lpstr>App Specific Binds : CAPS &amp; LCMD</vt:lpstr>
      <vt:lpstr>App Specific Binds : CAPS &amp; LCMD</vt:lpstr>
      <vt:lpstr>App Specific Binds : CAPS &amp; LCMD</vt:lpstr>
      <vt:lpstr>App Specific Binds : CAPS &amp; LCMD</vt:lpstr>
      <vt:lpstr>App Specific Binds : CAPS &amp; LCMD</vt:lpstr>
      <vt:lpstr>App Specific Binds : CAPS &amp; LCMD</vt:lpstr>
      <vt:lpstr>KB : Happy Hacking Keyboard</vt:lpstr>
      <vt:lpstr>KB : Happy Hacking Keyboard</vt:lpstr>
      <vt:lpstr>Mouse : G403 　※5Button(+1)</vt:lpstr>
      <vt:lpstr>Default</vt:lpstr>
      <vt:lpstr>&amp; RButton : </vt:lpstr>
      <vt:lpstr>&amp; MButton : </vt:lpstr>
      <vt:lpstr>&amp; XButton1 : </vt:lpstr>
      <vt:lpstr>&amp; XButton2 :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ほしい物リスト</dc:title>
  <dc:creator>Microsoft アカウント</dc:creator>
  <cp:lastModifiedBy>ittooo 66</cp:lastModifiedBy>
  <cp:revision>1586</cp:revision>
  <dcterms:created xsi:type="dcterms:W3CDTF">2015-05-12T16:23:26Z</dcterms:created>
  <dcterms:modified xsi:type="dcterms:W3CDTF">2018-04-29T18:46:46Z</dcterms:modified>
</cp:coreProperties>
</file>