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Essentials" id="{6174291A-784F-45E1-BFE7-F7EA5CF0DD80}">
          <p14:sldIdLst>
            <p14:sldId id="290"/>
            <p14:sldId id="301"/>
            <p14:sldId id="298"/>
          </p14:sldIdLst>
        </p14:section>
        <p14:section name="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Bindings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760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7" autoAdjust="0"/>
    <p:restoredTop sz="96243" autoAdjust="0"/>
  </p:normalViewPr>
  <p:slideViewPr>
    <p:cSldViewPr>
      <p:cViewPr varScale="1">
        <p:scale>
          <a:sx n="112" d="100"/>
          <a:sy n="112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1344813" y="4365105"/>
            <a:ext cx="6395540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kumimoji="1"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ja-JP" altLang="en-US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Bindings</a:t>
            </a:r>
            <a:endParaRPr kumimoji="1" lang="ja-JP" altLang="en-US" sz="4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AHK 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on </a:t>
            </a:r>
            <a:r>
              <a:rPr kumimoji="1"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Windows 10</a:t>
            </a:r>
            <a:r>
              <a:rPr kumimoji="1"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GPRO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1619672" y="4581128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04942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xxxxxxx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53291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MIC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Act/Mute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>
            <a:no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Mouse</a:t>
            </a:r>
            <a:r>
              <a:rPr kumimoji="1" lang="ja-JP" altLang="en-US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 </a:t>
            </a:r>
            <a:r>
              <a:rPr kumimoji="1" lang="en-US" altLang="ja-JP" sz="3600" b="1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Bindings</a:t>
            </a:r>
            <a:endParaRPr kumimoji="1" lang="ja-JP" altLang="en-US" sz="3600" b="1">
              <a:solidFill>
                <a:schemeClr val="bg1"/>
              </a:solidFill>
              <a:latin typeface="Courier New" panose="02070309020205020404" pitchFamily="49" charset="0"/>
              <a:ea typeface="Meiryo UI" panose="020B0604030504040204" pitchFamily="50" charset="-128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※7Button</a:t>
              </a:r>
              <a:endParaRPr kumimoji="1" lang="ja-JP" alt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904441" y="3653046"/>
            <a:ext cx="3320324" cy="1922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sz="120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 sz="1200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 sz="120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904441" y="3655543"/>
            <a:ext cx="1853419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MBindListener.ahk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350B8C5-BA68-419B-8A61-4F4173A12339}"/>
              </a:ext>
            </a:extLst>
          </p:cNvPr>
          <p:cNvSpPr/>
          <p:nvPr/>
        </p:nvSpPr>
        <p:spPr>
          <a:xfrm>
            <a:off x="904441" y="4283808"/>
            <a:ext cx="1853419" cy="5310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MBind.ahk</a:t>
            </a:r>
          </a:p>
          <a:p>
            <a:endParaRPr kumimoji="1" lang="en-US" altLang="ja-JP" sz="100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904441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/>
              <a:t>Applications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A9C4AC-9A19-48FC-B2E9-58C9EB3A677D}"/>
              </a:ext>
            </a:extLst>
          </p:cNvPr>
          <p:cNvSpPr/>
          <p:nvPr/>
        </p:nvSpPr>
        <p:spPr>
          <a:xfrm>
            <a:off x="1734476" y="4282803"/>
            <a:ext cx="1023384" cy="2120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/>
              <a:t>MBindSettings.ahk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2141766" y="5115938"/>
            <a:ext cx="1126583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Library/*</a:t>
            </a:r>
          </a:p>
          <a:p>
            <a:pPr algn="ctr"/>
            <a:endParaRPr lang="en-US" altLang="ja-JP" sz="70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905311" y="3008635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Windows</a:t>
            </a:r>
            <a:r>
              <a:rPr lang="ja-JP" altLang="en-US" sz="1200"/>
              <a:t> </a:t>
            </a:r>
            <a:r>
              <a:rPr lang="en-US" altLang="ja-JP" sz="1200"/>
              <a:t>OS</a:t>
            </a:r>
            <a:endParaRPr kumimoji="1" lang="ja-JP" altLang="en-US" sz="120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2417387" y="5366555"/>
            <a:ext cx="850962" cy="20849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Resources/*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3051509" y="3655530"/>
            <a:ext cx="1173256" cy="1157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IfWinActives/*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1780021" y="4065672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2796"/>
            <a:ext cx="8496944" cy="1161868"/>
          </a:xfrm>
        </p:spPr>
        <p:txBody>
          <a:bodyPr>
            <a:noAutofit/>
          </a:bodyPr>
          <a:lstStyle/>
          <a:p>
            <a:r>
              <a:rPr lang="en-US" altLang="ja-JP" sz="3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br>
              <a:rPr lang="en-US" altLang="ja-JP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ボタン押下から</a:t>
            </a:r>
            <a:r>
              <a:rPr kumimoji="1" lang="en-US" altLang="ja-JP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Application</a:t>
            </a:r>
            <a:r>
              <a:rPr kumimoji="1" lang="ja-JP" altLang="en-US" sz="2000">
                <a:solidFill>
                  <a:schemeClr val="bg1"/>
                </a:solidFill>
                <a:latin typeface="Courier New" panose="02070309020205020404" pitchFamily="49" charset="0"/>
                <a:ea typeface="Meiryo UI" panose="020B0604030504040204" pitchFamily="50" charset="-128"/>
                <a:cs typeface="Courier New" panose="02070309020205020404" pitchFamily="49" charset="0"/>
              </a:rPr>
              <a:t>への入力まで</a:t>
            </a: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863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2965343" y="1874996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1734523" y="1874995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572000" y="1560629"/>
            <a:ext cx="42484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①物理入力層（</a:t>
            </a:r>
            <a:r>
              <a:rPr lang="en-US" altLang="ja-JP">
                <a:solidFill>
                  <a:schemeClr val="bg1"/>
                </a:solidFill>
              </a:rPr>
              <a:t>KB/Mouse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②</a:t>
            </a:r>
            <a:r>
              <a:rPr lang="en-US" altLang="ja-JP">
                <a:solidFill>
                  <a:schemeClr val="bg1"/>
                </a:solidFill>
              </a:rPr>
              <a:t>OS</a:t>
            </a:r>
            <a:r>
              <a:rPr lang="ja-JP" altLang="en-US">
                <a:solidFill>
                  <a:schemeClr val="bg1"/>
                </a:solidFill>
              </a:rPr>
              <a:t>処理層（</a:t>
            </a:r>
            <a:r>
              <a:rPr lang="en-US" altLang="ja-JP">
                <a:solidFill>
                  <a:schemeClr val="bg1"/>
                </a:solidFill>
              </a:rPr>
              <a:t>Windows10</a:t>
            </a:r>
            <a:r>
              <a:rPr lang="ja-JP" altLang="en-US">
                <a:solidFill>
                  <a:schemeClr val="bg1"/>
                </a:solidFill>
              </a:rPr>
              <a:t>）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③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処理層</a:t>
            </a:r>
            <a:endParaRPr lang="en-US" altLang="ja-JP">
              <a:solidFill>
                <a:schemeClr val="bg1"/>
              </a:solidFill>
            </a:endParaRPr>
          </a:p>
          <a:p>
            <a:r>
              <a:rPr lang="ja-JP" altLang="en-US">
                <a:solidFill>
                  <a:schemeClr val="bg1"/>
                </a:solidFill>
              </a:rPr>
              <a:t>　④</a:t>
            </a:r>
            <a:r>
              <a:rPr lang="en-US" altLang="ja-JP">
                <a:solidFill>
                  <a:schemeClr val="bg1"/>
                </a:solidFill>
              </a:rPr>
              <a:t>Application</a:t>
            </a:r>
            <a:r>
              <a:rPr lang="ja-JP" altLang="en-US">
                <a:solidFill>
                  <a:schemeClr val="bg1"/>
                </a:solidFill>
              </a:rPr>
              <a:t>入力層</a:t>
            </a:r>
            <a:endParaRPr lang="en-US" altLang="ja-JP">
              <a:solidFill>
                <a:schemeClr val="bg1"/>
              </a:solidFill>
            </a:endParaRPr>
          </a:p>
          <a:p>
            <a:endParaRPr lang="ja-JP" altLang="ja-JP">
              <a:solidFill>
                <a:schemeClr val="bg1"/>
              </a:solidFill>
            </a:endParaRPr>
          </a:p>
          <a:p>
            <a:r>
              <a:rPr lang="ja-JP" altLang="ja-JP">
                <a:solidFill>
                  <a:schemeClr val="bg1"/>
                </a:solidFill>
              </a:rPr>
              <a:t>■</a:t>
            </a:r>
            <a:r>
              <a:rPr lang="en-US" altLang="ja-JP">
                <a:solidFill>
                  <a:schemeClr val="bg1"/>
                </a:solidFill>
              </a:rPr>
              <a:t>AHK</a:t>
            </a:r>
            <a:r>
              <a:rPr lang="ja-JP" altLang="en-US">
                <a:solidFill>
                  <a:schemeClr val="bg1"/>
                </a:solidFill>
              </a:rPr>
              <a:t>処理設計</a:t>
            </a:r>
            <a:endParaRPr lang="en-US" altLang="ja-JP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Portability</a:t>
            </a:r>
            <a:r>
              <a:rPr lang="ja-JP" altLang="en-US" sz="1400">
                <a:solidFill>
                  <a:schemeClr val="bg1"/>
                </a:solidFill>
              </a:rPr>
              <a:t>を上げるため、原則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処理層（③）のみの実装で対処する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レジストリは編集しない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>
                <a:solidFill>
                  <a:schemeClr val="bg1"/>
                </a:solidFill>
              </a:rPr>
              <a:t>Application</a:t>
            </a:r>
            <a:r>
              <a:rPr lang="ja-JP" altLang="en-US" sz="1400">
                <a:solidFill>
                  <a:schemeClr val="bg1"/>
                </a:solidFill>
              </a:rPr>
              <a:t>個別にバインド設定をしない</a:t>
            </a:r>
            <a:endParaRPr lang="en-US" altLang="ja-JP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/>
                </a:solidFill>
              </a:rPr>
              <a:t>ゲーム時は</a:t>
            </a:r>
            <a:r>
              <a:rPr lang="en-US" altLang="ja-JP" sz="1400">
                <a:solidFill>
                  <a:schemeClr val="bg1"/>
                </a:solidFill>
              </a:rPr>
              <a:t>AHK</a:t>
            </a:r>
            <a:r>
              <a:rPr lang="ja-JP" altLang="en-US" sz="1400">
                <a:solidFill>
                  <a:schemeClr val="bg1"/>
                </a:solidFill>
              </a:rPr>
              <a:t>を切る</a:t>
            </a:r>
            <a:endParaRPr lang="en-US" altLang="ja-JP" sz="14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>
              <a:solidFill>
                <a:schemeClr val="bg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42769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42769" y="2996952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42769" y="452465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42769" y="5971591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1763688" y="343491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FDD1B9F-CAE8-479A-904D-607E0465F443}"/>
              </a:ext>
            </a:extLst>
          </p:cNvPr>
          <p:cNvCxnSpPr>
            <a:cxnSpLocks/>
          </p:cNvCxnSpPr>
          <p:nvPr/>
        </p:nvCxnSpPr>
        <p:spPr>
          <a:xfrm>
            <a:off x="1547664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4A3E2A18-9C55-4149-9E52-40F89C1D2BD5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rot="16200000" flipH="1">
            <a:off x="2117577" y="4528456"/>
            <a:ext cx="301055" cy="8739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B696D89-028B-4AE5-8FE7-3A02321E84BB}"/>
              </a:ext>
            </a:extLst>
          </p:cNvPr>
          <p:cNvCxnSpPr>
            <a:cxnSpLocks/>
            <a:stCxn id="39" idx="2"/>
            <a:endCxn id="27" idx="0"/>
          </p:cNvCxnSpPr>
          <p:nvPr/>
        </p:nvCxnSpPr>
        <p:spPr>
          <a:xfrm rot="5400000">
            <a:off x="3019927" y="4497728"/>
            <a:ext cx="303342" cy="933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3636790" y="3429000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590ACEE-2C3E-4C3F-8F78-0F6AAE9774D7}"/>
              </a:ext>
            </a:extLst>
          </p:cNvPr>
          <p:cNvCxnSpPr>
            <a:cxnSpLocks/>
          </p:cNvCxnSpPr>
          <p:nvPr/>
        </p:nvCxnSpPr>
        <p:spPr>
          <a:xfrm>
            <a:off x="3923928" y="4810112"/>
            <a:ext cx="0" cy="1062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2705057" y="5575052"/>
            <a:ext cx="0" cy="29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1763688" y="279764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3636790" y="2791736"/>
            <a:ext cx="0" cy="218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904441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HHKB</a:t>
            </a:r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2564603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GPro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04280" y="1458171"/>
            <a:ext cx="2703637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Esc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1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2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3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4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q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w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Tab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z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x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c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5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6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7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8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9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0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-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=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\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y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u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i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o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p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[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]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BS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f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g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h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solidFill>
                  <a:schemeClr val="bg1"/>
                </a:solidFill>
                <a:latin typeface="+mj-lt"/>
              </a:rPr>
              <a:t>j</a:t>
            </a:r>
            <a:endParaRPr kumimoji="1" lang="ja-JP" altLang="en-US" u="sng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k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l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;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‘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return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v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b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m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,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.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/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bg1"/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Fn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RCMD|CAPS</a:t>
            </a:r>
            <a:br>
              <a:rPr lang="en-US" altLang="ja-JP" sz="4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Keys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F3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F4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F5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F6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F7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F8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F9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F10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F11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</a:rPr>
              <a:t>F12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IME|</a:t>
            </a:r>
          </a:p>
          <a:p>
            <a:pPr algn="ctr"/>
            <a:r>
              <a:rPr lang="ja-JP" altLang="en-US" sz="1000">
                <a:solidFill>
                  <a:schemeClr val="bg1"/>
                </a:solidFill>
              </a:rPr>
              <a:t>後列</a:t>
            </a:r>
            <a:r>
              <a:rPr kumimoji="1" lang="ja-JP" altLang="en-US" sz="1000">
                <a:solidFill>
                  <a:schemeClr val="bg1"/>
                </a:solidFill>
              </a:rPr>
              <a:t>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Home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↑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End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Return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7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8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9</a:t>
            </a:r>
            <a:endParaRPr kumimoji="1" lang="en-US" altLang="ja-JP">
              <a:solidFill>
                <a:srgbClr val="00B0F0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前列</a:t>
            </a:r>
            <a:r>
              <a:rPr lang="ja-JP" altLang="en-US" sz="1200">
                <a:solidFill>
                  <a:schemeClr val="bg1"/>
                </a:solidFill>
              </a:rPr>
              <a:t>消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←</a:t>
            </a:r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</a:rPr>
              <a:t>←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→</a:t>
            </a:r>
            <a:endParaRPr kumimoji="1" lang="en-US" altLang="ja-JP" sz="1200">
              <a:solidFill>
                <a:schemeClr val="bg1"/>
              </a:solidFill>
            </a:endParaRP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Word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rgbClr val="00B0F0"/>
                </a:solidFill>
              </a:rPr>
              <a:t>4</a:t>
            </a:r>
            <a:endParaRPr kumimoji="1" lang="ja-JP" altLang="en-US" u="sng">
              <a:solidFill>
                <a:srgbClr val="00B0F0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5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6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SMC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*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X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C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Log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0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1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rgbClr val="00B0F0"/>
                </a:solidFill>
              </a:rPr>
              <a:t>2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rgbClr val="00B0F0"/>
                </a:solidFill>
              </a:rPr>
              <a:t>3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BS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^Space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+mj-lt"/>
              </a:rPr>
              <a:t>Del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bg1"/>
                </a:solidFill>
                <a:latin typeface="+mj-lt"/>
              </a:rPr>
              <a:t>^Tab</a:t>
            </a:r>
            <a:endParaRPr kumimoji="1" lang="ja-JP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965228" y="273414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B0F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SLS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YEN</a:t>
            </a:r>
            <a:endParaRPr lang="ja-JP" altLang="en-US" sz="1200">
              <a:solidFill>
                <a:srgbClr val="00B050"/>
              </a:solidFill>
            </a:endParaRPr>
          </a:p>
        </p:txBody>
      </p:sp>
      <p:cxnSp>
        <p:nvCxnSpPr>
          <p:cNvPr id="69" name="直線矢印コネクタ 68"/>
          <p:cNvCxnSpPr>
            <a:cxnSpLocks/>
            <a:stCxn id="71" idx="2"/>
            <a:endCxn id="29" idx="0"/>
          </p:cNvCxnSpPr>
          <p:nvPr/>
        </p:nvCxnSpPr>
        <p:spPr>
          <a:xfrm>
            <a:off x="4519226" y="3103481"/>
            <a:ext cx="833347" cy="7922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  <a:latin typeface="+mj-lt"/>
              </a:rPr>
              <a:t>Pg</a:t>
            </a:r>
          </a:p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+mj-lt"/>
              </a:rPr>
              <a:t>Dn</a:t>
            </a:r>
            <a:endParaRPr kumimoji="1" lang="ja-JP" alt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^return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BRL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B050"/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rgbClr val="00B050"/>
                </a:solidFill>
              </a:rPr>
              <a:t>BRR</a:t>
            </a:r>
            <a:endParaRPr lang="ja-JP" altLang="en-US" sz="1200">
              <a:solidFill>
                <a:srgbClr val="00B050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3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08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kumimoji="1" lang="en-US" altLang="ja-JP" sz="1400">
                <a:solidFill>
                  <a:srgbClr val="00B050"/>
                </a:solidFill>
              </a:rPr>
              <a:t>※Shift</a:t>
            </a:r>
            <a:r>
              <a:rPr kumimoji="1"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6" y="2379183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3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CAPS&amp;ALT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Plus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4k←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4k+2K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→2k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only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Up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Down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Capture</a:t>
            </a:r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bg1"/>
                </a:solidFill>
              </a:rPr>
              <a:t>Glay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Scale</a:t>
            </a:r>
            <a:endParaRPr kumimoji="1" lang="ja-JP" altLang="en-US" sz="1100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</a:rPr>
              <a:t>DL</a:t>
            </a:r>
            <a:endParaRPr lang="ja-JP" altLang="en-US" sz="1600">
              <a:solidFill>
                <a:schemeClr val="bg1"/>
              </a:solidFill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 sz="4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 Clipboards x50</a:t>
            </a:r>
            <a:endParaRPr lang="ja-JP" altLang="en-US" sz="28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P2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P4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P5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P6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P7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P8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P9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↑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■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b="1">
                <a:solidFill>
                  <a:schemeClr val="bg1"/>
                </a:solidFill>
                <a:latin typeface="+mn-ea"/>
              </a:rPr>
              <a:t>おつかれ</a:t>
            </a:r>
            <a:endParaRPr kumimoji="1" lang="ja-JP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b="1">
                <a:solidFill>
                  <a:schemeClr val="bg1"/>
                </a:solidFill>
                <a:latin typeface="+mn-ea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latin typeface="+mn-ea"/>
              </a:rPr>
              <a:t>P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latin typeface="+mn-ea"/>
              </a:rPr>
              <a:t>←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↓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→</a:t>
            </a:r>
            <a:endParaRPr lang="en-US" altLang="ja-JP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◎</a:t>
            </a:r>
            <a:endParaRPr lang="ja-JP" altLang="ja-JP" sz="1200" b="1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☆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u="sng">
                <a:solidFill>
                  <a:schemeClr val="bg1"/>
                </a:solidFill>
                <a:latin typeface="+mn-ea"/>
              </a:rPr>
              <a:t>○</a:t>
            </a:r>
            <a:endParaRPr kumimoji="1" lang="ja-JP" altLang="en-US" sz="1200" b="1" u="sng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●</a:t>
            </a:r>
            <a:endParaRPr lang="en-US" altLang="ja-JP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+mn-ea"/>
              </a:rPr>
              <a:t>６</a:t>
            </a:r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P1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bg1"/>
                </a:solidFill>
                <a:latin typeface="+mn-ea"/>
              </a:rPr>
              <a:t>P3</a:t>
            </a:r>
            <a:endParaRPr kumimoji="1" lang="ja-JP" altLang="en-US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kumimoji="1"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kumimoji="1"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kumimoji="1"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br>
              <a:rPr lang="en-US" altLang="ja-JP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Launcher</a:t>
            </a:r>
            <a:endParaRPr lang="en-US" altLang="ja-JP" sz="4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rgbClr val="0070C0"/>
                </a:solidFill>
              </a:rPr>
              <a:t>App1</a:t>
            </a:r>
            <a:endParaRPr kumimoji="1" lang="ja-JP" altLang="en-US" sz="1200">
              <a:solidFill>
                <a:srgbClr val="0070C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354165" y="2409803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AltTab</a:t>
            </a:r>
          </a:p>
          <a:p>
            <a:pPr marL="0" lvl="2"/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App1~App0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chemeClr val="bg1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chemeClr val="bg1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73" y="5005670"/>
            <a:ext cx="330838" cy="33083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12200C-9CC7-4D83-BA6E-66F00A2C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49" y="4474730"/>
            <a:ext cx="350722" cy="35072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Discord, logos, logo icon">
            <a:extLst>
              <a:ext uri="{FF2B5EF4-FFF2-40B4-BE49-F238E27FC236}">
                <a16:creationId xmlns:a16="http://schemas.microsoft.com/office/drawing/2014/main" id="{AC42B16A-439A-44B4-B3BD-C02BE0F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7" y="4048469"/>
            <a:ext cx="312607" cy="31260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200" y="3931347"/>
            <a:ext cx="261907" cy="26190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8046456" cy="1325563"/>
          </a:xfrm>
        </p:spPr>
        <p:txBody>
          <a:bodyPr>
            <a:normAutofit/>
          </a:bodyPr>
          <a:lstStyle/>
          <a:p>
            <a:r>
              <a:rPr lang="en-US" altLang="ja-JP" sz="4000" u="sng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LSHIFT&amp;</a:t>
            </a:r>
            <a:r>
              <a:rPr lang="en-US" altLang="ja-JP" sz="4000" u="sng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 Control</a:t>
            </a:r>
            <a:endParaRPr kumimoji="1" lang="ja-JP" altLang="en-US" sz="3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bg1"/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MB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Left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Right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bg1"/>
                </a:solidFill>
              </a:rPr>
              <a:t>Grab</a:t>
            </a:r>
          </a:p>
          <a:p>
            <a:pPr algn="ctr"/>
            <a:r>
              <a:rPr lang="en-US" altLang="ja-JP" sz="1050">
                <a:solidFill>
                  <a:schemeClr val="bg1"/>
                </a:solidFill>
              </a:rPr>
              <a:t>Window</a:t>
            </a:r>
            <a:endParaRPr lang="ja-JP" altLang="en-US" sz="1050">
              <a:solidFill>
                <a:schemeClr val="bg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</a:rPr>
              <a:t>LC</a:t>
            </a:r>
            <a:endParaRPr lang="ja-JP" altLang="en-US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RC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Up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</a:rPr>
              <a:t>Dn</a:t>
            </a:r>
            <a:endParaRPr lang="ja-JP" altLang="en-US" sz="1100">
              <a:solidFill>
                <a:schemeClr val="bg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</a:rPr>
              <a:t>Change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Window</a:t>
            </a:r>
          </a:p>
          <a:p>
            <a:pPr algn="ctr"/>
            <a:r>
              <a:rPr lang="en-US" altLang="ja-JP" sz="800">
                <a:solidFill>
                  <a:schemeClr val="bg1"/>
                </a:solidFill>
              </a:rPr>
              <a:t>Size</a:t>
            </a:r>
            <a:endParaRPr lang="ja-JP" altLang="en-US" sz="800">
              <a:solidFill>
                <a:schemeClr val="bg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 Binds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2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rgbClr val="C00000"/>
                </a:solidFill>
              </a:rPr>
              <a:t>赤</a:t>
            </a:r>
            <a:endParaRPr lang="en-US" altLang="ja-JP" sz="900">
              <a:solidFill>
                <a:srgbClr val="C00000"/>
              </a:solidFill>
            </a:endParaRPr>
          </a:p>
          <a:p>
            <a:pPr algn="ctr"/>
            <a:r>
              <a:rPr lang="ja-JP" altLang="en-US" sz="900">
                <a:solidFill>
                  <a:srgbClr val="C00000"/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箇条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>
                <a:solidFill>
                  <a:schemeClr val="bg1"/>
                </a:solidFill>
              </a:rPr>
              <a:t>Font</a:t>
            </a: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図形の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最背面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最前面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解除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枠線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37708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9FB62B1-7D7C-4047-8585-E9A7131D8AD7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白線化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セル幅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左寄せ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中央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右寄せ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文字色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格子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外枠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罫線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マクロ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シート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切り替え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背景色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変更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シート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切り替え</a:t>
            </a:r>
            <a:endParaRPr lang="en-US" altLang="ja-JP" sz="900" u="sng">
              <a:solidFill>
                <a:schemeClr val="bg1"/>
              </a:solidFill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セル</a:t>
            </a:r>
            <a:endParaRPr lang="en-US" altLang="ja-JP" sz="900">
              <a:solidFill>
                <a:schemeClr val="bg1"/>
              </a:solidFill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</a:rPr>
              <a:t>左罫線</a:t>
            </a:r>
            <a:endParaRPr lang="en-US" altLang="ja-JP" sz="900" u="sng">
              <a:solidFill>
                <a:schemeClr val="bg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</a:rPr>
              <a:t>ウィンドウ</a:t>
            </a:r>
            <a:endParaRPr lang="en-US" altLang="ja-JP" sz="700">
              <a:solidFill>
                <a:schemeClr val="bg1"/>
              </a:solidFill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</a:rPr>
              <a:t>取消線</a:t>
            </a:r>
            <a:endParaRPr lang="en-US" altLang="ja-JP" sz="900">
              <a:solidFill>
                <a:schemeClr val="bg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シート</a:t>
            </a:r>
            <a:endParaRPr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bg1"/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240" y="1844986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35838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:App Specific Binds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1B9E47-E328-4090-A7BE-E6E60A988AAD}"/>
              </a:ext>
            </a:extLst>
          </p:cNvPr>
          <p:cNvSpPr txBox="1"/>
          <p:nvPr/>
        </p:nvSpPr>
        <p:spPr>
          <a:xfrm>
            <a:off x="628724" y="1276089"/>
            <a:ext cx="608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/>
                </a:solidFill>
              </a:rPr>
              <a:t>※RDP</a:t>
            </a:r>
            <a:r>
              <a:rPr lang="ja-JP" altLang="en-US" sz="1600">
                <a:solidFill>
                  <a:schemeClr val="bg1"/>
                </a:solidFill>
              </a:rPr>
              <a:t>先に刺さらないため、非推奨。局所最適化対象のみ</a:t>
            </a: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Ctrl</a:t>
            </a:r>
            <a:endParaRPr kumimoji="1" lang="ja-JP" altLang="en-US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34185</TotalTime>
  <Words>729</Words>
  <Application>Microsoft Office PowerPoint</Application>
  <PresentationFormat>画面に合わせる (4:3)</PresentationFormat>
  <Paragraphs>467</Paragraphs>
  <Slides>11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 Light</vt:lpstr>
      <vt:lpstr>Arial</vt:lpstr>
      <vt:lpstr>Calibri</vt:lpstr>
      <vt:lpstr>Courier New</vt:lpstr>
      <vt:lpstr>Office テーマ</vt:lpstr>
      <vt:lpstr>Key &amp; Mouse Bindings</vt:lpstr>
      <vt:lpstr>Default</vt:lpstr>
      <vt:lpstr>RCMD|CAPS Function Keys</vt:lpstr>
      <vt:lpstr>CAPS&amp;ALT Function Plus</vt:lpstr>
      <vt:lpstr>SPACE Extended Clipboards x50</vt:lpstr>
      <vt:lpstr>CAPS&amp;SPACE Launcher</vt:lpstr>
      <vt:lpstr>LSHIFT&amp;RSHIFT Mouse Control</vt:lpstr>
      <vt:lpstr>CAPS&amp;LCMD:App Specific Binds</vt:lpstr>
      <vt:lpstr>CAPS&amp;LCMD:App Specific Binds</vt:lpstr>
      <vt:lpstr>Mouse Bindings</vt:lpstr>
      <vt:lpstr>Architecture  → ボタン押下からApplicationへの入力まで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1649</cp:revision>
  <dcterms:created xsi:type="dcterms:W3CDTF">2015-05-12T16:23:26Z</dcterms:created>
  <dcterms:modified xsi:type="dcterms:W3CDTF">2023-05-27T04:19:35Z</dcterms:modified>
</cp:coreProperties>
</file>