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Maven Pro" panose="020B0604020202020204" charset="-94"/>
      <p:regular r:id="rId24"/>
      <p:bold r:id="rId25"/>
    </p:embeddedFont>
    <p:embeddedFont>
      <p:font typeface="Nunito" panose="020B0604020202020204" charset="-94"/>
      <p:regular r:id="rId26"/>
      <p:bold r:id="rId27"/>
      <p:italic r:id="rId28"/>
      <p:boldItalic r:id="rId29"/>
    </p:embeddedFont>
    <p:embeddedFont>
      <p:font typeface="Roboto"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ab91dc8bec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ab91dc8bec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2ab91dc8bec_0_1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2ab91dc8bec_0_1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ab91dc8bec_0_1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2ab91dc8bec_0_1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2ab91dc8bec_0_1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2ab91dc8bec_0_1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ab91dc8bec_0_1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ab91dc8bec_0_1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ab91dc8bec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2ab91dc8bec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2ab91dc8bec_0_1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2ab91dc8bec_0_1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2ab91dc8bec_0_1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2ab91dc8bec_0_1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2ab91dc8bec_0_1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2ab91dc8bec_0_1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ab91dc8bec_0_1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2ab91dc8bec_0_1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ab91dc8be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ab91dc8bec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2ab91dc8bec_0_1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2ab91dc8bec_0_1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2aba216f42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2aba216f42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ab91dc8bec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ab91dc8bec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ab91dc8bec_1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ab91dc8bec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ab91dc8bec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ab91dc8bec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ab91dc8bec_0_1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ab91dc8bec_0_1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ab91dc8bec_0_1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ab91dc8bec_0_1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ab91dc8bec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ab91dc8bec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ab91dc8bec_0_1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2ab91dc8bec_0_1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www.tuik.gov.tr/"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hyperlink" Target="https://www.statista.com/" TargetMode="External"/><Relationship Id="rId5" Type="http://schemas.openxmlformats.org/officeDocument/2006/relationships/hyperlink" Target="https://www.eia.gov/" TargetMode="External"/><Relationship Id="rId4" Type="http://schemas.openxmlformats.org/officeDocument/2006/relationships/hyperlink" Target="https://www.oecd.or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25"/>
            <a:ext cx="7601400" cy="18549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The Correlation Between Renewable Energy, Energy Production</a:t>
            </a:r>
            <a:endParaRPr/>
          </a:p>
          <a:p>
            <a:pPr marL="0" lvl="0" indent="0" algn="l" rtl="0">
              <a:spcBef>
                <a:spcPts val="0"/>
              </a:spcBef>
              <a:spcAft>
                <a:spcPts val="0"/>
              </a:spcAft>
              <a:buNone/>
            </a:pPr>
            <a:r>
              <a:rPr lang="en"/>
              <a:t>and Greenhouse Gas Emissions</a:t>
            </a:r>
            <a:endParaRPr/>
          </a:p>
          <a:p>
            <a:pPr marL="0" lvl="0" indent="0" algn="l" rtl="0">
              <a:spcBef>
                <a:spcPts val="0"/>
              </a:spcBef>
              <a:spcAft>
                <a:spcPts val="0"/>
              </a:spcAft>
              <a:buNone/>
            </a:pP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Ahmet Enes Topçu 150210310</a:t>
            </a:r>
            <a:endParaRPr/>
          </a:p>
          <a:p>
            <a:pPr marL="0" lvl="0" indent="0" algn="l" rtl="0">
              <a:spcBef>
                <a:spcPts val="0"/>
              </a:spcBef>
              <a:spcAft>
                <a:spcPts val="0"/>
              </a:spcAft>
              <a:buNone/>
            </a:pPr>
            <a:r>
              <a:rPr lang="en"/>
              <a:t>Alihan Esen 150220338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2"/>
          <p:cNvSpPr txBox="1">
            <a:spLocks noGrp="1"/>
          </p:cNvSpPr>
          <p:nvPr>
            <p:ph type="title"/>
          </p:nvPr>
        </p:nvSpPr>
        <p:spPr>
          <a:xfrm>
            <a:off x="1264975" y="1634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USA Electric Generation by Source in Years (Billion kWh) (EIA)</a:t>
            </a:r>
            <a:endParaRPr/>
          </a:p>
        </p:txBody>
      </p:sp>
      <p:pic>
        <p:nvPicPr>
          <p:cNvPr id="346" name="Google Shape;346;p22"/>
          <p:cNvPicPr preferRelativeResize="0"/>
          <p:nvPr/>
        </p:nvPicPr>
        <p:blipFill>
          <a:blip r:embed="rId3">
            <a:alphaModFix/>
          </a:blip>
          <a:stretch>
            <a:fillRect/>
          </a:stretch>
        </p:blipFill>
        <p:spPr>
          <a:xfrm>
            <a:off x="4641917" y="2036651"/>
            <a:ext cx="4122409" cy="2541600"/>
          </a:xfrm>
          <a:prstGeom prst="rect">
            <a:avLst/>
          </a:prstGeom>
          <a:noFill/>
          <a:ln>
            <a:noFill/>
          </a:ln>
        </p:spPr>
      </p:pic>
      <p:pic>
        <p:nvPicPr>
          <p:cNvPr id="347" name="Google Shape;347;p22"/>
          <p:cNvPicPr preferRelativeResize="0"/>
          <p:nvPr/>
        </p:nvPicPr>
        <p:blipFill>
          <a:blip r:embed="rId4">
            <a:alphaModFix/>
          </a:blip>
          <a:stretch>
            <a:fillRect/>
          </a:stretch>
        </p:blipFill>
        <p:spPr>
          <a:xfrm>
            <a:off x="278075" y="2067751"/>
            <a:ext cx="3899375" cy="2541600"/>
          </a:xfrm>
          <a:prstGeom prst="rect">
            <a:avLst/>
          </a:prstGeom>
          <a:noFill/>
          <a:ln>
            <a:noFill/>
          </a:ln>
        </p:spPr>
      </p:pic>
      <p:sp>
        <p:nvSpPr>
          <p:cNvPr id="348" name="Google Shape;348;p22"/>
          <p:cNvSpPr txBox="1"/>
          <p:nvPr/>
        </p:nvSpPr>
        <p:spPr>
          <a:xfrm>
            <a:off x="1382950" y="4710350"/>
            <a:ext cx="1689600" cy="32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solidFill>
                  <a:schemeClr val="dk2"/>
                </a:solidFill>
                <a:latin typeface="Nunito"/>
                <a:ea typeface="Nunito"/>
                <a:cs typeface="Nunito"/>
                <a:sym typeface="Nunito"/>
              </a:rPr>
              <a:t>Raw data</a:t>
            </a:r>
            <a:endParaRPr sz="1300">
              <a:solidFill>
                <a:schemeClr val="dk2"/>
              </a:solidFill>
              <a:latin typeface="Nunito"/>
              <a:ea typeface="Nunito"/>
              <a:cs typeface="Nunito"/>
              <a:sym typeface="Nunito"/>
            </a:endParaRPr>
          </a:p>
        </p:txBody>
      </p:sp>
      <p:sp>
        <p:nvSpPr>
          <p:cNvPr id="349" name="Google Shape;349;p22"/>
          <p:cNvSpPr txBox="1"/>
          <p:nvPr/>
        </p:nvSpPr>
        <p:spPr>
          <a:xfrm>
            <a:off x="5922175" y="4710350"/>
            <a:ext cx="1689600" cy="32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solidFill>
                  <a:schemeClr val="dk2"/>
                </a:solidFill>
                <a:latin typeface="Nunito"/>
                <a:ea typeface="Nunito"/>
                <a:cs typeface="Nunito"/>
                <a:sym typeface="Nunito"/>
              </a:rPr>
              <a:t>Organized data</a:t>
            </a:r>
            <a:endParaRPr sz="1300">
              <a:solidFill>
                <a:schemeClr val="dk2"/>
              </a:solidFill>
              <a:latin typeface="Nunito"/>
              <a:ea typeface="Nunito"/>
              <a:cs typeface="Nunito"/>
              <a:sym typeface="Nunito"/>
            </a:endParaRPr>
          </a:p>
        </p:txBody>
      </p:sp>
      <p:sp>
        <p:nvSpPr>
          <p:cNvPr id="350" name="Google Shape;350;p22"/>
          <p:cNvSpPr txBox="1"/>
          <p:nvPr/>
        </p:nvSpPr>
        <p:spPr>
          <a:xfrm>
            <a:off x="1080750" y="1162775"/>
            <a:ext cx="6982500" cy="324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latin typeface="Nunito"/>
                <a:ea typeface="Nunito"/>
                <a:cs typeface="Nunito"/>
                <a:sym typeface="Nunito"/>
              </a:rPr>
              <a:t>This dataset includes the yearly amount of electric generated in terms of billion kilowatt-hours (KWh) by the major sources in the United States throughout the years</a:t>
            </a:r>
            <a:endParaRPr sz="1300">
              <a:solidFill>
                <a:schemeClr val="dk2"/>
              </a:solidFill>
              <a:latin typeface="Nunito"/>
              <a:ea typeface="Nunito"/>
              <a:cs typeface="Nunito"/>
              <a:sym typeface="Nunito"/>
            </a:endParaRPr>
          </a:p>
          <a:p>
            <a:pPr marL="0" lvl="0" indent="0" algn="l" rtl="0">
              <a:spcBef>
                <a:spcPts val="0"/>
              </a:spcBef>
              <a:spcAft>
                <a:spcPts val="0"/>
              </a:spcAft>
              <a:buNone/>
            </a:pPr>
            <a:r>
              <a:rPr lang="en" sz="1300">
                <a:solidFill>
                  <a:schemeClr val="dk2"/>
                </a:solidFill>
                <a:latin typeface="Nunito"/>
                <a:ea typeface="Nunito"/>
                <a:cs typeface="Nunito"/>
                <a:sym typeface="Nunito"/>
              </a:rPr>
              <a:t>1990-2021 (EIA).</a:t>
            </a:r>
            <a:endParaRPr sz="1300">
              <a:solidFill>
                <a:schemeClr val="dk2"/>
              </a:solidFill>
              <a:latin typeface="Nunito"/>
              <a:ea typeface="Nunito"/>
              <a:cs typeface="Nunito"/>
              <a:sym typeface="Nunit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3"/>
          <p:cNvSpPr txBox="1">
            <a:spLocks noGrp="1"/>
          </p:cNvSpPr>
          <p:nvPr>
            <p:ph type="title"/>
          </p:nvPr>
        </p:nvSpPr>
        <p:spPr>
          <a:xfrm>
            <a:off x="1303800" y="2597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356" name="Google Shape;356;p2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57" name="Google Shape;357;p23"/>
          <p:cNvPicPr preferRelativeResize="0"/>
          <p:nvPr/>
        </p:nvPicPr>
        <p:blipFill>
          <a:blip r:embed="rId3">
            <a:alphaModFix/>
          </a:blip>
          <a:stretch>
            <a:fillRect/>
          </a:stretch>
        </p:blipFill>
        <p:spPr>
          <a:xfrm>
            <a:off x="1548724" y="1259075"/>
            <a:ext cx="6046551" cy="3503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4"/>
          <p:cNvSpPr txBox="1">
            <a:spLocks noGrp="1"/>
          </p:cNvSpPr>
          <p:nvPr>
            <p:ph type="title"/>
          </p:nvPr>
        </p:nvSpPr>
        <p:spPr>
          <a:xfrm>
            <a:off x="1303800" y="248950"/>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Linear Regression Test on USA Total Energy</a:t>
            </a:r>
            <a:endParaRPr/>
          </a:p>
        </p:txBody>
      </p:sp>
      <p:sp>
        <p:nvSpPr>
          <p:cNvPr id="363" name="Google Shape;363;p2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64" name="Google Shape;364;p24"/>
          <p:cNvPicPr preferRelativeResize="0"/>
          <p:nvPr/>
        </p:nvPicPr>
        <p:blipFill>
          <a:blip r:embed="rId3">
            <a:alphaModFix/>
          </a:blip>
          <a:stretch>
            <a:fillRect/>
          </a:stretch>
        </p:blipFill>
        <p:spPr>
          <a:xfrm>
            <a:off x="1418475" y="1129325"/>
            <a:ext cx="6307075" cy="3402325"/>
          </a:xfrm>
          <a:prstGeom prst="rect">
            <a:avLst/>
          </a:prstGeom>
          <a:noFill/>
          <a:ln>
            <a:noFill/>
          </a:ln>
        </p:spPr>
      </p:pic>
      <p:pic>
        <p:nvPicPr>
          <p:cNvPr id="365" name="Google Shape;365;p24"/>
          <p:cNvPicPr preferRelativeResize="0"/>
          <p:nvPr/>
        </p:nvPicPr>
        <p:blipFill>
          <a:blip r:embed="rId4">
            <a:alphaModFix/>
          </a:blip>
          <a:stretch>
            <a:fillRect/>
          </a:stretch>
        </p:blipFill>
        <p:spPr>
          <a:xfrm>
            <a:off x="239450" y="4531650"/>
            <a:ext cx="3000175" cy="352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5"/>
          <p:cNvSpPr txBox="1">
            <a:spLocks noGrp="1"/>
          </p:cNvSpPr>
          <p:nvPr>
            <p:ph type="title"/>
          </p:nvPr>
        </p:nvSpPr>
        <p:spPr>
          <a:xfrm>
            <a:off x="1303800" y="16642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Polynomial Regression Test on USA Total Energy and Future Results</a:t>
            </a:r>
            <a:endParaRPr/>
          </a:p>
        </p:txBody>
      </p:sp>
      <p:pic>
        <p:nvPicPr>
          <p:cNvPr id="371" name="Google Shape;371;p25"/>
          <p:cNvPicPr preferRelativeResize="0"/>
          <p:nvPr/>
        </p:nvPicPr>
        <p:blipFill rotWithShape="1">
          <a:blip r:embed="rId3">
            <a:alphaModFix/>
          </a:blip>
          <a:srcRect/>
          <a:stretch/>
        </p:blipFill>
        <p:spPr>
          <a:xfrm>
            <a:off x="262824" y="1921325"/>
            <a:ext cx="4178871" cy="2254275"/>
          </a:xfrm>
          <a:prstGeom prst="rect">
            <a:avLst/>
          </a:prstGeom>
          <a:noFill/>
          <a:ln>
            <a:noFill/>
          </a:ln>
        </p:spPr>
      </p:pic>
      <p:pic>
        <p:nvPicPr>
          <p:cNvPr id="372" name="Google Shape;372;p25"/>
          <p:cNvPicPr preferRelativeResize="0"/>
          <p:nvPr/>
        </p:nvPicPr>
        <p:blipFill>
          <a:blip r:embed="rId4">
            <a:alphaModFix/>
          </a:blip>
          <a:stretch>
            <a:fillRect/>
          </a:stretch>
        </p:blipFill>
        <p:spPr>
          <a:xfrm>
            <a:off x="722788" y="4270000"/>
            <a:ext cx="3258950" cy="344500"/>
          </a:xfrm>
          <a:prstGeom prst="rect">
            <a:avLst/>
          </a:prstGeom>
          <a:noFill/>
          <a:ln>
            <a:noFill/>
          </a:ln>
        </p:spPr>
      </p:pic>
      <p:pic>
        <p:nvPicPr>
          <p:cNvPr id="373" name="Google Shape;373;p25"/>
          <p:cNvPicPr preferRelativeResize="0"/>
          <p:nvPr/>
        </p:nvPicPr>
        <p:blipFill rotWithShape="1">
          <a:blip r:embed="rId5">
            <a:alphaModFix/>
          </a:blip>
          <a:srcRect r="1536"/>
          <a:stretch/>
        </p:blipFill>
        <p:spPr>
          <a:xfrm>
            <a:off x="4727525" y="1921325"/>
            <a:ext cx="4114576" cy="2254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6"/>
          <p:cNvSpPr txBox="1">
            <a:spLocks noGrp="1"/>
          </p:cNvSpPr>
          <p:nvPr>
            <p:ph type="title"/>
          </p:nvPr>
        </p:nvSpPr>
        <p:spPr>
          <a:xfrm>
            <a:off x="1056750" y="1634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Polynomial Regression Test on USA Renewable Energy and Future Results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79" name="Google Shape;379;p2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80" name="Google Shape;380;p26"/>
          <p:cNvPicPr preferRelativeResize="0"/>
          <p:nvPr/>
        </p:nvPicPr>
        <p:blipFill>
          <a:blip r:embed="rId3">
            <a:alphaModFix/>
          </a:blip>
          <a:stretch>
            <a:fillRect/>
          </a:stretch>
        </p:blipFill>
        <p:spPr>
          <a:xfrm>
            <a:off x="108175" y="1705813"/>
            <a:ext cx="4463826" cy="2429574"/>
          </a:xfrm>
          <a:prstGeom prst="rect">
            <a:avLst/>
          </a:prstGeom>
          <a:noFill/>
          <a:ln>
            <a:noFill/>
          </a:ln>
        </p:spPr>
      </p:pic>
      <p:pic>
        <p:nvPicPr>
          <p:cNvPr id="381" name="Google Shape;381;p26"/>
          <p:cNvPicPr preferRelativeResize="0"/>
          <p:nvPr/>
        </p:nvPicPr>
        <p:blipFill>
          <a:blip r:embed="rId4">
            <a:alphaModFix/>
          </a:blip>
          <a:stretch>
            <a:fillRect/>
          </a:stretch>
        </p:blipFill>
        <p:spPr>
          <a:xfrm>
            <a:off x="475738" y="4314850"/>
            <a:ext cx="3728699" cy="369250"/>
          </a:xfrm>
          <a:prstGeom prst="rect">
            <a:avLst/>
          </a:prstGeom>
          <a:noFill/>
          <a:ln>
            <a:noFill/>
          </a:ln>
        </p:spPr>
      </p:pic>
      <p:pic>
        <p:nvPicPr>
          <p:cNvPr id="382" name="Google Shape;382;p26"/>
          <p:cNvPicPr preferRelativeResize="0"/>
          <p:nvPr/>
        </p:nvPicPr>
        <p:blipFill rotWithShape="1">
          <a:blip r:embed="rId5">
            <a:alphaModFix/>
          </a:blip>
          <a:srcRect l="2439"/>
          <a:stretch/>
        </p:blipFill>
        <p:spPr>
          <a:xfrm>
            <a:off x="4679975" y="1725625"/>
            <a:ext cx="4322426" cy="2389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7"/>
          <p:cNvSpPr txBox="1">
            <a:spLocks noGrp="1"/>
          </p:cNvSpPr>
          <p:nvPr>
            <p:ph type="title"/>
          </p:nvPr>
        </p:nvSpPr>
        <p:spPr>
          <a:xfrm>
            <a:off x="1264950" y="171250"/>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USA and TR Greenhouse Gas Emissions (Tons of CO2) (OECD)</a:t>
            </a:r>
            <a:endParaRPr/>
          </a:p>
        </p:txBody>
      </p:sp>
      <p:pic>
        <p:nvPicPr>
          <p:cNvPr id="388" name="Google Shape;388;p27"/>
          <p:cNvPicPr preferRelativeResize="0"/>
          <p:nvPr/>
        </p:nvPicPr>
        <p:blipFill>
          <a:blip r:embed="rId3">
            <a:alphaModFix/>
          </a:blip>
          <a:stretch>
            <a:fillRect/>
          </a:stretch>
        </p:blipFill>
        <p:spPr>
          <a:xfrm>
            <a:off x="232125" y="2268725"/>
            <a:ext cx="5352040" cy="1766250"/>
          </a:xfrm>
          <a:prstGeom prst="rect">
            <a:avLst/>
          </a:prstGeom>
          <a:noFill/>
          <a:ln>
            <a:noFill/>
          </a:ln>
        </p:spPr>
      </p:pic>
      <p:sp>
        <p:nvSpPr>
          <p:cNvPr id="389" name="Google Shape;389;p27"/>
          <p:cNvSpPr txBox="1"/>
          <p:nvPr/>
        </p:nvSpPr>
        <p:spPr>
          <a:xfrm>
            <a:off x="2063338" y="4215350"/>
            <a:ext cx="1689600" cy="32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solidFill>
                  <a:schemeClr val="dk2"/>
                </a:solidFill>
                <a:latin typeface="Nunito"/>
                <a:ea typeface="Nunito"/>
                <a:cs typeface="Nunito"/>
                <a:sym typeface="Nunito"/>
              </a:rPr>
              <a:t>Raw data</a:t>
            </a:r>
            <a:endParaRPr sz="1300">
              <a:solidFill>
                <a:schemeClr val="dk2"/>
              </a:solidFill>
              <a:latin typeface="Nunito"/>
              <a:ea typeface="Nunito"/>
              <a:cs typeface="Nunito"/>
              <a:sym typeface="Nunito"/>
            </a:endParaRPr>
          </a:p>
        </p:txBody>
      </p:sp>
      <p:sp>
        <p:nvSpPr>
          <p:cNvPr id="390" name="Google Shape;390;p27"/>
          <p:cNvSpPr txBox="1"/>
          <p:nvPr/>
        </p:nvSpPr>
        <p:spPr>
          <a:xfrm>
            <a:off x="6415863" y="4215350"/>
            <a:ext cx="1689600" cy="32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solidFill>
                  <a:schemeClr val="dk2"/>
                </a:solidFill>
                <a:latin typeface="Nunito"/>
                <a:ea typeface="Nunito"/>
                <a:cs typeface="Nunito"/>
                <a:sym typeface="Nunito"/>
              </a:rPr>
              <a:t>Organized data</a:t>
            </a:r>
            <a:endParaRPr sz="1300">
              <a:solidFill>
                <a:schemeClr val="dk2"/>
              </a:solidFill>
              <a:latin typeface="Nunito"/>
              <a:ea typeface="Nunito"/>
              <a:cs typeface="Nunito"/>
              <a:sym typeface="Nunito"/>
            </a:endParaRPr>
          </a:p>
        </p:txBody>
      </p:sp>
      <p:pic>
        <p:nvPicPr>
          <p:cNvPr id="391" name="Google Shape;391;p27"/>
          <p:cNvPicPr preferRelativeResize="0"/>
          <p:nvPr/>
        </p:nvPicPr>
        <p:blipFill>
          <a:blip r:embed="rId4">
            <a:alphaModFix/>
          </a:blip>
          <a:stretch>
            <a:fillRect/>
          </a:stretch>
        </p:blipFill>
        <p:spPr>
          <a:xfrm>
            <a:off x="5715788" y="2268725"/>
            <a:ext cx="3089737" cy="1766250"/>
          </a:xfrm>
          <a:prstGeom prst="rect">
            <a:avLst/>
          </a:prstGeom>
          <a:noFill/>
          <a:ln>
            <a:noFill/>
          </a:ln>
        </p:spPr>
      </p:pic>
      <p:sp>
        <p:nvSpPr>
          <p:cNvPr id="392" name="Google Shape;392;p27"/>
          <p:cNvSpPr txBox="1"/>
          <p:nvPr/>
        </p:nvSpPr>
        <p:spPr>
          <a:xfrm>
            <a:off x="1264950" y="1095525"/>
            <a:ext cx="6480000" cy="316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latin typeface="Nunito"/>
                <a:ea typeface="Nunito"/>
                <a:cs typeface="Nunito"/>
                <a:sym typeface="Nunito"/>
              </a:rPr>
              <a:t>This dataset includes the amount of greenhouse gas emissions of both the USA and</a:t>
            </a:r>
            <a:endParaRPr sz="1300">
              <a:solidFill>
                <a:schemeClr val="dk2"/>
              </a:solidFill>
              <a:latin typeface="Nunito"/>
              <a:ea typeface="Nunito"/>
              <a:cs typeface="Nunito"/>
              <a:sym typeface="Nunito"/>
            </a:endParaRPr>
          </a:p>
          <a:p>
            <a:pPr marL="0" lvl="0" indent="0" algn="l" rtl="0">
              <a:spcBef>
                <a:spcPts val="0"/>
              </a:spcBef>
              <a:spcAft>
                <a:spcPts val="0"/>
              </a:spcAft>
              <a:buNone/>
            </a:pPr>
            <a:r>
              <a:rPr lang="en" sz="1300">
                <a:solidFill>
                  <a:schemeClr val="dk2"/>
                </a:solidFill>
                <a:latin typeface="Nunito"/>
                <a:ea typeface="Nunito"/>
                <a:cs typeface="Nunito"/>
                <a:sym typeface="Nunito"/>
              </a:rPr>
              <a:t>Türkiye in terms of thousand tons of CO2 through the years 1990-2021 (OECD).</a:t>
            </a:r>
            <a:endParaRPr sz="1300">
              <a:solidFill>
                <a:schemeClr val="dk2"/>
              </a:solidFill>
              <a:latin typeface="Nunito"/>
              <a:ea typeface="Nunito"/>
              <a:cs typeface="Nunito"/>
              <a:sym typeface="Nunit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28"/>
          <p:cNvSpPr txBox="1">
            <a:spLocks noGrp="1"/>
          </p:cNvSpPr>
          <p:nvPr>
            <p:ph type="title"/>
          </p:nvPr>
        </p:nvSpPr>
        <p:spPr>
          <a:xfrm>
            <a:off x="1142125" y="396550"/>
            <a:ext cx="78627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320"/>
              <a:t>Greenhouse Gas Emissions in the USA and Turkey</a:t>
            </a:r>
            <a:endParaRPr sz="2320"/>
          </a:p>
        </p:txBody>
      </p:sp>
      <p:pic>
        <p:nvPicPr>
          <p:cNvPr id="398" name="Google Shape;398;p28"/>
          <p:cNvPicPr preferRelativeResize="0"/>
          <p:nvPr/>
        </p:nvPicPr>
        <p:blipFill>
          <a:blip r:embed="rId3">
            <a:alphaModFix/>
          </a:blip>
          <a:stretch>
            <a:fillRect/>
          </a:stretch>
        </p:blipFill>
        <p:spPr>
          <a:xfrm>
            <a:off x="1740400" y="1395850"/>
            <a:ext cx="5726226" cy="3170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29"/>
          <p:cNvSpPr txBox="1">
            <a:spLocks noGrp="1"/>
          </p:cNvSpPr>
          <p:nvPr>
            <p:ph type="title"/>
          </p:nvPr>
        </p:nvSpPr>
        <p:spPr>
          <a:xfrm>
            <a:off x="1412550" y="590800"/>
            <a:ext cx="7030500" cy="9993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2000">
                <a:highlight>
                  <a:schemeClr val="lt1"/>
                </a:highlight>
                <a:latin typeface="Roboto"/>
                <a:ea typeface="Roboto"/>
                <a:cs typeface="Roboto"/>
                <a:sym typeface="Roboto"/>
              </a:rPr>
              <a:t>Converting the Project into a Product or Service</a:t>
            </a:r>
            <a:endParaRPr sz="2300">
              <a:latin typeface="Nunito"/>
              <a:ea typeface="Nunito"/>
              <a:cs typeface="Nunito"/>
              <a:sym typeface="Nunito"/>
            </a:endParaRPr>
          </a:p>
        </p:txBody>
      </p:sp>
      <p:sp>
        <p:nvSpPr>
          <p:cNvPr id="404" name="Google Shape;404;p29"/>
          <p:cNvSpPr txBox="1">
            <a:spLocks noGrp="1"/>
          </p:cNvSpPr>
          <p:nvPr>
            <p:ph type="body" idx="1"/>
          </p:nvPr>
        </p:nvSpPr>
        <p:spPr>
          <a:xfrm>
            <a:off x="363700" y="1692800"/>
            <a:ext cx="4150500" cy="25416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highlight>
                  <a:schemeClr val="lt1"/>
                </a:highlight>
              </a:rPr>
              <a:t>-The findings from this analysis could be transformed into a consulting service for governments or companies looking to transition to renewable energy. Many companies that have made the transition to renewable energy and have been successful prove that this can be a useful practice.</a:t>
            </a:r>
            <a:endParaRPr>
              <a:highlight>
                <a:schemeClr val="lt1"/>
              </a:highlight>
            </a:endParaRPr>
          </a:p>
          <a:p>
            <a:pPr marL="0" lvl="0" indent="0" algn="l" rtl="0">
              <a:spcBef>
                <a:spcPts val="0"/>
              </a:spcBef>
              <a:spcAft>
                <a:spcPts val="0"/>
              </a:spcAft>
              <a:buNone/>
            </a:pPr>
            <a:endParaRPr>
              <a:highlight>
                <a:schemeClr val="lt1"/>
              </a:highlight>
            </a:endParaRPr>
          </a:p>
          <a:p>
            <a:pPr marL="0" lvl="0" indent="0" algn="l" rtl="0">
              <a:spcBef>
                <a:spcPts val="0"/>
              </a:spcBef>
              <a:spcAft>
                <a:spcPts val="0"/>
              </a:spcAft>
              <a:buNone/>
            </a:pPr>
            <a:r>
              <a:rPr lang="en">
                <a:highlight>
                  <a:schemeClr val="lt1"/>
                </a:highlight>
              </a:rPr>
              <a:t>-The data and results could also be used to develop a software tool that helps predict future energy needs and the environmental impacts of different energy sources.</a:t>
            </a:r>
            <a:endParaRPr>
              <a:highlight>
                <a:schemeClr val="lt1"/>
              </a:highlight>
            </a:endParaRPr>
          </a:p>
          <a:p>
            <a:pPr marL="0" lvl="0" indent="0" algn="l" rtl="0">
              <a:spcBef>
                <a:spcPts val="0"/>
              </a:spcBef>
              <a:spcAft>
                <a:spcPts val="0"/>
              </a:spcAft>
              <a:buNone/>
            </a:pPr>
            <a:endParaRPr sz="1200">
              <a:solidFill>
                <a:srgbClr val="D1D5DB"/>
              </a:solidFill>
              <a:highlight>
                <a:srgbClr val="343541"/>
              </a:highlight>
              <a:latin typeface="Roboto"/>
              <a:ea typeface="Roboto"/>
              <a:cs typeface="Roboto"/>
              <a:sym typeface="Roboto"/>
            </a:endParaRPr>
          </a:p>
          <a:p>
            <a:pPr marL="0" lvl="0" indent="0" algn="l" rtl="0">
              <a:spcBef>
                <a:spcPts val="0"/>
              </a:spcBef>
              <a:spcAft>
                <a:spcPts val="0"/>
              </a:spcAft>
              <a:buNone/>
            </a:pPr>
            <a:endParaRPr sz="1200">
              <a:solidFill>
                <a:srgbClr val="D1D5DB"/>
              </a:solidFill>
              <a:highlight>
                <a:srgbClr val="343541"/>
              </a:highlight>
              <a:latin typeface="Roboto"/>
              <a:ea typeface="Roboto"/>
              <a:cs typeface="Roboto"/>
              <a:sym typeface="Roboto"/>
            </a:endParaRPr>
          </a:p>
        </p:txBody>
      </p:sp>
      <p:pic>
        <p:nvPicPr>
          <p:cNvPr id="405" name="Google Shape;405;p29"/>
          <p:cNvPicPr preferRelativeResize="0"/>
          <p:nvPr/>
        </p:nvPicPr>
        <p:blipFill>
          <a:blip r:embed="rId3">
            <a:alphaModFix/>
          </a:blip>
          <a:stretch>
            <a:fillRect/>
          </a:stretch>
        </p:blipFill>
        <p:spPr>
          <a:xfrm>
            <a:off x="4572000" y="1425850"/>
            <a:ext cx="4094575" cy="2917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0"/>
          <p:cNvSpPr txBox="1">
            <a:spLocks noGrp="1"/>
          </p:cNvSpPr>
          <p:nvPr>
            <p:ph type="title"/>
          </p:nvPr>
        </p:nvSpPr>
        <p:spPr>
          <a:xfrm>
            <a:off x="1233875" y="48202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a:t>Any Issues Related to Data Engineering</a:t>
            </a:r>
            <a:endParaRPr sz="2500"/>
          </a:p>
        </p:txBody>
      </p:sp>
      <p:sp>
        <p:nvSpPr>
          <p:cNvPr id="411" name="Google Shape;411;p30"/>
          <p:cNvSpPr txBox="1">
            <a:spLocks noGrp="1"/>
          </p:cNvSpPr>
          <p:nvPr>
            <p:ph type="body" idx="1"/>
          </p:nvPr>
        </p:nvSpPr>
        <p:spPr>
          <a:xfrm>
            <a:off x="1233875" y="1390550"/>
            <a:ext cx="7030500" cy="3426600"/>
          </a:xfrm>
          <a:prstGeom prst="rect">
            <a:avLst/>
          </a:prstGeom>
        </p:spPr>
        <p:txBody>
          <a:bodyPr spcFirstLastPara="1" wrap="square" lIns="91425" tIns="91425" rIns="91425" bIns="91425" anchor="t" anchorCtr="0">
            <a:normAutofit fontScale="32500" lnSpcReduction="20000"/>
          </a:bodyPr>
          <a:lstStyle/>
          <a:p>
            <a:pPr marL="0" lvl="0" indent="0" algn="l" rtl="0">
              <a:spcBef>
                <a:spcPts val="0"/>
              </a:spcBef>
              <a:spcAft>
                <a:spcPts val="0"/>
              </a:spcAft>
              <a:buNone/>
            </a:pPr>
            <a:r>
              <a:rPr lang="en" sz="4496">
                <a:highlight>
                  <a:schemeClr val="lt1"/>
                </a:highlight>
              </a:rPr>
              <a:t>Data Collection and Integration:</a:t>
            </a:r>
            <a:endParaRPr sz="4496">
              <a:highlight>
                <a:schemeClr val="lt1"/>
              </a:highlight>
            </a:endParaRPr>
          </a:p>
          <a:p>
            <a:pPr marL="457200" lvl="0" indent="-321401" algn="l" rtl="0">
              <a:spcBef>
                <a:spcPts val="0"/>
              </a:spcBef>
              <a:spcAft>
                <a:spcPts val="0"/>
              </a:spcAft>
              <a:buClr>
                <a:srgbClr val="343541"/>
              </a:buClr>
              <a:buSzPct val="100000"/>
              <a:buFont typeface="Nunito"/>
              <a:buChar char="●"/>
            </a:pPr>
            <a:r>
              <a:rPr lang="en" sz="4496">
                <a:highlight>
                  <a:schemeClr val="lt1"/>
                </a:highlight>
              </a:rPr>
              <a:t>Gathering data from diverse sources like the Turkish Statistical Institute, OECD, and U.S. Energy Information Administration involves dealing with different formats and standards.</a:t>
            </a:r>
            <a:endParaRPr sz="4496">
              <a:highlight>
                <a:schemeClr val="lt1"/>
              </a:highlight>
            </a:endParaRPr>
          </a:p>
          <a:p>
            <a:pPr marL="457200" lvl="0" indent="0" algn="l" rtl="0">
              <a:spcBef>
                <a:spcPts val="0"/>
              </a:spcBef>
              <a:spcAft>
                <a:spcPts val="0"/>
              </a:spcAft>
              <a:buNone/>
            </a:pPr>
            <a:endParaRPr sz="4496">
              <a:highlight>
                <a:schemeClr val="lt1"/>
              </a:highlight>
            </a:endParaRPr>
          </a:p>
          <a:p>
            <a:pPr marL="457200" lvl="0" indent="-321401" algn="l" rtl="0">
              <a:spcBef>
                <a:spcPts val="0"/>
              </a:spcBef>
              <a:spcAft>
                <a:spcPts val="0"/>
              </a:spcAft>
              <a:buClr>
                <a:srgbClr val="343541"/>
              </a:buClr>
              <a:buSzPct val="100000"/>
              <a:buFont typeface="Roboto"/>
              <a:buChar char="●"/>
            </a:pPr>
            <a:r>
              <a:rPr lang="en" sz="4496">
                <a:highlight>
                  <a:schemeClr val="lt1"/>
                </a:highlight>
              </a:rPr>
              <a:t>Not being able to find deep data about the topic in the Turkish Statistical Institute.</a:t>
            </a:r>
            <a:endParaRPr sz="4496">
              <a:highlight>
                <a:schemeClr val="lt1"/>
              </a:highlight>
            </a:endParaRPr>
          </a:p>
          <a:p>
            <a:pPr marL="0" lvl="0" indent="0" algn="l" rtl="0">
              <a:spcBef>
                <a:spcPts val="0"/>
              </a:spcBef>
              <a:spcAft>
                <a:spcPts val="0"/>
              </a:spcAft>
              <a:buNone/>
            </a:pPr>
            <a:endParaRPr sz="4496">
              <a:highlight>
                <a:schemeClr val="lt1"/>
              </a:highlight>
            </a:endParaRPr>
          </a:p>
          <a:p>
            <a:pPr marL="0" lvl="0" indent="0" algn="l" rtl="0">
              <a:spcBef>
                <a:spcPts val="0"/>
              </a:spcBef>
              <a:spcAft>
                <a:spcPts val="0"/>
              </a:spcAft>
              <a:buNone/>
            </a:pPr>
            <a:endParaRPr sz="4496">
              <a:highlight>
                <a:schemeClr val="lt1"/>
              </a:highlight>
            </a:endParaRPr>
          </a:p>
          <a:p>
            <a:pPr marL="0" lvl="0" indent="0" algn="l" rtl="0">
              <a:spcBef>
                <a:spcPts val="0"/>
              </a:spcBef>
              <a:spcAft>
                <a:spcPts val="0"/>
              </a:spcAft>
              <a:buNone/>
            </a:pPr>
            <a:r>
              <a:rPr lang="en" sz="4496">
                <a:highlight>
                  <a:schemeClr val="lt1"/>
                </a:highlight>
              </a:rPr>
              <a:t>Advanced Analytics and Machine Learning:</a:t>
            </a:r>
            <a:endParaRPr sz="4496">
              <a:highlight>
                <a:schemeClr val="lt1"/>
              </a:highlight>
            </a:endParaRPr>
          </a:p>
          <a:p>
            <a:pPr marL="457200" lvl="0" indent="-321401" algn="l" rtl="0">
              <a:spcBef>
                <a:spcPts val="0"/>
              </a:spcBef>
              <a:spcAft>
                <a:spcPts val="0"/>
              </a:spcAft>
              <a:buClr>
                <a:schemeClr val="dk2"/>
              </a:buClr>
              <a:buSzPct val="100000"/>
              <a:buFont typeface="Nunito"/>
              <a:buChar char="●"/>
            </a:pPr>
            <a:r>
              <a:rPr lang="en" sz="4496">
                <a:highlight>
                  <a:schemeClr val="lt1"/>
                </a:highlight>
              </a:rPr>
              <a:t>Implementing machine learning models for predictive analytics, and attempting to forecast the future with very few data points. Such as forecasting future trends in energy production and renewable energy.</a:t>
            </a:r>
            <a:endParaRPr sz="4496">
              <a:highlight>
                <a:schemeClr val="lt1"/>
              </a:highlight>
            </a:endParaRPr>
          </a:p>
          <a:p>
            <a:pPr marL="0" lvl="0" indent="0" algn="l" rtl="0">
              <a:spcBef>
                <a:spcPts val="0"/>
              </a:spcBef>
              <a:spcAft>
                <a:spcPts val="0"/>
              </a:spcAft>
              <a:buNone/>
            </a:pPr>
            <a:endParaRPr sz="1200">
              <a:highlight>
                <a:schemeClr val="lt1"/>
              </a:highlight>
            </a:endParaRPr>
          </a:p>
          <a:p>
            <a:pPr marL="0" lvl="0" indent="0" algn="l" rtl="0">
              <a:spcBef>
                <a:spcPts val="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1"/>
          <p:cNvSpPr txBox="1">
            <a:spLocks noGrp="1"/>
          </p:cNvSpPr>
          <p:nvPr>
            <p:ph type="title"/>
          </p:nvPr>
        </p:nvSpPr>
        <p:spPr>
          <a:xfrm>
            <a:off x="1311550" y="280000"/>
            <a:ext cx="7030500" cy="9993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sz="2200"/>
              <a:t>Any Issues Related Ethics</a:t>
            </a:r>
            <a:endParaRPr sz="3700"/>
          </a:p>
        </p:txBody>
      </p:sp>
      <p:sp>
        <p:nvSpPr>
          <p:cNvPr id="417" name="Google Shape;417;p31"/>
          <p:cNvSpPr txBox="1">
            <a:spLocks noGrp="1"/>
          </p:cNvSpPr>
          <p:nvPr>
            <p:ph type="body" idx="1"/>
          </p:nvPr>
        </p:nvSpPr>
        <p:spPr>
          <a:xfrm>
            <a:off x="1311550" y="854650"/>
            <a:ext cx="7030500" cy="42033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329">
                <a:highlight>
                  <a:schemeClr val="lt1"/>
                </a:highlight>
              </a:rPr>
              <a:t>Data Privacy and Confidentiality:</a:t>
            </a:r>
            <a:endParaRPr sz="1329">
              <a:highlight>
                <a:schemeClr val="lt1"/>
              </a:highlight>
            </a:endParaRPr>
          </a:p>
          <a:p>
            <a:pPr marL="457200" lvl="0" indent="-306663" algn="l" rtl="0">
              <a:spcBef>
                <a:spcPts val="0"/>
              </a:spcBef>
              <a:spcAft>
                <a:spcPts val="0"/>
              </a:spcAft>
              <a:buClr>
                <a:schemeClr val="dk2"/>
              </a:buClr>
              <a:buSzPct val="100000"/>
              <a:buFont typeface="Nunito"/>
              <a:buChar char="●"/>
            </a:pPr>
            <a:r>
              <a:rPr lang="en" sz="1329">
                <a:highlight>
                  <a:schemeClr val="lt1"/>
                </a:highlight>
              </a:rPr>
              <a:t>Even though the data from sources like the Turkish Statistical Institute, OECD, and U.S. Energy Information Administration is largely public, it's crucial to ensure that any data used does not infringe on individual or organizational privacy rights.</a:t>
            </a:r>
            <a:endParaRPr sz="1329">
              <a:highlight>
                <a:schemeClr val="lt1"/>
              </a:highlight>
            </a:endParaRPr>
          </a:p>
          <a:p>
            <a:pPr marL="457200" lvl="0" indent="-306663" algn="l" rtl="0">
              <a:spcBef>
                <a:spcPts val="0"/>
              </a:spcBef>
              <a:spcAft>
                <a:spcPts val="0"/>
              </a:spcAft>
              <a:buClr>
                <a:schemeClr val="dk2"/>
              </a:buClr>
              <a:buSzPct val="100000"/>
              <a:buFont typeface="Nunito"/>
              <a:buChar char="●"/>
            </a:pPr>
            <a:r>
              <a:rPr lang="en" sz="1329">
                <a:highlight>
                  <a:schemeClr val="lt1"/>
                </a:highlight>
              </a:rPr>
              <a:t>If the project expands to include data that could potentially be traced back to individuals or private entities, strict adherence to data privacy laws (like GDPR) is essential.</a:t>
            </a:r>
            <a:endParaRPr sz="1329">
              <a:highlight>
                <a:schemeClr val="lt1"/>
              </a:highlight>
            </a:endParaRPr>
          </a:p>
          <a:p>
            <a:pPr marL="0" lvl="0" indent="0" algn="l" rtl="0">
              <a:spcBef>
                <a:spcPts val="0"/>
              </a:spcBef>
              <a:spcAft>
                <a:spcPts val="0"/>
              </a:spcAft>
              <a:buNone/>
            </a:pPr>
            <a:endParaRPr sz="1329">
              <a:highlight>
                <a:schemeClr val="lt1"/>
              </a:highlight>
            </a:endParaRPr>
          </a:p>
          <a:p>
            <a:pPr marL="0" lvl="0" indent="0" algn="l" rtl="0">
              <a:spcBef>
                <a:spcPts val="0"/>
              </a:spcBef>
              <a:spcAft>
                <a:spcPts val="0"/>
              </a:spcAft>
              <a:buNone/>
            </a:pPr>
            <a:endParaRPr sz="1329">
              <a:highlight>
                <a:schemeClr val="lt1"/>
              </a:highlight>
            </a:endParaRPr>
          </a:p>
          <a:p>
            <a:pPr marL="0" lvl="0" indent="0" algn="l" rtl="0">
              <a:spcBef>
                <a:spcPts val="0"/>
              </a:spcBef>
              <a:spcAft>
                <a:spcPts val="0"/>
              </a:spcAft>
              <a:buNone/>
            </a:pPr>
            <a:r>
              <a:rPr lang="en" sz="1329">
                <a:highlight>
                  <a:schemeClr val="lt1"/>
                </a:highlight>
              </a:rPr>
              <a:t>Bias and Representation:</a:t>
            </a:r>
            <a:endParaRPr sz="1329">
              <a:highlight>
                <a:schemeClr val="lt1"/>
              </a:highlight>
            </a:endParaRPr>
          </a:p>
          <a:p>
            <a:pPr marL="457200" lvl="0" indent="-306663" algn="l" rtl="0">
              <a:spcBef>
                <a:spcPts val="0"/>
              </a:spcBef>
              <a:spcAft>
                <a:spcPts val="0"/>
              </a:spcAft>
              <a:buClr>
                <a:schemeClr val="dk2"/>
              </a:buClr>
              <a:buSzPct val="100000"/>
              <a:buFont typeface="Nunito"/>
              <a:buChar char="●"/>
            </a:pPr>
            <a:r>
              <a:rPr lang="en" sz="1329">
                <a:highlight>
                  <a:schemeClr val="lt1"/>
                </a:highlight>
              </a:rPr>
              <a:t>There's a risk of bias in data collection, analysis, and interpretation. Care must be taken to ensure that the datasets and methodologies used don't accidentally favor certain groups or perspectives, especially in comparative studies between countries.</a:t>
            </a:r>
            <a:endParaRPr sz="1329">
              <a:highlight>
                <a:schemeClr val="lt1"/>
              </a:highlight>
            </a:endParaRPr>
          </a:p>
          <a:p>
            <a:pPr marL="457200" lvl="0" indent="-306663" algn="l" rtl="0">
              <a:spcBef>
                <a:spcPts val="0"/>
              </a:spcBef>
              <a:spcAft>
                <a:spcPts val="0"/>
              </a:spcAft>
              <a:buClr>
                <a:schemeClr val="dk2"/>
              </a:buClr>
              <a:buSzPct val="100000"/>
              <a:buFont typeface="Nunito"/>
              <a:buChar char="●"/>
            </a:pPr>
            <a:r>
              <a:rPr lang="en" sz="1329">
                <a:highlight>
                  <a:schemeClr val="lt1"/>
                </a:highlight>
              </a:rPr>
              <a:t>Checking other sources with data on the same information and date range in order to prevent biased or false data.</a:t>
            </a:r>
            <a:endParaRPr sz="1329">
              <a:highlight>
                <a:schemeClr val="lt1"/>
              </a:highlight>
            </a:endParaRPr>
          </a:p>
          <a:p>
            <a:pPr marL="0" lvl="0" indent="0" algn="l" rtl="0">
              <a:spcBef>
                <a:spcPts val="0"/>
              </a:spcBef>
              <a:spcAft>
                <a:spcPts val="0"/>
              </a:spcAft>
              <a:buNone/>
            </a:pPr>
            <a:endParaRPr sz="1329">
              <a:highlight>
                <a:schemeClr val="lt1"/>
              </a:highlight>
            </a:endParaRPr>
          </a:p>
          <a:p>
            <a:pPr marL="0" lvl="0" indent="0" algn="l" rtl="0">
              <a:spcBef>
                <a:spcPts val="0"/>
              </a:spcBef>
              <a:spcAft>
                <a:spcPts val="0"/>
              </a:spcAft>
              <a:buNone/>
            </a:pPr>
            <a:endParaRPr sz="1329">
              <a:highlight>
                <a:schemeClr val="lt1"/>
              </a:highlight>
            </a:endParaRPr>
          </a:p>
          <a:p>
            <a:pPr marL="0" lvl="0" indent="0" algn="l" rtl="0">
              <a:spcBef>
                <a:spcPts val="0"/>
              </a:spcBef>
              <a:spcAft>
                <a:spcPts val="0"/>
              </a:spcAft>
              <a:buNone/>
            </a:pPr>
            <a:r>
              <a:rPr lang="en" sz="1329">
                <a:highlight>
                  <a:schemeClr val="lt1"/>
                </a:highlight>
              </a:rPr>
              <a:t>Transparency and Accountability:</a:t>
            </a:r>
            <a:endParaRPr sz="1329">
              <a:highlight>
                <a:schemeClr val="lt1"/>
              </a:highlight>
            </a:endParaRPr>
          </a:p>
          <a:p>
            <a:pPr marL="457200" lvl="0" indent="-306663" algn="l" rtl="0">
              <a:spcBef>
                <a:spcPts val="0"/>
              </a:spcBef>
              <a:spcAft>
                <a:spcPts val="0"/>
              </a:spcAft>
              <a:buClr>
                <a:schemeClr val="dk2"/>
              </a:buClr>
              <a:buSzPct val="100000"/>
              <a:buFont typeface="Nunito"/>
              <a:buChar char="●"/>
            </a:pPr>
            <a:r>
              <a:rPr lang="en" sz="1329">
                <a:highlight>
                  <a:schemeClr val="lt1"/>
                </a:highlight>
              </a:rPr>
              <a:t>Maintaining transparency about the methodologies, data sources, and assumptions used in the analysis.</a:t>
            </a:r>
            <a:endParaRPr sz="1329">
              <a:highlight>
                <a:schemeClr val="lt1"/>
              </a:highlight>
            </a:endParaRPr>
          </a:p>
          <a:p>
            <a:pPr marL="457200" lvl="0" indent="-306663" algn="l" rtl="0">
              <a:spcBef>
                <a:spcPts val="0"/>
              </a:spcBef>
              <a:spcAft>
                <a:spcPts val="0"/>
              </a:spcAft>
              <a:buClr>
                <a:schemeClr val="dk2"/>
              </a:buClr>
              <a:buSzPct val="100000"/>
              <a:buFont typeface="Nunito"/>
              <a:buChar char="●"/>
            </a:pPr>
            <a:r>
              <a:rPr lang="en" sz="1329">
                <a:highlight>
                  <a:schemeClr val="lt1"/>
                </a:highlight>
              </a:rPr>
              <a:t>Being accountable for the way findings are presented and used.</a:t>
            </a:r>
            <a:endParaRPr sz="1200">
              <a:highlight>
                <a:schemeClr val="lt1"/>
              </a:highlight>
            </a:endParaRPr>
          </a:p>
          <a:p>
            <a:pPr marL="0" lvl="0" indent="0" algn="l" rtl="0">
              <a:spcBef>
                <a:spcPts val="0"/>
              </a:spcBef>
              <a:spcAft>
                <a:spcPts val="0"/>
              </a:spcAft>
              <a:buNone/>
            </a:pPr>
            <a:endParaRPr sz="1200">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Definition</a:t>
            </a:r>
            <a:endParaRPr/>
          </a:p>
        </p:txBody>
      </p:sp>
      <p:sp>
        <p:nvSpPr>
          <p:cNvPr id="284" name="Google Shape;284;p14"/>
          <p:cNvSpPr txBox="1">
            <a:spLocks noGrp="1"/>
          </p:cNvSpPr>
          <p:nvPr>
            <p:ph type="body" idx="1"/>
          </p:nvPr>
        </p:nvSpPr>
        <p:spPr>
          <a:xfrm>
            <a:off x="1303800" y="1487725"/>
            <a:ext cx="7030500" cy="30438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600"/>
              <a:t>Because technology is advancing in a rapid speed while more households get their hands on electric products, there is a constantly increasing need for energy. In order to satisfy this need, more and more energy was generated using non renewable energy sources and this caused significant increases in greenhouse gas emissions. With the growing popularity of renewable energy sources, countries increased their usage of renewable energy sources and this caused an increase in generated energy while not emitting greenhouse gasses. In this project, we will be inspecting how the increase in the usage of renewable energy sources affect the generated energy - greenhouse gas emission ratio.</a:t>
            </a:r>
            <a:endParaRPr sz="1600"/>
          </a:p>
          <a:p>
            <a:pPr marL="0" lvl="0" indent="0" algn="l" rtl="0">
              <a:spcBef>
                <a:spcPts val="1200"/>
              </a:spcBef>
              <a:spcAft>
                <a:spcPts val="1200"/>
              </a:spcAft>
              <a:buNone/>
            </a:pPr>
            <a:r>
              <a:rPr lang="en" sz="1600"/>
              <a:t>We will also inspect countries’ (Türkiye and USA) usage of renewable energy and the total amount of energy they generate with how it changes by time and also making predictions to the short future.</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423" name="Google Shape;423;p32"/>
          <p:cNvSpPr txBox="1">
            <a:spLocks noGrp="1"/>
          </p:cNvSpPr>
          <p:nvPr>
            <p:ph type="body" idx="1"/>
          </p:nvPr>
        </p:nvSpPr>
        <p:spPr>
          <a:xfrm>
            <a:off x="1249400" y="198230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800">
                <a:highlight>
                  <a:schemeClr val="lt1"/>
                </a:highlight>
              </a:rPr>
              <a:t>In this project, we successfully analyzed data from various sources to understand the impact of renewable energy on greenhouse gas emissions and energy production in Turkey and the USA. Key achievements include comparing energy sources of both countries, forecasting future energy scenarios, and addressing ethical considerations. </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Sources</a:t>
            </a:r>
            <a:endParaRPr/>
          </a:p>
        </p:txBody>
      </p:sp>
      <p:sp>
        <p:nvSpPr>
          <p:cNvPr id="429" name="Google Shape;429;p3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 sz="1700" u="sng">
                <a:solidFill>
                  <a:schemeClr val="hlink"/>
                </a:solidFill>
                <a:hlinkClick r:id="rId3"/>
              </a:rPr>
              <a:t>https://www.tuik.gov.tr/</a:t>
            </a:r>
            <a:endParaRPr sz="1700"/>
          </a:p>
          <a:p>
            <a:pPr marL="457200" lvl="0" indent="-336550" algn="l" rtl="0">
              <a:spcBef>
                <a:spcPts val="0"/>
              </a:spcBef>
              <a:spcAft>
                <a:spcPts val="0"/>
              </a:spcAft>
              <a:buSzPts val="1700"/>
              <a:buChar char="●"/>
            </a:pPr>
            <a:r>
              <a:rPr lang="en" sz="1700" u="sng">
                <a:solidFill>
                  <a:schemeClr val="hlink"/>
                </a:solidFill>
                <a:hlinkClick r:id="rId4"/>
              </a:rPr>
              <a:t>https://www.oecd.org/</a:t>
            </a:r>
            <a:endParaRPr sz="1700"/>
          </a:p>
          <a:p>
            <a:pPr marL="457200" lvl="0" indent="-336550" algn="l" rtl="0">
              <a:spcBef>
                <a:spcPts val="0"/>
              </a:spcBef>
              <a:spcAft>
                <a:spcPts val="0"/>
              </a:spcAft>
              <a:buSzPts val="1700"/>
              <a:buChar char="●"/>
            </a:pPr>
            <a:r>
              <a:rPr lang="en" sz="1700" u="sng">
                <a:solidFill>
                  <a:schemeClr val="hlink"/>
                </a:solidFill>
                <a:hlinkClick r:id="rId5"/>
              </a:rPr>
              <a:t>https://www.eia.gov/</a:t>
            </a:r>
            <a:endParaRPr sz="1700"/>
          </a:p>
          <a:p>
            <a:pPr marL="457200" lvl="0" indent="-336550" algn="l" rtl="0">
              <a:spcBef>
                <a:spcPts val="0"/>
              </a:spcBef>
              <a:spcAft>
                <a:spcPts val="0"/>
              </a:spcAft>
              <a:buSzPts val="1700"/>
              <a:buChar char="●"/>
            </a:pPr>
            <a:r>
              <a:rPr lang="en" sz="1700" u="sng">
                <a:solidFill>
                  <a:schemeClr val="hlink"/>
                </a:solidFill>
                <a:hlinkClick r:id="rId6"/>
              </a:rPr>
              <a:t>https://www.statista.com/</a:t>
            </a:r>
            <a:endParaRPr sz="1700"/>
          </a:p>
          <a:p>
            <a:pPr marL="457200" lvl="0" indent="0" algn="l" rtl="0">
              <a:spcBef>
                <a:spcPts val="1200"/>
              </a:spcBef>
              <a:spcAft>
                <a:spcPts val="1200"/>
              </a:spcAft>
              <a:buNone/>
            </a:pP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Datasets and Sources</a:t>
            </a:r>
            <a:endParaRPr/>
          </a:p>
        </p:txBody>
      </p:sp>
      <p:sp>
        <p:nvSpPr>
          <p:cNvPr id="290" name="Google Shape;290;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For this project, we used datasets from the Turkish Statistical Institute (TÜİK), Organisation for Economic Co-operation and Development (OECD) and U.S Energy Information Administration (EIA).</a:t>
            </a:r>
            <a:endParaRPr sz="1600"/>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Research Questions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96" name="Google Shape;296;p16"/>
          <p:cNvSpPr txBox="1">
            <a:spLocks noGrp="1"/>
          </p:cNvSpPr>
          <p:nvPr>
            <p:ph type="body" idx="1"/>
          </p:nvPr>
        </p:nvSpPr>
        <p:spPr>
          <a:xfrm>
            <a:off x="1303800" y="125400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018"/>
              <a:buNone/>
            </a:pPr>
            <a:r>
              <a:rPr lang="en" sz="1402" dirty="0"/>
              <a:t>- How does increasing the percentage of renewable energy sources affect the greenhouse gas emission and the total energy produced?</a:t>
            </a:r>
            <a:endParaRPr sz="1402" dirty="0"/>
          </a:p>
          <a:p>
            <a:pPr marL="0" lvl="0" indent="0" algn="l" rtl="0">
              <a:spcBef>
                <a:spcPts val="1200"/>
              </a:spcBef>
              <a:spcAft>
                <a:spcPts val="0"/>
              </a:spcAft>
              <a:buSzPts val="1018"/>
              <a:buNone/>
            </a:pPr>
            <a:r>
              <a:rPr lang="en" sz="1402" dirty="0"/>
              <a:t>Hypothesis: Because renewable energy sources don’t emit greenhouse gasses, the increase in renewable energy production will increase the total energy production without increasing the total greenhouse gas emission.</a:t>
            </a:r>
            <a:endParaRPr sz="1402" dirty="0"/>
          </a:p>
          <a:p>
            <a:pPr marL="0" lvl="0" indent="0" algn="l" rtl="0">
              <a:spcBef>
                <a:spcPts val="1200"/>
              </a:spcBef>
              <a:spcAft>
                <a:spcPts val="0"/>
              </a:spcAft>
              <a:buSzPts val="1018"/>
              <a:buNone/>
            </a:pPr>
            <a:endParaRPr sz="1402" dirty="0"/>
          </a:p>
          <a:p>
            <a:pPr marL="0" lvl="0" indent="0" algn="l" rtl="0">
              <a:spcBef>
                <a:spcPts val="1200"/>
              </a:spcBef>
              <a:spcAft>
                <a:spcPts val="0"/>
              </a:spcAft>
              <a:buSzPts val="1018"/>
              <a:buNone/>
            </a:pPr>
            <a:r>
              <a:rPr lang="en" sz="1402" dirty="0"/>
              <a:t>- What would the future of energy production look like and how are these values expected to change?</a:t>
            </a:r>
            <a:endParaRPr sz="1402" dirty="0"/>
          </a:p>
          <a:p>
            <a:pPr marL="0" lvl="0" indent="0" algn="l" rtl="0">
              <a:spcBef>
                <a:spcPts val="1200"/>
              </a:spcBef>
              <a:spcAft>
                <a:spcPts val="0"/>
              </a:spcAft>
              <a:buSzPts val="1018"/>
              <a:buNone/>
            </a:pPr>
            <a:r>
              <a:rPr lang="en" sz="1402" dirty="0"/>
              <a:t>- What are the differences in electric generation sources between USA and Türkiye?</a:t>
            </a:r>
            <a:endParaRPr sz="1402" dirty="0"/>
          </a:p>
          <a:p>
            <a:pPr marL="0" lvl="0" indent="0" algn="l" rtl="0">
              <a:spcBef>
                <a:spcPts val="1200"/>
              </a:spcBef>
              <a:spcAft>
                <a:spcPts val="1200"/>
              </a:spcAft>
              <a:buSzPts val="1018"/>
              <a:buNone/>
            </a:pPr>
            <a:r>
              <a:rPr lang="en" sz="1402" dirty="0"/>
              <a:t>- Which country between Türkiye and USA is adapting to renewable energy sources quicker than the other country?</a:t>
            </a:r>
            <a:endParaRPr sz="1402"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233875" y="171250"/>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Türkiye Electric Generation by Source in Percentage Through Years (TÜİK)</a:t>
            </a:r>
            <a:endParaRPr/>
          </a:p>
        </p:txBody>
      </p:sp>
      <p:sp>
        <p:nvSpPr>
          <p:cNvPr id="302" name="Google Shape;302;p17"/>
          <p:cNvSpPr txBox="1">
            <a:spLocks noGrp="1"/>
          </p:cNvSpPr>
          <p:nvPr>
            <p:ph type="body" idx="1"/>
          </p:nvPr>
        </p:nvSpPr>
        <p:spPr>
          <a:xfrm>
            <a:off x="1056750" y="110430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t>Our first dataset is about the yearly electric generation percentage by source and the total amount of electric generated in terms of gigawatt-hours (GWh) in Türkiye. The dataset includes data from the year 1990 to 2021. On the left you can see the first 15 rows of the dataset (TUIK).</a:t>
            </a:r>
            <a:endParaRPr sz="1200"/>
          </a:p>
          <a:p>
            <a:pPr marL="0" lvl="0" indent="0" algn="l" rtl="0">
              <a:spcBef>
                <a:spcPts val="1200"/>
              </a:spcBef>
              <a:spcAft>
                <a:spcPts val="1200"/>
              </a:spcAft>
              <a:buNone/>
            </a:pPr>
            <a:endParaRPr/>
          </a:p>
        </p:txBody>
      </p:sp>
      <p:pic>
        <p:nvPicPr>
          <p:cNvPr id="303" name="Google Shape;303;p17"/>
          <p:cNvPicPr preferRelativeResize="0"/>
          <p:nvPr/>
        </p:nvPicPr>
        <p:blipFill rotWithShape="1">
          <a:blip r:embed="rId3">
            <a:alphaModFix/>
          </a:blip>
          <a:srcRect t="4685" b="55703"/>
          <a:stretch/>
        </p:blipFill>
        <p:spPr>
          <a:xfrm>
            <a:off x="201888" y="2145425"/>
            <a:ext cx="4216436" cy="2044100"/>
          </a:xfrm>
          <a:prstGeom prst="rect">
            <a:avLst/>
          </a:prstGeom>
          <a:noFill/>
          <a:ln>
            <a:noFill/>
          </a:ln>
        </p:spPr>
      </p:pic>
      <p:pic>
        <p:nvPicPr>
          <p:cNvPr id="304" name="Google Shape;304;p17"/>
          <p:cNvPicPr preferRelativeResize="0"/>
          <p:nvPr/>
        </p:nvPicPr>
        <p:blipFill>
          <a:blip r:embed="rId4">
            <a:alphaModFix/>
          </a:blip>
          <a:stretch>
            <a:fillRect/>
          </a:stretch>
        </p:blipFill>
        <p:spPr>
          <a:xfrm>
            <a:off x="4517457" y="2145420"/>
            <a:ext cx="4377075" cy="2044100"/>
          </a:xfrm>
          <a:prstGeom prst="rect">
            <a:avLst/>
          </a:prstGeom>
          <a:noFill/>
          <a:ln>
            <a:noFill/>
          </a:ln>
        </p:spPr>
      </p:pic>
      <p:sp>
        <p:nvSpPr>
          <p:cNvPr id="305" name="Google Shape;305;p17"/>
          <p:cNvSpPr txBox="1"/>
          <p:nvPr/>
        </p:nvSpPr>
        <p:spPr>
          <a:xfrm>
            <a:off x="1465300" y="4508050"/>
            <a:ext cx="1689600" cy="32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solidFill>
                  <a:schemeClr val="dk2"/>
                </a:solidFill>
                <a:latin typeface="Nunito"/>
                <a:ea typeface="Nunito"/>
                <a:cs typeface="Nunito"/>
                <a:sym typeface="Nunito"/>
              </a:rPr>
              <a:t>Raw data</a:t>
            </a:r>
            <a:endParaRPr sz="1300">
              <a:solidFill>
                <a:schemeClr val="dk2"/>
              </a:solidFill>
              <a:latin typeface="Nunito"/>
              <a:ea typeface="Nunito"/>
              <a:cs typeface="Nunito"/>
              <a:sym typeface="Nunito"/>
            </a:endParaRPr>
          </a:p>
        </p:txBody>
      </p:sp>
      <p:sp>
        <p:nvSpPr>
          <p:cNvPr id="306" name="Google Shape;306;p17"/>
          <p:cNvSpPr txBox="1"/>
          <p:nvPr/>
        </p:nvSpPr>
        <p:spPr>
          <a:xfrm>
            <a:off x="5861200" y="4508050"/>
            <a:ext cx="1689600" cy="32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solidFill>
                  <a:schemeClr val="dk2"/>
                </a:solidFill>
                <a:latin typeface="Nunito"/>
                <a:ea typeface="Nunito"/>
                <a:cs typeface="Nunito"/>
                <a:sym typeface="Nunito"/>
              </a:rPr>
              <a:t>Organized data</a:t>
            </a:r>
            <a:endParaRPr sz="1300">
              <a:solidFill>
                <a:schemeClr val="dk2"/>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8"/>
          <p:cNvSpPr txBox="1">
            <a:spLocks noGrp="1"/>
          </p:cNvSpPr>
          <p:nvPr>
            <p:ph type="title"/>
          </p:nvPr>
        </p:nvSpPr>
        <p:spPr>
          <a:xfrm>
            <a:off x="1303800" y="373250"/>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Linear Regression Train/Test - Future Results (Türkiye Total Energy)</a:t>
            </a:r>
            <a:endParaRPr/>
          </a:p>
        </p:txBody>
      </p:sp>
      <p:sp>
        <p:nvSpPr>
          <p:cNvPr id="312" name="Google Shape;312;p1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13" name="Google Shape;313;p18"/>
          <p:cNvPicPr preferRelativeResize="0"/>
          <p:nvPr/>
        </p:nvPicPr>
        <p:blipFill>
          <a:blip r:embed="rId3">
            <a:alphaModFix/>
          </a:blip>
          <a:stretch>
            <a:fillRect/>
          </a:stretch>
        </p:blipFill>
        <p:spPr>
          <a:xfrm>
            <a:off x="156900" y="1878188"/>
            <a:ext cx="4478172" cy="2375925"/>
          </a:xfrm>
          <a:prstGeom prst="rect">
            <a:avLst/>
          </a:prstGeom>
          <a:noFill/>
          <a:ln>
            <a:noFill/>
          </a:ln>
        </p:spPr>
      </p:pic>
      <p:pic>
        <p:nvPicPr>
          <p:cNvPr id="314" name="Google Shape;314;p18"/>
          <p:cNvPicPr preferRelativeResize="0"/>
          <p:nvPr/>
        </p:nvPicPr>
        <p:blipFill>
          <a:blip r:embed="rId4">
            <a:alphaModFix/>
          </a:blip>
          <a:stretch>
            <a:fillRect/>
          </a:stretch>
        </p:blipFill>
        <p:spPr>
          <a:xfrm>
            <a:off x="581450" y="4562950"/>
            <a:ext cx="3334450" cy="329125"/>
          </a:xfrm>
          <a:prstGeom prst="rect">
            <a:avLst/>
          </a:prstGeom>
          <a:noFill/>
          <a:ln>
            <a:noFill/>
          </a:ln>
        </p:spPr>
      </p:pic>
      <p:pic>
        <p:nvPicPr>
          <p:cNvPr id="315" name="Google Shape;315;p18"/>
          <p:cNvPicPr preferRelativeResize="0"/>
          <p:nvPr/>
        </p:nvPicPr>
        <p:blipFill>
          <a:blip r:embed="rId5">
            <a:alphaModFix/>
          </a:blip>
          <a:stretch>
            <a:fillRect/>
          </a:stretch>
        </p:blipFill>
        <p:spPr>
          <a:xfrm>
            <a:off x="4635075" y="1876350"/>
            <a:ext cx="4428279" cy="23759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9"/>
          <p:cNvSpPr txBox="1">
            <a:spLocks noGrp="1"/>
          </p:cNvSpPr>
          <p:nvPr>
            <p:ph type="title"/>
          </p:nvPr>
        </p:nvSpPr>
        <p:spPr>
          <a:xfrm>
            <a:off x="1195025" y="264475"/>
            <a:ext cx="7030500" cy="784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Polynomial Regression Train/Test - Future Results (Türkiye Total Energy)</a:t>
            </a:r>
            <a:endParaRPr/>
          </a:p>
        </p:txBody>
      </p:sp>
      <p:pic>
        <p:nvPicPr>
          <p:cNvPr id="321" name="Google Shape;321;p19"/>
          <p:cNvPicPr preferRelativeResize="0"/>
          <p:nvPr/>
        </p:nvPicPr>
        <p:blipFill>
          <a:blip r:embed="rId3">
            <a:alphaModFix/>
          </a:blip>
          <a:stretch>
            <a:fillRect/>
          </a:stretch>
        </p:blipFill>
        <p:spPr>
          <a:xfrm>
            <a:off x="150700" y="1709404"/>
            <a:ext cx="4342301" cy="2351695"/>
          </a:xfrm>
          <a:prstGeom prst="rect">
            <a:avLst/>
          </a:prstGeom>
          <a:noFill/>
          <a:ln>
            <a:noFill/>
          </a:ln>
        </p:spPr>
      </p:pic>
      <p:pic>
        <p:nvPicPr>
          <p:cNvPr id="322" name="Google Shape;322;p19"/>
          <p:cNvPicPr preferRelativeResize="0"/>
          <p:nvPr/>
        </p:nvPicPr>
        <p:blipFill>
          <a:blip r:embed="rId4">
            <a:alphaModFix/>
          </a:blip>
          <a:stretch>
            <a:fillRect/>
          </a:stretch>
        </p:blipFill>
        <p:spPr>
          <a:xfrm>
            <a:off x="275026" y="4584075"/>
            <a:ext cx="4078450" cy="322550"/>
          </a:xfrm>
          <a:prstGeom prst="rect">
            <a:avLst/>
          </a:prstGeom>
          <a:noFill/>
          <a:ln>
            <a:noFill/>
          </a:ln>
        </p:spPr>
      </p:pic>
      <p:pic>
        <p:nvPicPr>
          <p:cNvPr id="323" name="Google Shape;323;p19"/>
          <p:cNvPicPr preferRelativeResize="0"/>
          <p:nvPr/>
        </p:nvPicPr>
        <p:blipFill>
          <a:blip r:embed="rId5">
            <a:alphaModFix/>
          </a:blip>
          <a:stretch>
            <a:fillRect/>
          </a:stretch>
        </p:blipFill>
        <p:spPr>
          <a:xfrm>
            <a:off x="4641925" y="1711888"/>
            <a:ext cx="4342309" cy="2384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0"/>
          <p:cNvSpPr txBox="1">
            <a:spLocks noGrp="1"/>
          </p:cNvSpPr>
          <p:nvPr>
            <p:ph type="title"/>
          </p:nvPr>
        </p:nvSpPr>
        <p:spPr>
          <a:xfrm>
            <a:off x="1303800" y="171250"/>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Turkey Greenhouse Gas Emissions (Million Tons of CO2) (TÜİK)</a:t>
            </a:r>
            <a:endParaRPr/>
          </a:p>
        </p:txBody>
      </p:sp>
      <p:sp>
        <p:nvSpPr>
          <p:cNvPr id="329" name="Google Shape;329;p20"/>
          <p:cNvSpPr txBox="1">
            <a:spLocks noGrp="1"/>
          </p:cNvSpPr>
          <p:nvPr>
            <p:ph type="body" idx="1"/>
          </p:nvPr>
        </p:nvSpPr>
        <p:spPr>
          <a:xfrm>
            <a:off x="1140650" y="108100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t>This dataset includes the yearly amount of greenhouse gas emissions throughout the years 1990-2021 in terms of million tons of CO2 (TUIK).</a:t>
            </a:r>
            <a:endParaRPr sz="1200"/>
          </a:p>
          <a:p>
            <a:pPr marL="0" lvl="0" indent="0" algn="l" rtl="0">
              <a:spcBef>
                <a:spcPts val="1200"/>
              </a:spcBef>
              <a:spcAft>
                <a:spcPts val="1200"/>
              </a:spcAft>
              <a:buNone/>
            </a:pPr>
            <a:endParaRPr/>
          </a:p>
        </p:txBody>
      </p:sp>
      <p:pic>
        <p:nvPicPr>
          <p:cNvPr id="330" name="Google Shape;330;p20"/>
          <p:cNvPicPr preferRelativeResize="0"/>
          <p:nvPr/>
        </p:nvPicPr>
        <p:blipFill>
          <a:blip r:embed="rId3">
            <a:alphaModFix/>
          </a:blip>
          <a:stretch>
            <a:fillRect/>
          </a:stretch>
        </p:blipFill>
        <p:spPr>
          <a:xfrm>
            <a:off x="4885638" y="1830988"/>
            <a:ext cx="3516375" cy="2677075"/>
          </a:xfrm>
          <a:prstGeom prst="rect">
            <a:avLst/>
          </a:prstGeom>
          <a:noFill/>
          <a:ln>
            <a:noFill/>
          </a:ln>
        </p:spPr>
      </p:pic>
      <p:pic>
        <p:nvPicPr>
          <p:cNvPr id="331" name="Google Shape;331;p20"/>
          <p:cNvPicPr preferRelativeResize="0"/>
          <p:nvPr/>
        </p:nvPicPr>
        <p:blipFill rotWithShape="1">
          <a:blip r:embed="rId4">
            <a:alphaModFix/>
          </a:blip>
          <a:srcRect l="891" b="34028"/>
          <a:stretch/>
        </p:blipFill>
        <p:spPr>
          <a:xfrm>
            <a:off x="542812" y="1935075"/>
            <a:ext cx="3814274" cy="2468900"/>
          </a:xfrm>
          <a:prstGeom prst="rect">
            <a:avLst/>
          </a:prstGeom>
          <a:noFill/>
          <a:ln>
            <a:noFill/>
          </a:ln>
        </p:spPr>
      </p:pic>
      <p:sp>
        <p:nvSpPr>
          <p:cNvPr id="332" name="Google Shape;332;p20"/>
          <p:cNvSpPr txBox="1"/>
          <p:nvPr/>
        </p:nvSpPr>
        <p:spPr>
          <a:xfrm>
            <a:off x="1465300" y="4508050"/>
            <a:ext cx="1689600" cy="32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solidFill>
                  <a:schemeClr val="dk2"/>
                </a:solidFill>
                <a:latin typeface="Nunito"/>
                <a:ea typeface="Nunito"/>
                <a:cs typeface="Nunito"/>
                <a:sym typeface="Nunito"/>
              </a:rPr>
              <a:t>Raw data</a:t>
            </a:r>
            <a:endParaRPr sz="1300">
              <a:solidFill>
                <a:schemeClr val="dk2"/>
              </a:solidFill>
              <a:latin typeface="Nunito"/>
              <a:ea typeface="Nunito"/>
              <a:cs typeface="Nunito"/>
              <a:sym typeface="Nunito"/>
            </a:endParaRPr>
          </a:p>
        </p:txBody>
      </p:sp>
      <p:sp>
        <p:nvSpPr>
          <p:cNvPr id="333" name="Google Shape;333;p20"/>
          <p:cNvSpPr txBox="1"/>
          <p:nvPr/>
        </p:nvSpPr>
        <p:spPr>
          <a:xfrm>
            <a:off x="5861200" y="4508050"/>
            <a:ext cx="1689600" cy="32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solidFill>
                  <a:schemeClr val="dk2"/>
                </a:solidFill>
                <a:latin typeface="Nunito"/>
                <a:ea typeface="Nunito"/>
                <a:cs typeface="Nunito"/>
                <a:sym typeface="Nunito"/>
              </a:rPr>
              <a:t>Organized data</a:t>
            </a:r>
            <a:endParaRPr sz="1300">
              <a:solidFill>
                <a:schemeClr val="dk2"/>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1"/>
          <p:cNvSpPr txBox="1">
            <a:spLocks noGrp="1"/>
          </p:cNvSpPr>
          <p:nvPr>
            <p:ph type="title"/>
          </p:nvPr>
        </p:nvSpPr>
        <p:spPr>
          <a:xfrm>
            <a:off x="1303800" y="303325"/>
            <a:ext cx="7030500" cy="73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339" name="Google Shape;339;p2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340" name="Google Shape;340;p21"/>
          <p:cNvPicPr preferRelativeResize="0"/>
          <p:nvPr/>
        </p:nvPicPr>
        <p:blipFill>
          <a:blip r:embed="rId3">
            <a:alphaModFix/>
          </a:blip>
          <a:stretch>
            <a:fillRect/>
          </a:stretch>
        </p:blipFill>
        <p:spPr>
          <a:xfrm>
            <a:off x="273189" y="1453116"/>
            <a:ext cx="4298811" cy="2977116"/>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1034</Words>
  <Application>Microsoft Office PowerPoint</Application>
  <PresentationFormat>Ekran Gösterisi (16:9)</PresentationFormat>
  <Paragraphs>76</Paragraphs>
  <Slides>21</Slides>
  <Notes>21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21</vt:i4>
      </vt:variant>
    </vt:vector>
  </HeadingPairs>
  <TitlesOfParts>
    <vt:vector size="26" baseType="lpstr">
      <vt:lpstr>Maven Pro</vt:lpstr>
      <vt:lpstr>Nunito</vt:lpstr>
      <vt:lpstr>Roboto</vt:lpstr>
      <vt:lpstr>Arial</vt:lpstr>
      <vt:lpstr>Momentum</vt:lpstr>
      <vt:lpstr>The Correlation Between Renewable Energy, Energy Production and Greenhouse Gas Emissions </vt:lpstr>
      <vt:lpstr>Problem Definition</vt:lpstr>
      <vt:lpstr>Datasets and Sources</vt:lpstr>
      <vt:lpstr>Research Questions   </vt:lpstr>
      <vt:lpstr>Türkiye Electric Generation by Source in Percentage Through Years (TÜİK)</vt:lpstr>
      <vt:lpstr>Linear Regression Train/Test - Future Results (Türkiye Total Energy)</vt:lpstr>
      <vt:lpstr>Polynomial Regression Train/Test - Future Results (Türkiye Total Energy)</vt:lpstr>
      <vt:lpstr>Turkey Greenhouse Gas Emissions (Million Tons of CO2) (TÜİK)</vt:lpstr>
      <vt:lpstr>PowerPoint Sunusu</vt:lpstr>
      <vt:lpstr>USA Electric Generation by Source in Years (Billion kWh) (EIA)</vt:lpstr>
      <vt:lpstr>PowerPoint Sunusu</vt:lpstr>
      <vt:lpstr>Linear Regression Test on USA Total Energy</vt:lpstr>
      <vt:lpstr>Polynomial Regression Test on USA Total Energy and Future Results</vt:lpstr>
      <vt:lpstr>Polynomial Regression Test on USA Renewable Energy and Future Results  </vt:lpstr>
      <vt:lpstr>USA and TR Greenhouse Gas Emissions (Tons of CO2) (OECD)</vt:lpstr>
      <vt:lpstr>Greenhouse Gas Emissions in the USA and Turkey</vt:lpstr>
      <vt:lpstr>Converting the Project into a Product or Service</vt:lpstr>
      <vt:lpstr>Any Issues Related to Data Engineering</vt:lpstr>
      <vt:lpstr>Any Issues Related Ethics</vt:lpstr>
      <vt:lpstr>Conclusion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Correlation Between Renewable Energy, Energy Production and Greenhouse Gas Emissions </dc:title>
  <cp:lastModifiedBy>Ahmet Enes  TOPÇU</cp:lastModifiedBy>
  <cp:revision>2</cp:revision>
  <dcterms:modified xsi:type="dcterms:W3CDTF">2024-01-03T14:04:12Z</dcterms:modified>
</cp:coreProperties>
</file>