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59" r:id="rId6"/>
    <p:sldId id="260" r:id="rId7"/>
    <p:sldId id="261" r:id="rId8"/>
    <p:sldId id="262" r:id="rId9"/>
    <p:sldId id="263" r:id="rId10"/>
    <p:sldId id="269" r:id="rId11"/>
    <p:sldId id="270" r:id="rId12"/>
    <p:sldId id="273" r:id="rId13"/>
    <p:sldId id="274" r:id="rId14"/>
    <p:sldId id="264" r:id="rId15"/>
    <p:sldId id="265" r:id="rId16"/>
    <p:sldId id="267" r:id="rId17"/>
    <p:sldId id="268"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246D30-B1BB-4696-AF82-964A3B263611}" type="datetimeFigureOut">
              <a:rPr lang="tr-TR" smtClean="0"/>
              <a:t>10.11.2020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3DBD594-BC0E-40E0-BB5B-64F8365BA7E5}" type="slidenum">
              <a:rPr lang="tr-TR" smtClean="0"/>
              <a:t>‹#›</a:t>
            </a:fld>
            <a:endParaRPr lang="tr-TR"/>
          </a:p>
        </p:txBody>
      </p:sp>
    </p:spTree>
    <p:extLst>
      <p:ext uri="{BB962C8B-B14F-4D97-AF65-F5344CB8AC3E}">
        <p14:creationId xmlns:p14="http://schemas.microsoft.com/office/powerpoint/2010/main" val="1039913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246D30-B1BB-4696-AF82-964A3B263611}" type="datetimeFigureOut">
              <a:rPr lang="tr-TR" smtClean="0"/>
              <a:t>10.11.2020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3DBD594-BC0E-40E0-BB5B-64F8365BA7E5}" type="slidenum">
              <a:rPr lang="tr-TR" smtClean="0"/>
              <a:t>‹#›</a:t>
            </a:fld>
            <a:endParaRPr lang="tr-TR"/>
          </a:p>
        </p:txBody>
      </p:sp>
    </p:spTree>
    <p:extLst>
      <p:ext uri="{BB962C8B-B14F-4D97-AF65-F5344CB8AC3E}">
        <p14:creationId xmlns:p14="http://schemas.microsoft.com/office/powerpoint/2010/main" val="1812087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246D30-B1BB-4696-AF82-964A3B263611}" type="datetimeFigureOut">
              <a:rPr lang="tr-TR" smtClean="0"/>
              <a:t>10.11.2020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3DBD594-BC0E-40E0-BB5B-64F8365BA7E5}"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45860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246D30-B1BB-4696-AF82-964A3B263611}" type="datetimeFigureOut">
              <a:rPr lang="tr-TR" smtClean="0"/>
              <a:t>10.11.2020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3DBD594-BC0E-40E0-BB5B-64F8365BA7E5}" type="slidenum">
              <a:rPr lang="tr-TR" smtClean="0"/>
              <a:t>‹#›</a:t>
            </a:fld>
            <a:endParaRPr lang="tr-TR"/>
          </a:p>
        </p:txBody>
      </p:sp>
    </p:spTree>
    <p:extLst>
      <p:ext uri="{BB962C8B-B14F-4D97-AF65-F5344CB8AC3E}">
        <p14:creationId xmlns:p14="http://schemas.microsoft.com/office/powerpoint/2010/main" val="3829320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246D30-B1BB-4696-AF82-964A3B263611}" type="datetimeFigureOut">
              <a:rPr lang="tr-TR" smtClean="0"/>
              <a:t>10.11.2020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3DBD594-BC0E-40E0-BB5B-64F8365BA7E5}"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68618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246D30-B1BB-4696-AF82-964A3B263611}" type="datetimeFigureOut">
              <a:rPr lang="tr-TR" smtClean="0"/>
              <a:t>10.11.2020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3DBD594-BC0E-40E0-BB5B-64F8365BA7E5}" type="slidenum">
              <a:rPr lang="tr-TR" smtClean="0"/>
              <a:t>‹#›</a:t>
            </a:fld>
            <a:endParaRPr lang="tr-TR"/>
          </a:p>
        </p:txBody>
      </p:sp>
    </p:spTree>
    <p:extLst>
      <p:ext uri="{BB962C8B-B14F-4D97-AF65-F5344CB8AC3E}">
        <p14:creationId xmlns:p14="http://schemas.microsoft.com/office/powerpoint/2010/main" val="3795670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246D30-B1BB-4696-AF82-964A3B263611}" type="datetimeFigureOut">
              <a:rPr lang="tr-TR" smtClean="0"/>
              <a:t>10.11.2020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3DBD594-BC0E-40E0-BB5B-64F8365BA7E5}" type="slidenum">
              <a:rPr lang="tr-TR" smtClean="0"/>
              <a:t>‹#›</a:t>
            </a:fld>
            <a:endParaRPr lang="tr-TR"/>
          </a:p>
        </p:txBody>
      </p:sp>
    </p:spTree>
    <p:extLst>
      <p:ext uri="{BB962C8B-B14F-4D97-AF65-F5344CB8AC3E}">
        <p14:creationId xmlns:p14="http://schemas.microsoft.com/office/powerpoint/2010/main" val="3112431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246D30-B1BB-4696-AF82-964A3B263611}" type="datetimeFigureOut">
              <a:rPr lang="tr-TR" smtClean="0"/>
              <a:t>10.11.2020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3DBD594-BC0E-40E0-BB5B-64F8365BA7E5}" type="slidenum">
              <a:rPr lang="tr-TR" smtClean="0"/>
              <a:t>‹#›</a:t>
            </a:fld>
            <a:endParaRPr lang="tr-TR"/>
          </a:p>
        </p:txBody>
      </p:sp>
    </p:spTree>
    <p:extLst>
      <p:ext uri="{BB962C8B-B14F-4D97-AF65-F5344CB8AC3E}">
        <p14:creationId xmlns:p14="http://schemas.microsoft.com/office/powerpoint/2010/main" val="344109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246D30-B1BB-4696-AF82-964A3B263611}" type="datetimeFigureOut">
              <a:rPr lang="tr-TR" smtClean="0"/>
              <a:t>10.11.2020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3DBD594-BC0E-40E0-BB5B-64F8365BA7E5}" type="slidenum">
              <a:rPr lang="tr-TR" smtClean="0"/>
              <a:t>‹#›</a:t>
            </a:fld>
            <a:endParaRPr lang="tr-TR"/>
          </a:p>
        </p:txBody>
      </p:sp>
    </p:spTree>
    <p:extLst>
      <p:ext uri="{BB962C8B-B14F-4D97-AF65-F5344CB8AC3E}">
        <p14:creationId xmlns:p14="http://schemas.microsoft.com/office/powerpoint/2010/main" val="1421030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246D30-B1BB-4696-AF82-964A3B263611}" type="datetimeFigureOut">
              <a:rPr lang="tr-TR" smtClean="0"/>
              <a:t>10.11.2020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3DBD594-BC0E-40E0-BB5B-64F8365BA7E5}" type="slidenum">
              <a:rPr lang="tr-TR" smtClean="0"/>
              <a:t>‹#›</a:t>
            </a:fld>
            <a:endParaRPr lang="tr-TR"/>
          </a:p>
        </p:txBody>
      </p:sp>
    </p:spTree>
    <p:extLst>
      <p:ext uri="{BB962C8B-B14F-4D97-AF65-F5344CB8AC3E}">
        <p14:creationId xmlns:p14="http://schemas.microsoft.com/office/powerpoint/2010/main" val="383142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246D30-B1BB-4696-AF82-964A3B263611}" type="datetimeFigureOut">
              <a:rPr lang="tr-TR" smtClean="0"/>
              <a:t>10.11.2020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3DBD594-BC0E-40E0-BB5B-64F8365BA7E5}" type="slidenum">
              <a:rPr lang="tr-TR" smtClean="0"/>
              <a:t>‹#›</a:t>
            </a:fld>
            <a:endParaRPr lang="tr-TR"/>
          </a:p>
        </p:txBody>
      </p:sp>
    </p:spTree>
    <p:extLst>
      <p:ext uri="{BB962C8B-B14F-4D97-AF65-F5344CB8AC3E}">
        <p14:creationId xmlns:p14="http://schemas.microsoft.com/office/powerpoint/2010/main" val="1309774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246D30-B1BB-4696-AF82-964A3B263611}" type="datetimeFigureOut">
              <a:rPr lang="tr-TR" smtClean="0"/>
              <a:t>10.11.2020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3DBD594-BC0E-40E0-BB5B-64F8365BA7E5}" type="slidenum">
              <a:rPr lang="tr-TR" smtClean="0"/>
              <a:t>‹#›</a:t>
            </a:fld>
            <a:endParaRPr lang="tr-TR"/>
          </a:p>
        </p:txBody>
      </p:sp>
    </p:spTree>
    <p:extLst>
      <p:ext uri="{BB962C8B-B14F-4D97-AF65-F5344CB8AC3E}">
        <p14:creationId xmlns:p14="http://schemas.microsoft.com/office/powerpoint/2010/main" val="1594724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246D30-B1BB-4696-AF82-964A3B263611}" type="datetimeFigureOut">
              <a:rPr lang="tr-TR" smtClean="0"/>
              <a:t>10.11.2020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3DBD594-BC0E-40E0-BB5B-64F8365BA7E5}" type="slidenum">
              <a:rPr lang="tr-TR" smtClean="0"/>
              <a:t>‹#›</a:t>
            </a:fld>
            <a:endParaRPr lang="tr-TR"/>
          </a:p>
        </p:txBody>
      </p:sp>
    </p:spTree>
    <p:extLst>
      <p:ext uri="{BB962C8B-B14F-4D97-AF65-F5344CB8AC3E}">
        <p14:creationId xmlns:p14="http://schemas.microsoft.com/office/powerpoint/2010/main" val="2069433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246D30-B1BB-4696-AF82-964A3B263611}" type="datetimeFigureOut">
              <a:rPr lang="tr-TR" smtClean="0"/>
              <a:t>10.11.2020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B3DBD594-BC0E-40E0-BB5B-64F8365BA7E5}" type="slidenum">
              <a:rPr lang="tr-TR" smtClean="0"/>
              <a:t>‹#›</a:t>
            </a:fld>
            <a:endParaRPr lang="tr-TR"/>
          </a:p>
        </p:txBody>
      </p:sp>
    </p:spTree>
    <p:extLst>
      <p:ext uri="{BB962C8B-B14F-4D97-AF65-F5344CB8AC3E}">
        <p14:creationId xmlns:p14="http://schemas.microsoft.com/office/powerpoint/2010/main" val="2616529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246D30-B1BB-4696-AF82-964A3B263611}" type="datetimeFigureOut">
              <a:rPr lang="tr-TR" smtClean="0"/>
              <a:t>10.11.2020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3DBD594-BC0E-40E0-BB5B-64F8365BA7E5}" type="slidenum">
              <a:rPr lang="tr-TR" smtClean="0"/>
              <a:t>‹#›</a:t>
            </a:fld>
            <a:endParaRPr lang="tr-TR"/>
          </a:p>
        </p:txBody>
      </p:sp>
    </p:spTree>
    <p:extLst>
      <p:ext uri="{BB962C8B-B14F-4D97-AF65-F5344CB8AC3E}">
        <p14:creationId xmlns:p14="http://schemas.microsoft.com/office/powerpoint/2010/main" val="3063468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246D30-B1BB-4696-AF82-964A3B263611}" type="datetimeFigureOut">
              <a:rPr lang="tr-TR" smtClean="0"/>
              <a:t>10.11.2020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3DBD594-BC0E-40E0-BB5B-64F8365BA7E5}" type="slidenum">
              <a:rPr lang="tr-TR" smtClean="0"/>
              <a:t>‹#›</a:t>
            </a:fld>
            <a:endParaRPr lang="tr-TR"/>
          </a:p>
        </p:txBody>
      </p:sp>
    </p:spTree>
    <p:extLst>
      <p:ext uri="{BB962C8B-B14F-4D97-AF65-F5344CB8AC3E}">
        <p14:creationId xmlns:p14="http://schemas.microsoft.com/office/powerpoint/2010/main" val="2401981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246D30-B1BB-4696-AF82-964A3B263611}" type="datetimeFigureOut">
              <a:rPr lang="tr-TR" smtClean="0"/>
              <a:t>10.11.2020</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3DBD594-BC0E-40E0-BB5B-64F8365BA7E5}" type="slidenum">
              <a:rPr lang="tr-TR" smtClean="0"/>
              <a:t>‹#›</a:t>
            </a:fld>
            <a:endParaRPr lang="tr-TR"/>
          </a:p>
        </p:txBody>
      </p:sp>
    </p:spTree>
    <p:extLst>
      <p:ext uri="{BB962C8B-B14F-4D97-AF65-F5344CB8AC3E}">
        <p14:creationId xmlns:p14="http://schemas.microsoft.com/office/powerpoint/2010/main" val="4272319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analyticsvidhya.com/blog/2019/08/3-techniques-extract-features-from-image-data-machine-learning-python/"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analyticsvidhya.com/blog/2019/08/3-techniques-extract-features-from-image-data-machine-learning-python/"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5E04D-A8B1-4AD2-9C88-4211BA471DE8}"/>
              </a:ext>
            </a:extLst>
          </p:cNvPr>
          <p:cNvSpPr>
            <a:spLocks noGrp="1"/>
          </p:cNvSpPr>
          <p:nvPr>
            <p:ph type="ctrTitle"/>
          </p:nvPr>
        </p:nvSpPr>
        <p:spPr/>
        <p:txBody>
          <a:bodyPr/>
          <a:lstStyle/>
          <a:p>
            <a:pPr algn="ctr"/>
            <a:r>
              <a:rPr lang="tr-TR" dirty="0"/>
              <a:t>PYTHON OPENCV İLE GÖRÜNTÜ İŞLEME</a:t>
            </a:r>
          </a:p>
        </p:txBody>
      </p:sp>
      <p:sp>
        <p:nvSpPr>
          <p:cNvPr id="3" name="Subtitle 2">
            <a:extLst>
              <a:ext uri="{FF2B5EF4-FFF2-40B4-BE49-F238E27FC236}">
                <a16:creationId xmlns:a16="http://schemas.microsoft.com/office/drawing/2014/main" id="{5BC1EB73-3E71-4D81-A061-6B7CF848D74E}"/>
              </a:ext>
            </a:extLst>
          </p:cNvPr>
          <p:cNvSpPr>
            <a:spLocks noGrp="1"/>
          </p:cNvSpPr>
          <p:nvPr>
            <p:ph type="subTitle" idx="1"/>
          </p:nvPr>
        </p:nvSpPr>
        <p:spPr/>
        <p:txBody>
          <a:bodyPr/>
          <a:lstStyle/>
          <a:p>
            <a:pPr algn="ctr"/>
            <a:r>
              <a:rPr lang="tr-TR" dirty="0"/>
              <a:t>Week 2</a:t>
            </a:r>
          </a:p>
        </p:txBody>
      </p:sp>
    </p:spTree>
    <p:extLst>
      <p:ext uri="{BB962C8B-B14F-4D97-AF65-F5344CB8AC3E}">
        <p14:creationId xmlns:p14="http://schemas.microsoft.com/office/powerpoint/2010/main" val="3624877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498C3-41E7-40C5-B9DE-7B091069E0E4}"/>
              </a:ext>
            </a:extLst>
          </p:cNvPr>
          <p:cNvSpPr>
            <a:spLocks noGrp="1"/>
          </p:cNvSpPr>
          <p:nvPr>
            <p:ph type="title"/>
          </p:nvPr>
        </p:nvSpPr>
        <p:spPr/>
        <p:txBody>
          <a:bodyPr/>
          <a:lstStyle/>
          <a:p>
            <a:r>
              <a:rPr lang="tr-TR" dirty="0"/>
              <a:t>HSV Tanımı</a:t>
            </a:r>
          </a:p>
        </p:txBody>
      </p:sp>
      <p:sp>
        <p:nvSpPr>
          <p:cNvPr id="5" name="TextBox 4">
            <a:extLst>
              <a:ext uri="{FF2B5EF4-FFF2-40B4-BE49-F238E27FC236}">
                <a16:creationId xmlns:a16="http://schemas.microsoft.com/office/drawing/2014/main" id="{E4F91F89-48A6-4276-A8DD-F34F660A3FB3}"/>
              </a:ext>
            </a:extLst>
          </p:cNvPr>
          <p:cNvSpPr txBox="1"/>
          <p:nvPr/>
        </p:nvSpPr>
        <p:spPr>
          <a:xfrm>
            <a:off x="587828" y="1607234"/>
            <a:ext cx="8248261" cy="5078313"/>
          </a:xfrm>
          <a:prstGeom prst="rect">
            <a:avLst/>
          </a:prstGeom>
          <a:noFill/>
        </p:spPr>
        <p:txBody>
          <a:bodyPr wrap="square">
            <a:spAutoFit/>
          </a:bodyPr>
          <a:lstStyle/>
          <a:p>
            <a:pPr marL="285750" indent="-285750">
              <a:buFont typeface="Arial" panose="020B0604020202020204" pitchFamily="34" charset="0"/>
              <a:buChar char="•"/>
            </a:pPr>
            <a:r>
              <a:rPr lang="tr-TR" i="0" dirty="0">
                <a:effectLst/>
                <a:latin typeface="+mj-lt"/>
              </a:rPr>
              <a:t>HSV (Hue, Saturation, Value) veya HSB (Hue, Saturation, Brightness) renk uzayı, renkleri sırasıyla </a:t>
            </a:r>
            <a:r>
              <a:rPr lang="tr-TR" b="1" i="0" dirty="0">
                <a:effectLst/>
                <a:latin typeface="+mj-lt"/>
              </a:rPr>
              <a:t>renk özü</a:t>
            </a:r>
            <a:r>
              <a:rPr lang="tr-TR" i="0" dirty="0">
                <a:effectLst/>
                <a:latin typeface="+mj-lt"/>
              </a:rPr>
              <a:t>, </a:t>
            </a:r>
            <a:r>
              <a:rPr lang="tr-TR" b="1" i="0" u="none" strike="noStrike" dirty="0">
                <a:effectLst/>
                <a:latin typeface="+mj-lt"/>
              </a:rPr>
              <a:t>doygunluk</a:t>
            </a:r>
            <a:r>
              <a:rPr lang="tr-TR" i="0" dirty="0">
                <a:effectLst/>
                <a:latin typeface="+mj-lt"/>
              </a:rPr>
              <a:t> ve </a:t>
            </a:r>
            <a:r>
              <a:rPr lang="tr-TR" b="1" i="0" dirty="0">
                <a:effectLst/>
                <a:latin typeface="+mj-lt"/>
              </a:rPr>
              <a:t>parlaklık</a:t>
            </a:r>
            <a:r>
              <a:rPr lang="tr-TR" i="0" dirty="0">
                <a:effectLst/>
                <a:latin typeface="+mj-lt"/>
              </a:rPr>
              <a:t> olarak tanımlanır.</a:t>
            </a:r>
          </a:p>
          <a:p>
            <a:pPr marL="285750" indent="-285750">
              <a:buFont typeface="Arial" panose="020B0604020202020204" pitchFamily="34" charset="0"/>
              <a:buChar char="•"/>
            </a:pPr>
            <a:endParaRPr lang="tr-TR" i="0" dirty="0">
              <a:effectLst/>
              <a:latin typeface="+mj-lt"/>
            </a:endParaRPr>
          </a:p>
          <a:p>
            <a:pPr marL="285750" indent="-285750">
              <a:buFont typeface="Arial" panose="020B0604020202020204" pitchFamily="34" charset="0"/>
              <a:buChar char="•"/>
            </a:pPr>
            <a:r>
              <a:rPr lang="tr-TR" b="1" i="0" dirty="0">
                <a:effectLst/>
                <a:latin typeface="+mj-lt"/>
              </a:rPr>
              <a:t>Renk özü</a:t>
            </a:r>
            <a:r>
              <a:rPr lang="tr-TR" b="0" i="0" dirty="0">
                <a:effectLst/>
                <a:latin typeface="+mj-lt"/>
              </a:rPr>
              <a:t>, rengin baskın dalga uzunluğunu belirler, örneğin sarı, mavi, yeşil, vb. Açısal bir değerdir 0° - 360°, bazı uygulamalarda ise 0-100 arası kullanılır.</a:t>
            </a:r>
          </a:p>
          <a:p>
            <a:pPr marL="285750" indent="-285750">
              <a:buFont typeface="Arial" panose="020B0604020202020204" pitchFamily="34" charset="0"/>
              <a:buChar char="•"/>
            </a:pPr>
            <a:endParaRPr lang="tr-TR" dirty="0">
              <a:latin typeface="+mj-lt"/>
            </a:endParaRPr>
          </a:p>
          <a:p>
            <a:pPr marL="285750" indent="-285750">
              <a:buFont typeface="Arial" panose="020B0604020202020204" pitchFamily="34" charset="0"/>
              <a:buChar char="•"/>
            </a:pPr>
            <a:r>
              <a:rPr lang="tr-TR" b="1" i="0" u="none" strike="noStrike" dirty="0">
                <a:effectLst/>
                <a:latin typeface="+mj-lt"/>
              </a:rPr>
              <a:t>Doygunluk</a:t>
            </a:r>
            <a:r>
              <a:rPr lang="tr-TR" b="0" i="0" dirty="0">
                <a:effectLst/>
                <a:latin typeface="+mj-lt"/>
              </a:rPr>
              <a:t>, rengin "canlılığını" belirler. Yüksek doygunluk canlı renklere neden olurken, düşük olasılık rengin gri tonlarına yaklaşmasına neden olur. 0-100 arasında değişir.</a:t>
            </a:r>
          </a:p>
          <a:p>
            <a:pPr marL="285750" indent="-285750">
              <a:buFont typeface="Arial" panose="020B0604020202020204" pitchFamily="34" charset="0"/>
              <a:buChar char="•"/>
            </a:pPr>
            <a:endParaRPr lang="tr-TR" dirty="0">
              <a:latin typeface="+mj-lt"/>
            </a:endParaRPr>
          </a:p>
          <a:p>
            <a:pPr marL="285750" indent="-285750">
              <a:buFont typeface="Arial" panose="020B0604020202020204" pitchFamily="34" charset="0"/>
              <a:buChar char="•"/>
            </a:pPr>
            <a:r>
              <a:rPr lang="tr-TR" b="1" i="0" dirty="0">
                <a:solidFill>
                  <a:srgbClr val="252525"/>
                </a:solidFill>
                <a:effectLst/>
                <a:latin typeface="+mj-lt"/>
              </a:rPr>
              <a:t>Parlaklık</a:t>
            </a:r>
            <a:r>
              <a:rPr lang="tr-TR" b="0" i="0" dirty="0">
                <a:solidFill>
                  <a:srgbClr val="252525"/>
                </a:solidFill>
                <a:effectLst/>
                <a:latin typeface="+mj-lt"/>
              </a:rPr>
              <a:t> ise rengin aydınlığını yani içindeki beyaz oranını belirler. 0-100 arasından değişir.</a:t>
            </a:r>
          </a:p>
          <a:p>
            <a:pPr marL="285750" indent="-285750">
              <a:buFont typeface="Arial" panose="020B0604020202020204" pitchFamily="34" charset="0"/>
              <a:buChar char="•"/>
            </a:pPr>
            <a:endParaRPr lang="tr-TR" b="0" i="0" dirty="0">
              <a:effectLst/>
              <a:latin typeface="+mj-lt"/>
            </a:endParaRPr>
          </a:p>
          <a:p>
            <a:pPr marL="285750" indent="-285750">
              <a:buFont typeface="Arial" panose="020B0604020202020204" pitchFamily="34" charset="0"/>
              <a:buChar char="•"/>
            </a:pPr>
            <a:endParaRPr lang="tr-TR" b="0" i="0" dirty="0">
              <a:solidFill>
                <a:srgbClr val="252525"/>
              </a:solidFill>
              <a:effectLst/>
              <a:latin typeface="Arial" panose="020B0604020202020204" pitchFamily="34" charset="0"/>
            </a:endParaRPr>
          </a:p>
          <a:p>
            <a:pPr marL="285750" indent="-285750">
              <a:buFont typeface="Arial" panose="020B0604020202020204" pitchFamily="34" charset="0"/>
              <a:buChar char="•"/>
            </a:pPr>
            <a:endParaRPr lang="tr-TR" i="0" dirty="0">
              <a:effectLst/>
              <a:latin typeface="+mj-lt"/>
            </a:endParaRPr>
          </a:p>
          <a:p>
            <a:pPr marL="285750" indent="-285750">
              <a:buFont typeface="Arial" panose="020B0604020202020204" pitchFamily="34" charset="0"/>
              <a:buChar char="•"/>
            </a:pPr>
            <a:endParaRPr lang="tr-TR" dirty="0">
              <a:latin typeface="+mj-lt"/>
            </a:endParaRPr>
          </a:p>
        </p:txBody>
      </p:sp>
      <p:pic>
        <p:nvPicPr>
          <p:cNvPr id="2050" name="Picture 2">
            <a:extLst>
              <a:ext uri="{FF2B5EF4-FFF2-40B4-BE49-F238E27FC236}">
                <a16:creationId xmlns:a16="http://schemas.microsoft.com/office/drawing/2014/main" id="{E5180AEB-5B8A-48BD-B97A-895F31322C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8248" y="4146390"/>
            <a:ext cx="3120895" cy="2496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539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6678-811B-493E-A3DB-A9E251F84EFB}"/>
              </a:ext>
            </a:extLst>
          </p:cNvPr>
          <p:cNvSpPr>
            <a:spLocks noGrp="1"/>
          </p:cNvSpPr>
          <p:nvPr>
            <p:ph type="title"/>
          </p:nvPr>
        </p:nvSpPr>
        <p:spPr/>
        <p:txBody>
          <a:bodyPr/>
          <a:lstStyle/>
          <a:p>
            <a:r>
              <a:rPr lang="tr-TR" dirty="0"/>
              <a:t>RGB – HSV İlişkisi</a:t>
            </a:r>
          </a:p>
        </p:txBody>
      </p:sp>
      <p:pic>
        <p:nvPicPr>
          <p:cNvPr id="4" name="Picture 3">
            <a:extLst>
              <a:ext uri="{FF2B5EF4-FFF2-40B4-BE49-F238E27FC236}">
                <a16:creationId xmlns:a16="http://schemas.microsoft.com/office/drawing/2014/main" id="{F305EDE6-5CCC-469A-BACF-5F3CB8488041}"/>
              </a:ext>
            </a:extLst>
          </p:cNvPr>
          <p:cNvPicPr>
            <a:picLocks noChangeAspect="1"/>
          </p:cNvPicPr>
          <p:nvPr/>
        </p:nvPicPr>
        <p:blipFill>
          <a:blip r:embed="rId2"/>
          <a:stretch>
            <a:fillRect/>
          </a:stretch>
        </p:blipFill>
        <p:spPr>
          <a:xfrm>
            <a:off x="802627" y="1930400"/>
            <a:ext cx="4857750" cy="3448050"/>
          </a:xfrm>
          <a:prstGeom prst="rect">
            <a:avLst/>
          </a:prstGeom>
        </p:spPr>
      </p:pic>
      <p:sp>
        <p:nvSpPr>
          <p:cNvPr id="5" name="TextBox 4">
            <a:extLst>
              <a:ext uri="{FF2B5EF4-FFF2-40B4-BE49-F238E27FC236}">
                <a16:creationId xmlns:a16="http://schemas.microsoft.com/office/drawing/2014/main" id="{67D99DF1-5F9F-47B8-A664-0C813E0C4FFF}"/>
              </a:ext>
            </a:extLst>
          </p:cNvPr>
          <p:cNvSpPr txBox="1"/>
          <p:nvPr/>
        </p:nvSpPr>
        <p:spPr>
          <a:xfrm>
            <a:off x="6463813" y="1548891"/>
            <a:ext cx="4646451" cy="369332"/>
          </a:xfrm>
          <a:prstGeom prst="rect">
            <a:avLst/>
          </a:prstGeom>
          <a:noFill/>
        </p:spPr>
        <p:txBody>
          <a:bodyPr wrap="square" rtlCol="0">
            <a:spAutoFit/>
          </a:bodyPr>
          <a:lstStyle/>
          <a:p>
            <a:pPr algn="ctr"/>
            <a:r>
              <a:rPr lang="tr-TR" b="1" dirty="0"/>
              <a:t>HSV’den RGB’ye</a:t>
            </a:r>
          </a:p>
        </p:txBody>
      </p:sp>
      <p:pic>
        <p:nvPicPr>
          <p:cNvPr id="6" name="Picture 5">
            <a:extLst>
              <a:ext uri="{FF2B5EF4-FFF2-40B4-BE49-F238E27FC236}">
                <a16:creationId xmlns:a16="http://schemas.microsoft.com/office/drawing/2014/main" id="{4012F029-EE9D-4704-A5FD-BC8980DCDB2F}"/>
              </a:ext>
            </a:extLst>
          </p:cNvPr>
          <p:cNvPicPr>
            <a:picLocks noChangeAspect="1"/>
          </p:cNvPicPr>
          <p:nvPr/>
        </p:nvPicPr>
        <p:blipFill>
          <a:blip r:embed="rId3"/>
          <a:stretch>
            <a:fillRect/>
          </a:stretch>
        </p:blipFill>
        <p:spPr>
          <a:xfrm>
            <a:off x="6499289" y="1930400"/>
            <a:ext cx="4581525" cy="4162425"/>
          </a:xfrm>
          <a:prstGeom prst="rect">
            <a:avLst/>
          </a:prstGeom>
        </p:spPr>
      </p:pic>
      <p:sp>
        <p:nvSpPr>
          <p:cNvPr id="8" name="TextBox 7">
            <a:extLst>
              <a:ext uri="{FF2B5EF4-FFF2-40B4-BE49-F238E27FC236}">
                <a16:creationId xmlns:a16="http://schemas.microsoft.com/office/drawing/2014/main" id="{CDF15D1D-C5D1-4FF1-A1E6-8369E0E3A601}"/>
              </a:ext>
            </a:extLst>
          </p:cNvPr>
          <p:cNvSpPr txBox="1"/>
          <p:nvPr/>
        </p:nvSpPr>
        <p:spPr>
          <a:xfrm>
            <a:off x="955027" y="1548891"/>
            <a:ext cx="4646451" cy="369332"/>
          </a:xfrm>
          <a:prstGeom prst="rect">
            <a:avLst/>
          </a:prstGeom>
          <a:noFill/>
        </p:spPr>
        <p:txBody>
          <a:bodyPr wrap="square" rtlCol="0">
            <a:spAutoFit/>
          </a:bodyPr>
          <a:lstStyle/>
          <a:p>
            <a:pPr algn="ctr"/>
            <a:r>
              <a:rPr lang="tr-TR" b="1" dirty="0"/>
              <a:t>RGB’den HSV’ye</a:t>
            </a:r>
          </a:p>
        </p:txBody>
      </p:sp>
      <p:sp>
        <p:nvSpPr>
          <p:cNvPr id="9" name="TextBox 8">
            <a:extLst>
              <a:ext uri="{FF2B5EF4-FFF2-40B4-BE49-F238E27FC236}">
                <a16:creationId xmlns:a16="http://schemas.microsoft.com/office/drawing/2014/main" id="{1BD5C242-41AF-46A5-A0D6-DB8AA102A0A0}"/>
              </a:ext>
            </a:extLst>
          </p:cNvPr>
          <p:cNvSpPr txBox="1"/>
          <p:nvPr/>
        </p:nvSpPr>
        <p:spPr>
          <a:xfrm>
            <a:off x="-22387" y="5908159"/>
            <a:ext cx="6102220" cy="369332"/>
          </a:xfrm>
          <a:prstGeom prst="rect">
            <a:avLst/>
          </a:prstGeom>
          <a:noFill/>
        </p:spPr>
        <p:txBody>
          <a:bodyPr wrap="square">
            <a:spAutoFit/>
          </a:bodyPr>
          <a:lstStyle/>
          <a:p>
            <a:pPr algn="ctr"/>
            <a:r>
              <a:rPr lang="tr-TR" dirty="0"/>
              <a:t>cv2.cvtColor(src, cv2.COLOR_BGR2HSV)</a:t>
            </a:r>
          </a:p>
        </p:txBody>
      </p:sp>
    </p:spTree>
    <p:extLst>
      <p:ext uri="{BB962C8B-B14F-4D97-AF65-F5344CB8AC3E}">
        <p14:creationId xmlns:p14="http://schemas.microsoft.com/office/powerpoint/2010/main" val="814564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C0853-7465-49B7-ADF4-4A926751744C}"/>
              </a:ext>
            </a:extLst>
          </p:cNvPr>
          <p:cNvSpPr>
            <a:spLocks noGrp="1"/>
          </p:cNvSpPr>
          <p:nvPr>
            <p:ph type="title"/>
          </p:nvPr>
        </p:nvSpPr>
        <p:spPr/>
        <p:txBody>
          <a:bodyPr/>
          <a:lstStyle/>
          <a:p>
            <a:r>
              <a:rPr lang="tr-TR" dirty="0"/>
              <a:t>RGB – Gray İlişkisi</a:t>
            </a:r>
          </a:p>
        </p:txBody>
      </p:sp>
      <p:pic>
        <p:nvPicPr>
          <p:cNvPr id="5" name="Picture 4">
            <a:extLst>
              <a:ext uri="{FF2B5EF4-FFF2-40B4-BE49-F238E27FC236}">
                <a16:creationId xmlns:a16="http://schemas.microsoft.com/office/drawing/2014/main" id="{0DF02E80-98FD-4799-B856-4F7C6CFBE9CE}"/>
              </a:ext>
            </a:extLst>
          </p:cNvPr>
          <p:cNvPicPr>
            <a:picLocks noChangeAspect="1"/>
          </p:cNvPicPr>
          <p:nvPr/>
        </p:nvPicPr>
        <p:blipFill>
          <a:blip r:embed="rId2"/>
          <a:stretch>
            <a:fillRect/>
          </a:stretch>
        </p:blipFill>
        <p:spPr>
          <a:xfrm>
            <a:off x="1567544" y="2023478"/>
            <a:ext cx="7120520" cy="1204914"/>
          </a:xfrm>
          <a:prstGeom prst="rect">
            <a:avLst/>
          </a:prstGeom>
        </p:spPr>
      </p:pic>
      <p:sp>
        <p:nvSpPr>
          <p:cNvPr id="6" name="TextBox 5">
            <a:extLst>
              <a:ext uri="{FF2B5EF4-FFF2-40B4-BE49-F238E27FC236}">
                <a16:creationId xmlns:a16="http://schemas.microsoft.com/office/drawing/2014/main" id="{273666EF-F408-4FA3-802B-BD7B44A619FA}"/>
              </a:ext>
            </a:extLst>
          </p:cNvPr>
          <p:cNvSpPr txBox="1"/>
          <p:nvPr/>
        </p:nvSpPr>
        <p:spPr>
          <a:xfrm>
            <a:off x="1567544" y="4124131"/>
            <a:ext cx="7016619" cy="369332"/>
          </a:xfrm>
          <a:prstGeom prst="rect">
            <a:avLst/>
          </a:prstGeom>
          <a:noFill/>
        </p:spPr>
        <p:txBody>
          <a:bodyPr wrap="square" rtlCol="0">
            <a:spAutoFit/>
          </a:bodyPr>
          <a:lstStyle/>
          <a:p>
            <a:pPr algn="ctr"/>
            <a:r>
              <a:rPr lang="tr-TR" dirty="0"/>
              <a:t>cv2.cvtColor(src, cv2.COLOR_BGR2GRAY)</a:t>
            </a:r>
          </a:p>
        </p:txBody>
      </p:sp>
    </p:spTree>
    <p:extLst>
      <p:ext uri="{BB962C8B-B14F-4D97-AF65-F5344CB8AC3E}">
        <p14:creationId xmlns:p14="http://schemas.microsoft.com/office/powerpoint/2010/main" val="1452871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44ECC-926F-4A76-B09F-6B0A55736889}"/>
              </a:ext>
            </a:extLst>
          </p:cNvPr>
          <p:cNvSpPr>
            <a:spLocks noGrp="1"/>
          </p:cNvSpPr>
          <p:nvPr>
            <p:ph type="title"/>
          </p:nvPr>
        </p:nvSpPr>
        <p:spPr/>
        <p:txBody>
          <a:bodyPr/>
          <a:lstStyle/>
          <a:p>
            <a:r>
              <a:rPr lang="tr-TR" dirty="0"/>
              <a:t>RGB-HLS</a:t>
            </a:r>
          </a:p>
        </p:txBody>
      </p:sp>
      <p:pic>
        <p:nvPicPr>
          <p:cNvPr id="5" name="Picture 4">
            <a:extLst>
              <a:ext uri="{FF2B5EF4-FFF2-40B4-BE49-F238E27FC236}">
                <a16:creationId xmlns:a16="http://schemas.microsoft.com/office/drawing/2014/main" id="{DD764AF6-151A-49C2-B6A4-3CF065372550}"/>
              </a:ext>
            </a:extLst>
          </p:cNvPr>
          <p:cNvPicPr>
            <a:picLocks noChangeAspect="1"/>
          </p:cNvPicPr>
          <p:nvPr/>
        </p:nvPicPr>
        <p:blipFill>
          <a:blip r:embed="rId2"/>
          <a:stretch>
            <a:fillRect/>
          </a:stretch>
        </p:blipFill>
        <p:spPr>
          <a:xfrm>
            <a:off x="2360645" y="1276350"/>
            <a:ext cx="7335805" cy="4305300"/>
          </a:xfrm>
          <a:prstGeom prst="rect">
            <a:avLst/>
          </a:prstGeom>
        </p:spPr>
      </p:pic>
      <p:sp>
        <p:nvSpPr>
          <p:cNvPr id="7" name="TextBox 6">
            <a:extLst>
              <a:ext uri="{FF2B5EF4-FFF2-40B4-BE49-F238E27FC236}">
                <a16:creationId xmlns:a16="http://schemas.microsoft.com/office/drawing/2014/main" id="{8BB11C43-08EB-489F-94B1-E16F5D525B9E}"/>
              </a:ext>
            </a:extLst>
          </p:cNvPr>
          <p:cNvSpPr txBox="1"/>
          <p:nvPr/>
        </p:nvSpPr>
        <p:spPr>
          <a:xfrm>
            <a:off x="1959429" y="5879068"/>
            <a:ext cx="7016619" cy="369332"/>
          </a:xfrm>
          <a:prstGeom prst="rect">
            <a:avLst/>
          </a:prstGeom>
          <a:noFill/>
        </p:spPr>
        <p:txBody>
          <a:bodyPr wrap="square" rtlCol="0">
            <a:spAutoFit/>
          </a:bodyPr>
          <a:lstStyle/>
          <a:p>
            <a:pPr algn="ctr"/>
            <a:r>
              <a:rPr lang="tr-TR" dirty="0"/>
              <a:t>cv2.cvtColor(src, cv2.COLOR_BGR2HLS)</a:t>
            </a:r>
          </a:p>
        </p:txBody>
      </p:sp>
    </p:spTree>
    <p:extLst>
      <p:ext uri="{BB962C8B-B14F-4D97-AF65-F5344CB8AC3E}">
        <p14:creationId xmlns:p14="http://schemas.microsoft.com/office/powerpoint/2010/main" val="2206390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hannels in Images">
            <a:extLst>
              <a:ext uri="{FF2B5EF4-FFF2-40B4-BE49-F238E27FC236}">
                <a16:creationId xmlns:a16="http://schemas.microsoft.com/office/drawing/2014/main" id="{511EE703-B2E8-41B7-9E83-6BFA3E60DF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878" y="632167"/>
            <a:ext cx="9126506" cy="5593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078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BAF99-5BD8-4CAD-81B1-E1B588EA81E5}"/>
              </a:ext>
            </a:extLst>
          </p:cNvPr>
          <p:cNvSpPr>
            <a:spLocks noGrp="1"/>
          </p:cNvSpPr>
          <p:nvPr>
            <p:ph type="title"/>
          </p:nvPr>
        </p:nvSpPr>
        <p:spPr/>
        <p:txBody>
          <a:bodyPr/>
          <a:lstStyle/>
          <a:p>
            <a:r>
              <a:rPr lang="tr-TR" dirty="0"/>
              <a:t>JPG, PNG, BMP Resim Formatları</a:t>
            </a:r>
          </a:p>
        </p:txBody>
      </p:sp>
      <p:sp>
        <p:nvSpPr>
          <p:cNvPr id="3" name="TextBox 2">
            <a:extLst>
              <a:ext uri="{FF2B5EF4-FFF2-40B4-BE49-F238E27FC236}">
                <a16:creationId xmlns:a16="http://schemas.microsoft.com/office/drawing/2014/main" id="{AFF7DCE0-B39C-4AD9-ACBC-D7A312C2F9B4}"/>
              </a:ext>
            </a:extLst>
          </p:cNvPr>
          <p:cNvSpPr txBox="1"/>
          <p:nvPr/>
        </p:nvSpPr>
        <p:spPr>
          <a:xfrm>
            <a:off x="774441" y="1492898"/>
            <a:ext cx="8229600" cy="5078313"/>
          </a:xfrm>
          <a:prstGeom prst="rect">
            <a:avLst/>
          </a:prstGeom>
          <a:noFill/>
        </p:spPr>
        <p:txBody>
          <a:bodyPr wrap="square" rtlCol="0">
            <a:spAutoFit/>
          </a:bodyPr>
          <a:lstStyle/>
          <a:p>
            <a:pPr marL="285750" indent="-285750" algn="l">
              <a:buFont typeface="Arial" panose="020B0604020202020204" pitchFamily="34" charset="0"/>
              <a:buChar char="•"/>
            </a:pPr>
            <a:r>
              <a:rPr lang="tr-TR" b="1" dirty="0"/>
              <a:t>JPG veya JPEG: </a:t>
            </a:r>
            <a:r>
              <a:rPr lang="tr-TR" b="1" i="0" dirty="0">
                <a:solidFill>
                  <a:srgbClr val="333333"/>
                </a:solidFill>
                <a:effectLst/>
                <a:latin typeface="Verdana" panose="020B0604030504040204" pitchFamily="34" charset="0"/>
              </a:rPr>
              <a:t>Joint Photographic Eperts Group’ </a:t>
            </a:r>
            <a:r>
              <a:rPr lang="tr-TR" b="0" i="0" dirty="0">
                <a:solidFill>
                  <a:srgbClr val="333333"/>
                </a:solidFill>
                <a:effectLst/>
                <a:latin typeface="Verdana" panose="020B0604030504040204" pitchFamily="34" charset="0"/>
              </a:rPr>
              <a:t>un kısaltmasından oluşan, kayıplı bir resim dosyası sıkıştırma uzantısıdır. </a:t>
            </a:r>
            <a:r>
              <a:rPr lang="tr-TR" dirty="0">
                <a:solidFill>
                  <a:srgbClr val="212121"/>
                </a:solidFill>
                <a:latin typeface="Verdana" panose="020B0604030504040204" pitchFamily="34" charset="0"/>
                <a:ea typeface="Verdana" panose="020B0604030504040204" pitchFamily="34" charset="0"/>
              </a:rPr>
              <a:t>P</a:t>
            </a:r>
            <a:r>
              <a:rPr lang="tr-TR" b="0" i="0" dirty="0">
                <a:solidFill>
                  <a:srgbClr val="212121"/>
                </a:solidFill>
                <a:effectLst/>
                <a:latin typeface="Verdana" panose="020B0604030504040204" pitchFamily="34" charset="0"/>
                <a:ea typeface="Verdana" panose="020B0604030504040204" pitchFamily="34" charset="0"/>
              </a:rPr>
              <a:t>rofesyonel fotoğrafçılar için geliştirilmiştir. ZIP dosyalarının yaptığı gibi bir sıkıştırma algoritması kullanmaktadır. </a:t>
            </a:r>
            <a:r>
              <a:rPr lang="tr-TR" b="0" i="0" dirty="0">
                <a:solidFill>
                  <a:srgbClr val="333333"/>
                </a:solidFill>
                <a:effectLst/>
                <a:latin typeface="Verdana" panose="020B0604030504040204" pitchFamily="34" charset="0"/>
              </a:rPr>
              <a:t>JPG dosyaları toplam dosya boyutunu boyutun %5'ine kadar düşürebilme yetisine sahiptir. Bu sıkıştırma işlemi sonrasında görsele ait bazı minik detaylar ortadan kaybolmaktadır.</a:t>
            </a:r>
          </a:p>
          <a:p>
            <a:pPr marL="285750" indent="-285750" algn="l">
              <a:buFont typeface="Arial" panose="020B0604020202020204" pitchFamily="34" charset="0"/>
              <a:buChar char="•"/>
            </a:pPr>
            <a:endParaRPr lang="tr-TR" dirty="0">
              <a:solidFill>
                <a:srgbClr val="333333"/>
              </a:solidFill>
              <a:latin typeface="Verdana" panose="020B0604030504040204" pitchFamily="34" charset="0"/>
            </a:endParaRPr>
          </a:p>
          <a:p>
            <a:pPr marL="285750" indent="-285750" algn="l">
              <a:buFont typeface="Arial" panose="020B0604020202020204" pitchFamily="34" charset="0"/>
              <a:buChar char="•"/>
            </a:pPr>
            <a:r>
              <a:rPr lang="tr-TR" b="0" i="0" dirty="0">
                <a:solidFill>
                  <a:srgbClr val="212121"/>
                </a:solidFill>
                <a:effectLst/>
                <a:latin typeface="Helvetica Neue"/>
              </a:rPr>
              <a:t>Dosyada tekrar eden kısımları bulup ortadan kaldırarak yer açıyor. JPG formatında karolar şekliden bir sistem var. Bu karolar sistemiyle görselden çıkartılan kısımlar büyük yer kazandırıyor.</a:t>
            </a:r>
          </a:p>
          <a:p>
            <a:pPr marL="285750" indent="-285750" algn="l">
              <a:buFont typeface="Arial" panose="020B0604020202020204" pitchFamily="34" charset="0"/>
              <a:buChar char="•"/>
            </a:pPr>
            <a:endParaRPr lang="tr-TR" dirty="0">
              <a:solidFill>
                <a:srgbClr val="212121"/>
              </a:solidFill>
              <a:latin typeface="Helvetica Neue"/>
            </a:endParaRPr>
          </a:p>
          <a:p>
            <a:pPr marL="285750" indent="-285750" algn="l">
              <a:buFont typeface="Arial" panose="020B0604020202020204" pitchFamily="34" charset="0"/>
              <a:buChar char="•"/>
            </a:pPr>
            <a:r>
              <a:rPr lang="tr-TR" b="0" i="0" dirty="0">
                <a:solidFill>
                  <a:srgbClr val="212121"/>
                </a:solidFill>
                <a:effectLst/>
                <a:latin typeface="Helvetica Neue"/>
              </a:rPr>
              <a:t>Kalıcı bir sıkıştırma olan JPG ile görselin kalitesinde kayıp oluşuyor. Ancak buna karşılık olarak megabyte larca yer kaplayan bir Bitmap (BMP) dosyası JPG'ye dönüştürüldüğünde 100 KB'a oldukça kaliteli bir şekilde küçültülebiliyor.</a:t>
            </a:r>
            <a:br>
              <a:rPr lang="tr-TR" dirty="0"/>
            </a:br>
            <a:endParaRPr lang="tr-TR" b="1" dirty="0"/>
          </a:p>
        </p:txBody>
      </p:sp>
    </p:spTree>
    <p:extLst>
      <p:ext uri="{BB962C8B-B14F-4D97-AF65-F5344CB8AC3E}">
        <p14:creationId xmlns:p14="http://schemas.microsoft.com/office/powerpoint/2010/main" val="389881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94FF5-AFA2-450E-BC23-0A62642D9436}"/>
              </a:ext>
            </a:extLst>
          </p:cNvPr>
          <p:cNvSpPr>
            <a:spLocks noGrp="1"/>
          </p:cNvSpPr>
          <p:nvPr>
            <p:ph type="title"/>
          </p:nvPr>
        </p:nvSpPr>
        <p:spPr/>
        <p:txBody>
          <a:bodyPr/>
          <a:lstStyle/>
          <a:p>
            <a:r>
              <a:rPr lang="tr-TR" dirty="0"/>
              <a:t>JPG, PNG, BMP Resim Formatları</a:t>
            </a:r>
          </a:p>
        </p:txBody>
      </p:sp>
      <p:sp>
        <p:nvSpPr>
          <p:cNvPr id="5" name="TextBox 4">
            <a:extLst>
              <a:ext uri="{FF2B5EF4-FFF2-40B4-BE49-F238E27FC236}">
                <a16:creationId xmlns:a16="http://schemas.microsoft.com/office/drawing/2014/main" id="{381EDC4E-F8F0-469C-BADB-3D7C861DCD3E}"/>
              </a:ext>
            </a:extLst>
          </p:cNvPr>
          <p:cNvSpPr txBox="1"/>
          <p:nvPr/>
        </p:nvSpPr>
        <p:spPr>
          <a:xfrm>
            <a:off x="774441" y="1492898"/>
            <a:ext cx="8229600" cy="4801314"/>
          </a:xfrm>
          <a:prstGeom prst="rect">
            <a:avLst/>
          </a:prstGeom>
          <a:noFill/>
        </p:spPr>
        <p:txBody>
          <a:bodyPr wrap="square" rtlCol="0">
            <a:spAutoFit/>
          </a:bodyPr>
          <a:lstStyle/>
          <a:p>
            <a:pPr marL="285750" indent="-285750" algn="l">
              <a:buFont typeface="Arial" panose="020B0604020202020204" pitchFamily="34" charset="0"/>
              <a:buChar char="•"/>
            </a:pPr>
            <a:r>
              <a:rPr lang="tr-TR" b="1" dirty="0">
                <a:latin typeface="+mj-lt"/>
              </a:rPr>
              <a:t>BMP: ‘Bitmap’ </a:t>
            </a:r>
            <a:r>
              <a:rPr lang="tr-TR" dirty="0">
                <a:latin typeface="+mj-lt"/>
              </a:rPr>
              <a:t>tanımının kısaltılmış halidir. G</a:t>
            </a:r>
            <a:r>
              <a:rPr lang="tr-TR" b="0" i="0" dirty="0">
                <a:effectLst/>
                <a:latin typeface="+mj-lt"/>
              </a:rPr>
              <a:t>örüntü içerisinde her bir piksel için geçerli olan sıkıştırılmamış veri bilgisi içerir.</a:t>
            </a:r>
          </a:p>
          <a:p>
            <a:pPr marL="285750" indent="-285750" algn="l">
              <a:buFont typeface="Arial" panose="020B0604020202020204" pitchFamily="34" charset="0"/>
              <a:buChar char="•"/>
            </a:pPr>
            <a:endParaRPr lang="tr-TR" b="0" i="0" dirty="0">
              <a:effectLst/>
              <a:latin typeface="+mj-lt"/>
            </a:endParaRPr>
          </a:p>
          <a:p>
            <a:pPr marL="285750" indent="-285750" algn="l">
              <a:buFont typeface="Arial" panose="020B0604020202020204" pitchFamily="34" charset="0"/>
              <a:buChar char="•"/>
            </a:pPr>
            <a:r>
              <a:rPr lang="tr-TR" dirty="0">
                <a:latin typeface="+mj-lt"/>
              </a:rPr>
              <a:t>Örneğin, 20x20 lik bir resminiz var. Bu resimde toplam 400 piksel vardır. Her bir piksel içerisinde o resimle ilgili ayrı ayrı bilgiler taşımaktadır.</a:t>
            </a:r>
          </a:p>
          <a:p>
            <a:pPr marL="285750" indent="-285750" algn="l">
              <a:buFont typeface="Arial" panose="020B0604020202020204" pitchFamily="34" charset="0"/>
              <a:buChar char="•"/>
            </a:pPr>
            <a:endParaRPr lang="tr-TR" dirty="0">
              <a:latin typeface="+mj-lt"/>
            </a:endParaRPr>
          </a:p>
          <a:p>
            <a:pPr marL="285750" indent="-285750" algn="l">
              <a:buFont typeface="Arial" panose="020B0604020202020204" pitchFamily="34" charset="0"/>
              <a:buChar char="•"/>
            </a:pPr>
            <a:r>
              <a:rPr lang="tr-TR" b="0" i="0" dirty="0">
                <a:effectLst/>
                <a:latin typeface="+mj-lt"/>
              </a:rPr>
              <a:t>Verilerin yoğun şekilde saklanması nedeniyle BMP dosya formatı genellikle kaliteli görsel dosyalar için tercih edilir. İçerisinde yoğun veri depolaması olduğu için BMP dosyalarının boyutu çoğu zaman yüksek boyutlara ulaşır.</a:t>
            </a:r>
          </a:p>
          <a:p>
            <a:pPr marL="285750" indent="-285750" algn="l">
              <a:buFont typeface="Arial" panose="020B0604020202020204" pitchFamily="34" charset="0"/>
              <a:buChar char="•"/>
            </a:pPr>
            <a:endParaRPr lang="tr-TR" dirty="0">
              <a:latin typeface="+mj-lt"/>
            </a:endParaRPr>
          </a:p>
          <a:p>
            <a:pPr marL="285750" indent="-285750" algn="l">
              <a:buFont typeface="Arial" panose="020B0604020202020204" pitchFamily="34" charset="0"/>
              <a:buChar char="•"/>
            </a:pPr>
            <a:r>
              <a:rPr lang="tr-TR" dirty="0">
                <a:latin typeface="+mj-lt"/>
              </a:rPr>
              <a:t>Bu yüzden BMP türdeki resimler, bilgisayar içinde dijital olarak kullanılacaksa genellikle farklı resim formatlarına dönüştürülerek boyutu küçültülebilir bir duruma getiriliyor.</a:t>
            </a:r>
          </a:p>
          <a:p>
            <a:pPr marL="285750" indent="-285750" algn="l">
              <a:buFont typeface="Arial" panose="020B0604020202020204" pitchFamily="34" charset="0"/>
              <a:buChar char="•"/>
            </a:pPr>
            <a:endParaRPr lang="tr-TR" dirty="0">
              <a:latin typeface="+mj-lt"/>
            </a:endParaRPr>
          </a:p>
          <a:p>
            <a:pPr marL="285750" indent="-285750" algn="l">
              <a:buFont typeface="Arial" panose="020B0604020202020204" pitchFamily="34" charset="0"/>
              <a:buChar char="•"/>
            </a:pPr>
            <a:r>
              <a:rPr lang="tr-TR" dirty="0">
                <a:latin typeface="+mj-lt"/>
              </a:rPr>
              <a:t>BMP resim formatları genel olarak yazdırılabilir görsel dosyalar için kullanılmaktadır.</a:t>
            </a:r>
            <a:br>
              <a:rPr lang="tr-TR" dirty="0"/>
            </a:br>
            <a:endParaRPr lang="tr-TR" b="1" dirty="0"/>
          </a:p>
        </p:txBody>
      </p:sp>
    </p:spTree>
    <p:extLst>
      <p:ext uri="{BB962C8B-B14F-4D97-AF65-F5344CB8AC3E}">
        <p14:creationId xmlns:p14="http://schemas.microsoft.com/office/powerpoint/2010/main" val="2951400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7E1F7E-7794-42E0-9FE1-9459F58A1520}"/>
              </a:ext>
            </a:extLst>
          </p:cNvPr>
          <p:cNvSpPr>
            <a:spLocks noGrp="1"/>
          </p:cNvSpPr>
          <p:nvPr>
            <p:ph type="title"/>
          </p:nvPr>
        </p:nvSpPr>
        <p:spPr>
          <a:xfrm>
            <a:off x="677863" y="609600"/>
            <a:ext cx="8596312" cy="1320800"/>
          </a:xfrm>
        </p:spPr>
        <p:txBody>
          <a:bodyPr/>
          <a:lstStyle/>
          <a:p>
            <a:r>
              <a:rPr lang="tr-TR" dirty="0"/>
              <a:t>JPG, PNG, BMP Resim Formatları</a:t>
            </a:r>
          </a:p>
        </p:txBody>
      </p:sp>
      <p:sp>
        <p:nvSpPr>
          <p:cNvPr id="6" name="TextBox 5">
            <a:extLst>
              <a:ext uri="{FF2B5EF4-FFF2-40B4-BE49-F238E27FC236}">
                <a16:creationId xmlns:a16="http://schemas.microsoft.com/office/drawing/2014/main" id="{3C6E77A4-E8D5-4535-BCF7-6BAA7F781439}"/>
              </a:ext>
            </a:extLst>
          </p:cNvPr>
          <p:cNvSpPr txBox="1"/>
          <p:nvPr/>
        </p:nvSpPr>
        <p:spPr>
          <a:xfrm>
            <a:off x="677863" y="1343609"/>
            <a:ext cx="8229600" cy="5632311"/>
          </a:xfrm>
          <a:prstGeom prst="rect">
            <a:avLst/>
          </a:prstGeom>
          <a:noFill/>
        </p:spPr>
        <p:txBody>
          <a:bodyPr wrap="square" rtlCol="0">
            <a:spAutoFit/>
          </a:bodyPr>
          <a:lstStyle/>
          <a:p>
            <a:pPr marL="285750" indent="-285750" algn="l">
              <a:buFont typeface="Arial" panose="020B0604020202020204" pitchFamily="34" charset="0"/>
              <a:buChar char="•"/>
            </a:pPr>
            <a:r>
              <a:rPr lang="tr-TR" b="1" dirty="0">
                <a:latin typeface="+mj-lt"/>
              </a:rPr>
              <a:t>PNG: </a:t>
            </a:r>
            <a:r>
              <a:rPr lang="tr-TR" b="1" i="0" dirty="0">
                <a:effectLst/>
                <a:latin typeface="+mj-lt"/>
              </a:rPr>
              <a:t>Portable Network Graphic’ </a:t>
            </a:r>
            <a:r>
              <a:rPr lang="tr-TR" i="0" dirty="0">
                <a:effectLst/>
                <a:latin typeface="+mj-lt"/>
              </a:rPr>
              <a:t>in kısaltmasıdır. </a:t>
            </a:r>
            <a:r>
              <a:rPr lang="tr-TR" dirty="0">
                <a:latin typeface="+mj-lt"/>
              </a:rPr>
              <a:t>K</a:t>
            </a:r>
            <a:r>
              <a:rPr lang="tr-TR" b="0" i="0" dirty="0">
                <a:effectLst/>
                <a:latin typeface="+mj-lt"/>
              </a:rPr>
              <a:t>ayıpsız sıkıştırarak görüntü saklamak için kullanılan bir saklama biçimidir. PNG biçiminde paletli ya da gerçek renkte görüntüler seçimlik bir saydamlık kanalıyla saklanabilir.</a:t>
            </a:r>
          </a:p>
          <a:p>
            <a:pPr marL="285750" indent="-285750" algn="l">
              <a:buFont typeface="Arial" panose="020B0604020202020204" pitchFamily="34" charset="0"/>
              <a:buChar char="•"/>
            </a:pPr>
            <a:endParaRPr lang="tr-TR" dirty="0">
              <a:solidFill>
                <a:srgbClr val="333333"/>
              </a:solidFill>
              <a:latin typeface="+mj-lt"/>
            </a:endParaRPr>
          </a:p>
          <a:p>
            <a:pPr marL="285750" indent="-285750" algn="l">
              <a:buFont typeface="Arial" panose="020B0604020202020204" pitchFamily="34" charset="0"/>
              <a:buChar char="•"/>
            </a:pPr>
            <a:r>
              <a:rPr lang="tr-TR" b="0" i="0" dirty="0">
                <a:effectLst/>
                <a:latin typeface="+mj-lt"/>
              </a:rPr>
              <a:t>GIF'deki patent sorunlu LZW yerine PNG'de zip, gzip ve türevlerince de kullanılan LZ77 algoritması kullanılmaktadır. zlib gibi yaygın olarak kullanılan gerçeklemelerinin de bulunması bu seçimin bir nedeni olmuştur. Benzer ayarlar kullanıldığında, bu algoritma LZW'ye göre çok daha iyi sonuçlar vermektedir. Ancak, her iki algoritma da resmin iki boyutlu doğasını göz ardı ederek, resimleri bir boyutlu veri akımları kabul edip sıkıştırdıklarından optimum kayıpsız iki boyutlu sıkıştırmadan uzaktırlar.</a:t>
            </a:r>
          </a:p>
          <a:p>
            <a:pPr marL="285750" indent="-285750" algn="l">
              <a:buFont typeface="Arial" panose="020B0604020202020204" pitchFamily="34" charset="0"/>
              <a:buChar char="•"/>
            </a:pPr>
            <a:endParaRPr lang="tr-TR" dirty="0">
              <a:latin typeface="+mj-lt"/>
            </a:endParaRPr>
          </a:p>
          <a:p>
            <a:pPr marL="285750" indent="-285750" algn="l">
              <a:buFont typeface="Arial" panose="020B0604020202020204" pitchFamily="34" charset="0"/>
              <a:buChar char="•"/>
            </a:pPr>
            <a:r>
              <a:rPr lang="tr-TR" b="0" i="0" dirty="0">
                <a:effectLst/>
                <a:latin typeface="+mj-lt"/>
              </a:rPr>
              <a:t>GIF gibi PNG de paletli resimleri destekler, piksel başına 1, 2, 4 ya da 8 bitlik paletli resimler oluşturulabilir. Bunun dışında, gerçek renkli resimler için kanal başına 8 ya da 16 bit kullanılır. PNG gri ton ya da kırmızı, yeşil ve mavi renkli kanalların yanı sıra renk kanallarıyla aynı duyarlılıkta bir saydamlık kanalı da destekler; GIF'de saydamlık bir renk değerinin saydam olarak işaretlenmesiyle elde ediliyordu.</a:t>
            </a:r>
            <a:br>
              <a:rPr lang="tr-TR" dirty="0"/>
            </a:br>
            <a:endParaRPr lang="tr-TR" b="1" dirty="0"/>
          </a:p>
        </p:txBody>
      </p:sp>
    </p:spTree>
    <p:extLst>
      <p:ext uri="{BB962C8B-B14F-4D97-AF65-F5344CB8AC3E}">
        <p14:creationId xmlns:p14="http://schemas.microsoft.com/office/powerpoint/2010/main" val="4251333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F65DB-CE94-4AA4-8DC5-24071219816D}"/>
              </a:ext>
            </a:extLst>
          </p:cNvPr>
          <p:cNvSpPr>
            <a:spLocks noGrp="1"/>
          </p:cNvSpPr>
          <p:nvPr>
            <p:ph type="title"/>
          </p:nvPr>
        </p:nvSpPr>
        <p:spPr>
          <a:xfrm>
            <a:off x="677333" y="609600"/>
            <a:ext cx="9371735" cy="5250024"/>
          </a:xfrm>
        </p:spPr>
        <p:txBody>
          <a:bodyPr/>
          <a:lstStyle/>
          <a:p>
            <a:pPr algn="ctr">
              <a:lnSpc>
                <a:spcPct val="600000"/>
              </a:lnSpc>
            </a:pPr>
            <a:r>
              <a:rPr lang="tr-TR" dirty="0">
                <a:solidFill>
                  <a:schemeClr val="tx1"/>
                </a:solidFill>
              </a:rPr>
              <a:t>OPENCV </a:t>
            </a:r>
            <a:r>
              <a:rPr lang="tr-TR">
                <a:solidFill>
                  <a:schemeClr val="tx1"/>
                </a:solidFill>
              </a:rPr>
              <a:t>İLE PİKSEL </a:t>
            </a:r>
            <a:r>
              <a:rPr lang="tr-TR" dirty="0">
                <a:solidFill>
                  <a:schemeClr val="tx1"/>
                </a:solidFill>
              </a:rPr>
              <a:t>İŞLEMLERİ</a:t>
            </a:r>
          </a:p>
        </p:txBody>
      </p:sp>
    </p:spTree>
    <p:extLst>
      <p:ext uri="{BB962C8B-B14F-4D97-AF65-F5344CB8AC3E}">
        <p14:creationId xmlns:p14="http://schemas.microsoft.com/office/powerpoint/2010/main" val="682457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9BEDD-5405-4C2A-A46B-08C7BAE1D090}"/>
              </a:ext>
            </a:extLst>
          </p:cNvPr>
          <p:cNvSpPr>
            <a:spLocks noGrp="1"/>
          </p:cNvSpPr>
          <p:nvPr>
            <p:ph type="title"/>
          </p:nvPr>
        </p:nvSpPr>
        <p:spPr/>
        <p:txBody>
          <a:bodyPr/>
          <a:lstStyle/>
          <a:p>
            <a:r>
              <a:rPr lang="tr-TR" dirty="0"/>
              <a:t>İçindekiler</a:t>
            </a:r>
          </a:p>
        </p:txBody>
      </p:sp>
      <p:sp>
        <p:nvSpPr>
          <p:cNvPr id="5" name="TextBox 4">
            <a:extLst>
              <a:ext uri="{FF2B5EF4-FFF2-40B4-BE49-F238E27FC236}">
                <a16:creationId xmlns:a16="http://schemas.microsoft.com/office/drawing/2014/main" id="{635A4913-35E6-483A-9CB3-E59C37911CB3}"/>
              </a:ext>
            </a:extLst>
          </p:cNvPr>
          <p:cNvSpPr txBox="1"/>
          <p:nvPr/>
        </p:nvSpPr>
        <p:spPr>
          <a:xfrm>
            <a:off x="677334" y="1642188"/>
            <a:ext cx="8397551" cy="1200329"/>
          </a:xfrm>
          <a:prstGeom prst="rect">
            <a:avLst/>
          </a:prstGeom>
          <a:noFill/>
        </p:spPr>
        <p:txBody>
          <a:bodyPr wrap="square" rtlCol="0">
            <a:spAutoFit/>
          </a:bodyPr>
          <a:lstStyle/>
          <a:p>
            <a:pPr marL="285750" indent="-285750">
              <a:buFont typeface="Arial" panose="020B0604020202020204" pitchFamily="34" charset="0"/>
              <a:buChar char="•"/>
            </a:pPr>
            <a:r>
              <a:rPr lang="tr-TR" dirty="0"/>
              <a:t>Resimler nedir, nelerden oluşur ?</a:t>
            </a:r>
          </a:p>
          <a:p>
            <a:pPr marL="285750" indent="-285750">
              <a:buFont typeface="Arial" panose="020B0604020202020204" pitchFamily="34" charset="0"/>
              <a:buChar char="•"/>
            </a:pPr>
            <a:r>
              <a:rPr lang="tr-TR" dirty="0"/>
              <a:t>RGB – HSV Tanımları ve İlişkisi</a:t>
            </a:r>
          </a:p>
          <a:p>
            <a:pPr marL="285750" indent="-285750">
              <a:buFont typeface="Arial" panose="020B0604020202020204" pitchFamily="34" charset="0"/>
              <a:buChar char="•"/>
            </a:pPr>
            <a:r>
              <a:rPr lang="tr-TR" dirty="0"/>
              <a:t>JPG, PNG, BMP resim formatları</a:t>
            </a:r>
          </a:p>
          <a:p>
            <a:pPr marL="285750" indent="-285750">
              <a:buFont typeface="Arial" panose="020B0604020202020204" pitchFamily="34" charset="0"/>
              <a:buChar char="•"/>
            </a:pPr>
            <a:r>
              <a:rPr lang="tr-TR" dirty="0"/>
              <a:t>Piksel İşlemleriyle Uygulamalar</a:t>
            </a:r>
          </a:p>
        </p:txBody>
      </p:sp>
    </p:spTree>
    <p:extLst>
      <p:ext uri="{BB962C8B-B14F-4D97-AF65-F5344CB8AC3E}">
        <p14:creationId xmlns:p14="http://schemas.microsoft.com/office/powerpoint/2010/main" val="4281528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B5FAA-8D7E-4197-B3F4-19B448FBBCB0}"/>
              </a:ext>
            </a:extLst>
          </p:cNvPr>
          <p:cNvSpPr>
            <a:spLocks noGrp="1"/>
          </p:cNvSpPr>
          <p:nvPr>
            <p:ph type="title"/>
          </p:nvPr>
        </p:nvSpPr>
        <p:spPr/>
        <p:txBody>
          <a:bodyPr/>
          <a:lstStyle/>
          <a:p>
            <a:r>
              <a:rPr lang="tr-TR" dirty="0"/>
              <a:t>Resimler Nedir, Nelerden Oluşur ?</a:t>
            </a:r>
            <a:br>
              <a:rPr lang="tr-TR" dirty="0"/>
            </a:br>
            <a:endParaRPr lang="tr-TR" dirty="0"/>
          </a:p>
        </p:txBody>
      </p:sp>
      <p:pic>
        <p:nvPicPr>
          <p:cNvPr id="4" name="Picture 3">
            <a:extLst>
              <a:ext uri="{FF2B5EF4-FFF2-40B4-BE49-F238E27FC236}">
                <a16:creationId xmlns:a16="http://schemas.microsoft.com/office/drawing/2014/main" id="{E63486B3-899F-43E9-BDF2-5678A1FD4EDC}"/>
              </a:ext>
            </a:extLst>
          </p:cNvPr>
          <p:cNvPicPr>
            <a:picLocks noChangeAspect="1"/>
          </p:cNvPicPr>
          <p:nvPr/>
        </p:nvPicPr>
        <p:blipFill>
          <a:blip r:embed="rId2"/>
          <a:stretch>
            <a:fillRect/>
          </a:stretch>
        </p:blipFill>
        <p:spPr>
          <a:xfrm>
            <a:off x="8332297" y="958247"/>
            <a:ext cx="2835973" cy="4795630"/>
          </a:xfrm>
          <a:prstGeom prst="rect">
            <a:avLst/>
          </a:prstGeom>
        </p:spPr>
      </p:pic>
      <p:sp>
        <p:nvSpPr>
          <p:cNvPr id="6" name="TextBox 5">
            <a:extLst>
              <a:ext uri="{FF2B5EF4-FFF2-40B4-BE49-F238E27FC236}">
                <a16:creationId xmlns:a16="http://schemas.microsoft.com/office/drawing/2014/main" id="{76E5A72E-13AE-4970-8A1B-0FA453B331DA}"/>
              </a:ext>
            </a:extLst>
          </p:cNvPr>
          <p:cNvSpPr txBox="1"/>
          <p:nvPr/>
        </p:nvSpPr>
        <p:spPr>
          <a:xfrm>
            <a:off x="8117160" y="5971401"/>
            <a:ext cx="6102220" cy="276999"/>
          </a:xfrm>
          <a:prstGeom prst="rect">
            <a:avLst/>
          </a:prstGeom>
          <a:noFill/>
        </p:spPr>
        <p:txBody>
          <a:bodyPr wrap="square">
            <a:spAutoFit/>
          </a:bodyPr>
          <a:lstStyle/>
          <a:p>
            <a:r>
              <a:rPr lang="en-US" sz="1200" dirty="0"/>
              <a:t>Original Photo by Matteo </a:t>
            </a:r>
            <a:r>
              <a:rPr lang="en-US" sz="1200" dirty="0" err="1"/>
              <a:t>Vistocco</a:t>
            </a:r>
            <a:r>
              <a:rPr lang="en-US" sz="1200" dirty="0"/>
              <a:t> on </a:t>
            </a:r>
            <a:r>
              <a:rPr lang="en-US" sz="1200" dirty="0" err="1"/>
              <a:t>Unsplash</a:t>
            </a:r>
            <a:endParaRPr lang="tr-TR" sz="1200" dirty="0"/>
          </a:p>
        </p:txBody>
      </p:sp>
      <p:sp>
        <p:nvSpPr>
          <p:cNvPr id="8" name="TextBox 7">
            <a:extLst>
              <a:ext uri="{FF2B5EF4-FFF2-40B4-BE49-F238E27FC236}">
                <a16:creationId xmlns:a16="http://schemas.microsoft.com/office/drawing/2014/main" id="{6A7D7497-A8EC-4073-B3C0-88C5F40220A8}"/>
              </a:ext>
            </a:extLst>
          </p:cNvPr>
          <p:cNvSpPr txBox="1"/>
          <p:nvPr/>
        </p:nvSpPr>
        <p:spPr>
          <a:xfrm>
            <a:off x="677334" y="1651518"/>
            <a:ext cx="7300339" cy="2862322"/>
          </a:xfrm>
          <a:prstGeom prst="rect">
            <a:avLst/>
          </a:prstGeom>
          <a:noFill/>
        </p:spPr>
        <p:txBody>
          <a:bodyPr wrap="square" rtlCol="0">
            <a:spAutoFit/>
          </a:bodyPr>
          <a:lstStyle/>
          <a:p>
            <a:pPr marL="285750" indent="-285750">
              <a:buFont typeface="Arial" panose="020B0604020202020204" pitchFamily="34" charset="0"/>
              <a:buChar char="•"/>
            </a:pPr>
            <a:r>
              <a:rPr lang="tr-TR" dirty="0"/>
              <a:t>Computer Vision’da resimler bir çeşit matris olarak tanımlanmaktadır.</a:t>
            </a:r>
          </a:p>
          <a:p>
            <a:pPr marL="285750" indent="-285750">
              <a:buFont typeface="Arial" panose="020B0604020202020204" pitchFamily="34" charset="0"/>
              <a:buChar char="•"/>
            </a:pPr>
            <a:r>
              <a:rPr lang="tr-TR" dirty="0"/>
              <a:t>Matrislerin içerisinde bulunan sayılar da resimin içerisindeki renkleri ifade etmektedir.</a:t>
            </a:r>
          </a:p>
          <a:p>
            <a:pPr marL="285750" indent="-285750">
              <a:buFont typeface="Arial" panose="020B0604020202020204" pitchFamily="34" charset="0"/>
              <a:buChar char="•"/>
            </a:pPr>
            <a:r>
              <a:rPr lang="tr-TR" dirty="0"/>
              <a:t>Bu matrislerin içerisindeki her bir elemana Digital Imaging alanında ‘piksel’ denmektedir.</a:t>
            </a:r>
          </a:p>
          <a:p>
            <a:pPr marL="285750" indent="-285750">
              <a:buFont typeface="Arial" panose="020B0604020202020204" pitchFamily="34" charset="0"/>
              <a:buChar char="•"/>
            </a:pPr>
            <a:r>
              <a:rPr lang="tr-TR" dirty="0"/>
              <a:t>Matris içerisindeki her bir eleman resmin içinde bulunan bir piksele eşittir. Yani matrisin bir elemanının içinde bulunan sayı, o pikselin rengini ifade etmektedir.</a:t>
            </a:r>
          </a:p>
          <a:p>
            <a:pPr marL="285750" indent="-285750">
              <a:buFont typeface="Arial" panose="020B0604020202020204" pitchFamily="34" charset="0"/>
              <a:buChar char="•"/>
            </a:pPr>
            <a:r>
              <a:rPr lang="tr-TR" dirty="0"/>
              <a:t>Özetle, dijital resimler sayı blokları bütünüdür.</a:t>
            </a:r>
          </a:p>
        </p:txBody>
      </p:sp>
      <p:pic>
        <p:nvPicPr>
          <p:cNvPr id="10" name="Picture 4" descr="Piksel Oyun - Ana Sayfa | Facebook">
            <a:extLst>
              <a:ext uri="{FF2B5EF4-FFF2-40B4-BE49-F238E27FC236}">
                <a16:creationId xmlns:a16="http://schemas.microsoft.com/office/drawing/2014/main" id="{DA107C14-1600-434C-A19F-56A15768B7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9704" y="4882339"/>
            <a:ext cx="17430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4066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69460-027A-4473-BDDD-6D20FBF7E94D}"/>
              </a:ext>
            </a:extLst>
          </p:cNvPr>
          <p:cNvSpPr>
            <a:spLocks noGrp="1"/>
          </p:cNvSpPr>
          <p:nvPr>
            <p:ph type="title"/>
          </p:nvPr>
        </p:nvSpPr>
        <p:spPr/>
        <p:txBody>
          <a:bodyPr/>
          <a:lstStyle/>
          <a:p>
            <a:r>
              <a:rPr lang="tr-TR" dirty="0"/>
              <a:t>Binary Resimler</a:t>
            </a:r>
          </a:p>
        </p:txBody>
      </p:sp>
      <p:sp>
        <p:nvSpPr>
          <p:cNvPr id="4" name="TextBox 3">
            <a:extLst>
              <a:ext uri="{FF2B5EF4-FFF2-40B4-BE49-F238E27FC236}">
                <a16:creationId xmlns:a16="http://schemas.microsoft.com/office/drawing/2014/main" id="{87074876-3ECF-4AEA-9441-3ABD62D1A825}"/>
              </a:ext>
            </a:extLst>
          </p:cNvPr>
          <p:cNvSpPr txBox="1"/>
          <p:nvPr/>
        </p:nvSpPr>
        <p:spPr>
          <a:xfrm>
            <a:off x="755780" y="1408922"/>
            <a:ext cx="8518222" cy="1200329"/>
          </a:xfrm>
          <a:prstGeom prst="rect">
            <a:avLst/>
          </a:prstGeom>
          <a:noFill/>
        </p:spPr>
        <p:txBody>
          <a:bodyPr wrap="square" rtlCol="0">
            <a:spAutoFit/>
          </a:bodyPr>
          <a:lstStyle/>
          <a:p>
            <a:pPr marL="285750" indent="-285750" algn="l">
              <a:buFont typeface="Arial" panose="020B0604020202020204" pitchFamily="34" charset="0"/>
              <a:buChar char="•"/>
            </a:pPr>
            <a:r>
              <a:rPr lang="tr-TR" dirty="0"/>
              <a:t>Bu tarz resimler sadece siyah ve beyazdan oluşmaktadır.</a:t>
            </a:r>
          </a:p>
          <a:p>
            <a:pPr marL="285750" indent="-285750" algn="l">
              <a:buFont typeface="Arial" panose="020B0604020202020204" pitchFamily="34" charset="0"/>
              <a:buChar char="•"/>
            </a:pPr>
            <a:r>
              <a:rPr lang="tr-TR" dirty="0"/>
              <a:t>Her bir pixel bilgisayarda </a:t>
            </a:r>
            <a:r>
              <a:rPr lang="tr-TR" b="1" dirty="0"/>
              <a:t>‘0’</a:t>
            </a:r>
            <a:r>
              <a:rPr lang="tr-TR" dirty="0"/>
              <a:t> ve </a:t>
            </a:r>
            <a:r>
              <a:rPr lang="tr-TR" b="1" dirty="0"/>
              <a:t>‘1’</a:t>
            </a:r>
            <a:r>
              <a:rPr lang="tr-TR" dirty="0"/>
              <a:t> ler olarak depolanmaktadır.</a:t>
            </a:r>
          </a:p>
          <a:p>
            <a:pPr marL="285750" indent="-285750" algn="l">
              <a:buFont typeface="Arial" panose="020B0604020202020204" pitchFamily="34" charset="0"/>
              <a:buChar char="•"/>
            </a:pPr>
            <a:r>
              <a:rPr lang="tr-TR" dirty="0"/>
              <a:t>Binary resimler, görüntü işlemede masking, segmentation ve thresholding için bize güzel sonuçlar verir. </a:t>
            </a:r>
          </a:p>
        </p:txBody>
      </p:sp>
      <p:pic>
        <p:nvPicPr>
          <p:cNvPr id="1026" name="Picture 2" descr="Binary Images">
            <a:extLst>
              <a:ext uri="{FF2B5EF4-FFF2-40B4-BE49-F238E27FC236}">
                <a16:creationId xmlns:a16="http://schemas.microsoft.com/office/drawing/2014/main" id="{EB8FDE48-21C7-4327-AC1C-AF5C5FADFA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4260" y="2729721"/>
            <a:ext cx="5405340" cy="3550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777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data machine learning">
            <a:extLst>
              <a:ext uri="{FF2B5EF4-FFF2-40B4-BE49-F238E27FC236}">
                <a16:creationId xmlns:a16="http://schemas.microsoft.com/office/drawing/2014/main" id="{1DD874B6-5601-4D20-A1B7-0CCE83E0FE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6287" y="218686"/>
            <a:ext cx="4901973" cy="622726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59BF1FB-5579-421F-8938-B2956FB086A2}"/>
              </a:ext>
            </a:extLst>
          </p:cNvPr>
          <p:cNvSpPr txBox="1"/>
          <p:nvPr/>
        </p:nvSpPr>
        <p:spPr>
          <a:xfrm>
            <a:off x="3588883" y="6445949"/>
            <a:ext cx="7178644" cy="276999"/>
          </a:xfrm>
          <a:prstGeom prst="rect">
            <a:avLst/>
          </a:prstGeom>
          <a:noFill/>
        </p:spPr>
        <p:txBody>
          <a:bodyPr wrap="square">
            <a:spAutoFit/>
          </a:bodyPr>
          <a:lstStyle/>
          <a:p>
            <a:r>
              <a:rPr lang="en-US" sz="1200" b="0" i="0" dirty="0">
                <a:effectLst/>
                <a:latin typeface="sohne"/>
              </a:rPr>
              <a:t>Pixelized image, credit: </a:t>
            </a:r>
            <a:r>
              <a:rPr lang="en-US" sz="1200" b="0" i="0" u="sng" dirty="0">
                <a:effectLst/>
                <a:latin typeface="sohne"/>
                <a:hlinkClick r:id="rId3">
                  <a:extLst>
                    <a:ext uri="{A12FA001-AC4F-418D-AE19-62706E023703}">
                      <ahyp:hlinkClr xmlns:ahyp="http://schemas.microsoft.com/office/drawing/2018/hyperlinkcolor" val="tx"/>
                    </a:ext>
                  </a:extLst>
                </a:hlinkClick>
              </a:rPr>
              <a:t>Techniques to extract features from Image data</a:t>
            </a:r>
            <a:endParaRPr lang="tr-TR" sz="1200" dirty="0"/>
          </a:p>
        </p:txBody>
      </p:sp>
    </p:spTree>
    <p:extLst>
      <p:ext uri="{BB962C8B-B14F-4D97-AF65-F5344CB8AC3E}">
        <p14:creationId xmlns:p14="http://schemas.microsoft.com/office/powerpoint/2010/main" val="3195587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5660C3-8F90-42F8-88BA-1C1E49F46597}"/>
              </a:ext>
            </a:extLst>
          </p:cNvPr>
          <p:cNvPicPr>
            <a:picLocks noChangeAspect="1"/>
          </p:cNvPicPr>
          <p:nvPr/>
        </p:nvPicPr>
        <p:blipFill>
          <a:blip r:embed="rId2"/>
          <a:stretch>
            <a:fillRect/>
          </a:stretch>
        </p:blipFill>
        <p:spPr>
          <a:xfrm>
            <a:off x="3331418" y="309293"/>
            <a:ext cx="4916844" cy="6239413"/>
          </a:xfrm>
          <a:prstGeom prst="rect">
            <a:avLst/>
          </a:prstGeom>
        </p:spPr>
      </p:pic>
      <p:sp>
        <p:nvSpPr>
          <p:cNvPr id="7" name="TextBox 6">
            <a:extLst>
              <a:ext uri="{FF2B5EF4-FFF2-40B4-BE49-F238E27FC236}">
                <a16:creationId xmlns:a16="http://schemas.microsoft.com/office/drawing/2014/main" id="{38E7CD64-5032-4951-A614-8FB01FAD8EF4}"/>
              </a:ext>
            </a:extLst>
          </p:cNvPr>
          <p:cNvSpPr txBox="1"/>
          <p:nvPr/>
        </p:nvSpPr>
        <p:spPr>
          <a:xfrm>
            <a:off x="3458254" y="6548706"/>
            <a:ext cx="7178644" cy="276999"/>
          </a:xfrm>
          <a:prstGeom prst="rect">
            <a:avLst/>
          </a:prstGeom>
          <a:noFill/>
        </p:spPr>
        <p:txBody>
          <a:bodyPr wrap="square">
            <a:spAutoFit/>
          </a:bodyPr>
          <a:lstStyle/>
          <a:p>
            <a:r>
              <a:rPr lang="en-US" sz="1200" b="0" i="0" dirty="0">
                <a:effectLst/>
                <a:latin typeface="sohne"/>
              </a:rPr>
              <a:t>Pixelized image, credit: </a:t>
            </a:r>
            <a:r>
              <a:rPr lang="en-US" sz="1200" b="0" i="0" u="sng" dirty="0">
                <a:effectLst/>
                <a:latin typeface="sohne"/>
                <a:hlinkClick r:id="rId3">
                  <a:extLst>
                    <a:ext uri="{A12FA001-AC4F-418D-AE19-62706E023703}">
                      <ahyp:hlinkClr xmlns:ahyp="http://schemas.microsoft.com/office/drawing/2018/hyperlinkcolor" val="tx"/>
                    </a:ext>
                  </a:extLst>
                </a:hlinkClick>
              </a:rPr>
              <a:t>Techniques to extract features from Image data</a:t>
            </a:r>
            <a:endParaRPr lang="tr-TR" sz="1200" dirty="0"/>
          </a:p>
        </p:txBody>
      </p:sp>
    </p:spTree>
    <p:extLst>
      <p:ext uri="{BB962C8B-B14F-4D97-AF65-F5344CB8AC3E}">
        <p14:creationId xmlns:p14="http://schemas.microsoft.com/office/powerpoint/2010/main" val="2911358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412654-C3BC-4BB9-9867-97B4E9BAE7E3}"/>
              </a:ext>
            </a:extLst>
          </p:cNvPr>
          <p:cNvSpPr txBox="1"/>
          <p:nvPr/>
        </p:nvSpPr>
        <p:spPr>
          <a:xfrm>
            <a:off x="337459" y="1441414"/>
            <a:ext cx="7548465" cy="4524315"/>
          </a:xfrm>
          <a:prstGeom prst="rect">
            <a:avLst/>
          </a:prstGeom>
          <a:noFill/>
        </p:spPr>
        <p:txBody>
          <a:bodyPr wrap="square" rtlCol="0">
            <a:spAutoFit/>
          </a:bodyPr>
          <a:lstStyle/>
          <a:p>
            <a:pPr marL="285750" indent="-285750">
              <a:buFont typeface="Arial" panose="020B0604020202020204" pitchFamily="34" charset="0"/>
              <a:buChar char="•"/>
            </a:pPr>
            <a:r>
              <a:rPr lang="tr-TR" dirty="0"/>
              <a:t>Bilgisayar, resimleri matris formunda depolamaktadır. Matrisin boyutu da tamamen resimin sahip olduğu piksel sayısına bağlıdır.</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a:t>Örneğin, bir resimin boyutu 360x480 olsun. Bunun anlamı, resmin içerisindeki piksel sayısını ifade etmektedir </a:t>
            </a:r>
            <a:r>
              <a:rPr lang="tr-TR" b="1" dirty="0"/>
              <a:t>(height x width)</a:t>
            </a:r>
          </a:p>
          <a:p>
            <a:pPr marL="285750" indent="-285750">
              <a:buFont typeface="Arial" panose="020B0604020202020204" pitchFamily="34" charset="0"/>
              <a:buChar char="•"/>
            </a:pPr>
            <a:endParaRPr lang="tr-TR" b="1" dirty="0"/>
          </a:p>
          <a:p>
            <a:pPr marL="285750" indent="-285750">
              <a:buFont typeface="Arial" panose="020B0604020202020204" pitchFamily="34" charset="0"/>
              <a:buChar char="•"/>
            </a:pPr>
            <a:r>
              <a:rPr lang="tr-TR" dirty="0"/>
              <a:t>Piksellerin içerisindeki numaralar, o pikselin parlaklığını (brightness) belirtir (Siyah beyaz resimler için). </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a:t>Eğer bir sayı (0-255 arasında):</a:t>
            </a:r>
          </a:p>
          <a:p>
            <a:pPr marL="285750" indent="-285750">
              <a:buFont typeface="Arial" panose="020B0604020202020204" pitchFamily="34" charset="0"/>
              <a:buChar char="•"/>
            </a:pPr>
            <a:endParaRPr lang="tr-TR" dirty="0"/>
          </a:p>
          <a:p>
            <a:pPr lvl="1"/>
            <a:r>
              <a:rPr lang="tr-TR" b="1" dirty="0"/>
              <a:t>0’a yakınsa =&gt; siyah</a:t>
            </a:r>
          </a:p>
          <a:p>
            <a:pPr lvl="1"/>
            <a:r>
              <a:rPr lang="tr-TR" b="1" dirty="0"/>
              <a:t>255’e yakınsa =&gt; beyaz</a:t>
            </a:r>
          </a:p>
          <a:p>
            <a:pPr lvl="1"/>
            <a:endParaRPr lang="tr-TR" dirty="0"/>
          </a:p>
          <a:p>
            <a:pPr lvl="1"/>
            <a:r>
              <a:rPr lang="tr-TR" dirty="0"/>
              <a:t>İfade etmektedir. Bu tarz resimlere</a:t>
            </a:r>
          </a:p>
          <a:p>
            <a:pPr lvl="1"/>
            <a:r>
              <a:rPr lang="tr-TR" dirty="0"/>
              <a:t>OpenCV ortamında ‘</a:t>
            </a:r>
            <a:r>
              <a:rPr lang="tr-TR" b="1" dirty="0"/>
              <a:t>gray</a:t>
            </a:r>
            <a:r>
              <a:rPr lang="tr-TR" dirty="0"/>
              <a:t>’ resim denir.</a:t>
            </a:r>
          </a:p>
        </p:txBody>
      </p:sp>
      <p:sp>
        <p:nvSpPr>
          <p:cNvPr id="6" name="TextBox 5">
            <a:extLst>
              <a:ext uri="{FF2B5EF4-FFF2-40B4-BE49-F238E27FC236}">
                <a16:creationId xmlns:a16="http://schemas.microsoft.com/office/drawing/2014/main" id="{770C7770-028B-4FA4-8BFC-9518269DFE5F}"/>
              </a:ext>
            </a:extLst>
          </p:cNvPr>
          <p:cNvSpPr txBox="1"/>
          <p:nvPr/>
        </p:nvSpPr>
        <p:spPr>
          <a:xfrm>
            <a:off x="531844" y="469937"/>
            <a:ext cx="8332237" cy="1200329"/>
          </a:xfrm>
          <a:prstGeom prst="rect">
            <a:avLst/>
          </a:prstGeom>
          <a:noFill/>
        </p:spPr>
        <p:txBody>
          <a:bodyPr wrap="square">
            <a:spAutoFit/>
          </a:bodyPr>
          <a:lstStyle/>
          <a:p>
            <a:r>
              <a:rPr lang="tr-TR" sz="3600" dirty="0">
                <a:solidFill>
                  <a:schemeClr val="accent1"/>
                </a:solidFill>
              </a:rPr>
              <a:t>Resimler Nedir, Nelerden Oluşur ?</a:t>
            </a:r>
            <a:br>
              <a:rPr lang="tr-TR" sz="3600" dirty="0">
                <a:solidFill>
                  <a:schemeClr val="accent1"/>
                </a:solidFill>
              </a:rPr>
            </a:br>
            <a:endParaRPr lang="tr-TR" sz="3600" dirty="0">
              <a:solidFill>
                <a:schemeClr val="accent1"/>
              </a:solidFill>
            </a:endParaRPr>
          </a:p>
        </p:txBody>
      </p:sp>
      <p:pic>
        <p:nvPicPr>
          <p:cNvPr id="2050" name="Picture 2" descr="Çözünürlük, Piksel Nedir? | | Bilgisayar Destek">
            <a:extLst>
              <a:ext uri="{FF2B5EF4-FFF2-40B4-BE49-F238E27FC236}">
                <a16:creationId xmlns:a16="http://schemas.microsoft.com/office/drawing/2014/main" id="{E22B57A0-3B1B-4F3A-B744-7B890A1655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3905" y="3703571"/>
            <a:ext cx="57150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aberlesme sistemlerine teorik bir yaklasim: Matris,Determinant ve Matlab">
            <a:extLst>
              <a:ext uri="{FF2B5EF4-FFF2-40B4-BE49-F238E27FC236}">
                <a16:creationId xmlns:a16="http://schemas.microsoft.com/office/drawing/2014/main" id="{45CC7E28-9C41-429C-948E-7DC1ACD347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0309" y="1160495"/>
            <a:ext cx="3275046" cy="2319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270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CC12A4-A83B-46E8-A62D-028449280A66}"/>
              </a:ext>
            </a:extLst>
          </p:cNvPr>
          <p:cNvSpPr txBox="1"/>
          <p:nvPr/>
        </p:nvSpPr>
        <p:spPr>
          <a:xfrm>
            <a:off x="1929881" y="2149447"/>
            <a:ext cx="8332237" cy="2123658"/>
          </a:xfrm>
          <a:prstGeom prst="rect">
            <a:avLst/>
          </a:prstGeom>
          <a:noFill/>
        </p:spPr>
        <p:txBody>
          <a:bodyPr wrap="square">
            <a:spAutoFit/>
          </a:bodyPr>
          <a:lstStyle/>
          <a:p>
            <a:r>
              <a:rPr lang="tr-TR" sz="6600" b="1" dirty="0"/>
              <a:t>Renkli Resimler Nasıl Oluşuyor ?</a:t>
            </a:r>
          </a:p>
        </p:txBody>
      </p:sp>
    </p:spTree>
    <p:extLst>
      <p:ext uri="{BB962C8B-B14F-4D97-AF65-F5344CB8AC3E}">
        <p14:creationId xmlns:p14="http://schemas.microsoft.com/office/powerpoint/2010/main" val="4231374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E8BC9-1ACB-4B2D-A985-1572D1392A88}"/>
              </a:ext>
            </a:extLst>
          </p:cNvPr>
          <p:cNvSpPr>
            <a:spLocks noGrp="1"/>
          </p:cNvSpPr>
          <p:nvPr>
            <p:ph type="title"/>
          </p:nvPr>
        </p:nvSpPr>
        <p:spPr/>
        <p:txBody>
          <a:bodyPr/>
          <a:lstStyle/>
          <a:p>
            <a:r>
              <a:rPr lang="tr-TR" dirty="0"/>
              <a:t>RGB Tanımı</a:t>
            </a:r>
          </a:p>
        </p:txBody>
      </p:sp>
      <p:sp>
        <p:nvSpPr>
          <p:cNvPr id="4" name="TextBox 3">
            <a:extLst>
              <a:ext uri="{FF2B5EF4-FFF2-40B4-BE49-F238E27FC236}">
                <a16:creationId xmlns:a16="http://schemas.microsoft.com/office/drawing/2014/main" id="{45E159EA-0C57-4220-AC55-38D8C5CEAEDA}"/>
              </a:ext>
            </a:extLst>
          </p:cNvPr>
          <p:cNvSpPr txBox="1"/>
          <p:nvPr/>
        </p:nvSpPr>
        <p:spPr>
          <a:xfrm>
            <a:off x="783771" y="1483567"/>
            <a:ext cx="9274629" cy="4524315"/>
          </a:xfrm>
          <a:prstGeom prst="rect">
            <a:avLst/>
          </a:prstGeom>
          <a:noFill/>
        </p:spPr>
        <p:txBody>
          <a:bodyPr wrap="square" rtlCol="0">
            <a:spAutoFit/>
          </a:bodyPr>
          <a:lstStyle/>
          <a:p>
            <a:pPr marL="285750" indent="-285750" algn="l">
              <a:buFont typeface="Arial" panose="020B0604020202020204" pitchFamily="34" charset="0"/>
              <a:buChar char="•"/>
            </a:pPr>
            <a:r>
              <a:rPr lang="tr-TR" dirty="0"/>
              <a:t>Siyah beyaz (gri de işin içinde) resimlerin 0-255 değer aralığındaki pikseller bütünü olduğunu gördük. Peki renkli resimler için durum nedir ? Dijital renkli resimler nasıl oluşuyor ?</a:t>
            </a:r>
          </a:p>
          <a:p>
            <a:pPr marL="285750" indent="-285750" algn="l">
              <a:buFont typeface="Arial" panose="020B0604020202020204" pitchFamily="34" charset="0"/>
              <a:buChar char="•"/>
            </a:pPr>
            <a:endParaRPr lang="tr-TR" dirty="0"/>
          </a:p>
          <a:p>
            <a:pPr marL="285750" indent="-285750" algn="l">
              <a:buFont typeface="Arial" panose="020B0604020202020204" pitchFamily="34" charset="0"/>
              <a:buChar char="•"/>
            </a:pPr>
            <a:r>
              <a:rPr lang="tr-TR" dirty="0"/>
              <a:t>Renkli resimler, birçok rengin karışımı olarak meydana gelmektedir.</a:t>
            </a:r>
          </a:p>
          <a:p>
            <a:pPr marL="285750" indent="-285750" algn="l">
              <a:buFont typeface="Arial" panose="020B0604020202020204" pitchFamily="34" charset="0"/>
              <a:buChar char="•"/>
            </a:pPr>
            <a:r>
              <a:rPr lang="tr-TR" dirty="0"/>
              <a:t>Neredeyse tüm renkler de </a:t>
            </a:r>
            <a:r>
              <a:rPr lang="tr-TR" b="1" dirty="0"/>
              <a:t>3 ana rengin belirli miktarlarda karışması ile elde edilir.</a:t>
            </a:r>
            <a:endParaRPr lang="tr-TR" dirty="0"/>
          </a:p>
          <a:p>
            <a:pPr marL="285750" indent="-285750" algn="l">
              <a:buFont typeface="Arial" panose="020B0604020202020204" pitchFamily="34" charset="0"/>
              <a:buChar char="•"/>
            </a:pPr>
            <a:r>
              <a:rPr lang="tr-TR" dirty="0"/>
              <a:t>Bu 3 ana renk ise </a:t>
            </a:r>
            <a:r>
              <a:rPr lang="tr-TR" b="1" dirty="0"/>
              <a:t>Kırmızı</a:t>
            </a:r>
            <a:r>
              <a:rPr lang="tr-TR" dirty="0"/>
              <a:t>, </a:t>
            </a:r>
            <a:r>
              <a:rPr lang="tr-TR" b="1" dirty="0"/>
              <a:t>Yeşil</a:t>
            </a:r>
            <a:r>
              <a:rPr lang="tr-TR" dirty="0"/>
              <a:t> ve </a:t>
            </a:r>
            <a:r>
              <a:rPr lang="tr-TR" b="1" dirty="0"/>
              <a:t>Mavi [Red-Green-Blue (RGB)] dir.</a:t>
            </a:r>
          </a:p>
          <a:p>
            <a:pPr marL="285750" indent="-285750" algn="l">
              <a:buFont typeface="Arial" panose="020B0604020202020204" pitchFamily="34" charset="0"/>
              <a:buChar char="•"/>
            </a:pPr>
            <a:endParaRPr lang="tr-TR" dirty="0"/>
          </a:p>
          <a:p>
            <a:pPr marL="285750" indent="-285750" algn="l">
              <a:buFont typeface="Arial" panose="020B0604020202020204" pitchFamily="34" charset="0"/>
              <a:buChar char="•"/>
            </a:pPr>
            <a:r>
              <a:rPr lang="tr-TR" dirty="0"/>
              <a:t>3 ana rengin karışması ile ara renkler türetilip çeşitli resimler oluşur.</a:t>
            </a:r>
          </a:p>
          <a:p>
            <a:pPr marL="285750" indent="-285750" algn="l">
              <a:buFont typeface="Arial" panose="020B0604020202020204" pitchFamily="34" charset="0"/>
              <a:buChar char="•"/>
            </a:pPr>
            <a:r>
              <a:rPr lang="tr-TR" dirty="0"/>
              <a:t>3 ana rengin karışması, </a:t>
            </a:r>
            <a:r>
              <a:rPr lang="tr-TR" b="0" i="0" dirty="0">
                <a:effectLst/>
                <a:latin typeface="+mj-lt"/>
              </a:rPr>
              <a:t>16.777.216 tane ara rengin oluşmasına sebep olur.</a:t>
            </a:r>
            <a:endParaRPr lang="tr-TR" dirty="0">
              <a:latin typeface="+mj-lt"/>
            </a:endParaRPr>
          </a:p>
          <a:p>
            <a:pPr marL="285750" indent="-285750" algn="l">
              <a:buFont typeface="Arial" panose="020B0604020202020204" pitchFamily="34" charset="0"/>
              <a:buChar char="•"/>
            </a:pPr>
            <a:r>
              <a:rPr lang="tr-TR" dirty="0"/>
              <a:t>Renkli bir resimde, her ana rengin kendine özgü bir matrisi vardır. Bu matrislerin bütününe de Computer Vision’da </a:t>
            </a:r>
            <a:r>
              <a:rPr lang="tr-TR" b="1" dirty="0"/>
              <a:t>‘kanal’ (channel) </a:t>
            </a:r>
            <a:r>
              <a:rPr lang="tr-TR" dirty="0"/>
              <a:t>denmektedir. </a:t>
            </a:r>
          </a:p>
          <a:p>
            <a:pPr marL="285750" indent="-285750" algn="l">
              <a:buFont typeface="Arial" panose="020B0604020202020204" pitchFamily="34" charset="0"/>
              <a:buChar char="•"/>
            </a:pPr>
            <a:r>
              <a:rPr lang="tr-TR" dirty="0"/>
              <a:t>Siyah beyaz resimler </a:t>
            </a:r>
            <a:r>
              <a:rPr lang="tr-TR" b="1" dirty="0"/>
              <a:t>tek kanallı</a:t>
            </a:r>
            <a:r>
              <a:rPr lang="tr-TR" dirty="0"/>
              <a:t>, renkli resimler ise </a:t>
            </a:r>
            <a:r>
              <a:rPr lang="tr-TR" b="1" dirty="0"/>
              <a:t>3 kanala sahiptir</a:t>
            </a:r>
            <a:r>
              <a:rPr lang="tr-TR" dirty="0"/>
              <a:t>.</a:t>
            </a:r>
          </a:p>
          <a:p>
            <a:pPr marL="285750" indent="-285750" algn="l">
              <a:buFont typeface="Arial" panose="020B0604020202020204" pitchFamily="34" charset="0"/>
              <a:buChar char="•"/>
            </a:pPr>
            <a:r>
              <a:rPr lang="tr-TR" dirty="0"/>
              <a:t>OpenCV’de resimler çok boyutlu array’ler olarak ele alınır. Bu sayede yapılan işlemler daha basite indirgenerek yapılır. Örneğin siyah-beyaz resimler 2 boyutlu arrayler olarak, renkli resimler ise 3 boyutlu arrayler olarak ele alınır.</a:t>
            </a:r>
          </a:p>
        </p:txBody>
      </p:sp>
    </p:spTree>
    <p:extLst>
      <p:ext uri="{BB962C8B-B14F-4D97-AF65-F5344CB8AC3E}">
        <p14:creationId xmlns:p14="http://schemas.microsoft.com/office/powerpoint/2010/main" val="8860372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txDef>
      <a:spPr>
        <a:noFill/>
      </a:spPr>
      <a:bodyPr wrap="square" rtlCol="0">
        <a:spAutoFit/>
      </a:bodyPr>
      <a:lstStyle>
        <a:defPPr marL="285750" indent="-285750" algn="l">
          <a:buFont typeface="Arial" panose="020B0604020202020204" pitchFamily="34" charset="0"/>
          <a:buChar char="•"/>
          <a:defRPr dirty="0"/>
        </a:defPPr>
      </a:lstStyle>
    </a:txDef>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414</TotalTime>
  <Words>1051</Words>
  <Application>Microsoft Office PowerPoint</Application>
  <PresentationFormat>Widescreen</PresentationFormat>
  <Paragraphs>88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Helvetica Neue</vt:lpstr>
      <vt:lpstr>sohne</vt:lpstr>
      <vt:lpstr>Trebuchet MS</vt:lpstr>
      <vt:lpstr>Verdana</vt:lpstr>
      <vt:lpstr>Wingdings 3</vt:lpstr>
      <vt:lpstr>Facet</vt:lpstr>
      <vt:lpstr>PYTHON OPENCV İLE GÖRÜNTÜ İŞLEME</vt:lpstr>
      <vt:lpstr>İçindekiler</vt:lpstr>
      <vt:lpstr>Resimler Nedir, Nelerden Oluşur ? </vt:lpstr>
      <vt:lpstr>Binary Resimler</vt:lpstr>
      <vt:lpstr>PowerPoint Presentation</vt:lpstr>
      <vt:lpstr>PowerPoint Presentation</vt:lpstr>
      <vt:lpstr>PowerPoint Presentation</vt:lpstr>
      <vt:lpstr>PowerPoint Presentation</vt:lpstr>
      <vt:lpstr>RGB Tanımı</vt:lpstr>
      <vt:lpstr>HSV Tanımı</vt:lpstr>
      <vt:lpstr>RGB – HSV İlişkisi</vt:lpstr>
      <vt:lpstr>RGB – Gray İlişkisi</vt:lpstr>
      <vt:lpstr>RGB-HLS</vt:lpstr>
      <vt:lpstr>PowerPoint Presentation</vt:lpstr>
      <vt:lpstr>JPG, PNG, BMP Resim Formatları</vt:lpstr>
      <vt:lpstr>JPG, PNG, BMP Resim Formatları</vt:lpstr>
      <vt:lpstr>JPG, PNG, BMP Resim Formatları</vt:lpstr>
      <vt:lpstr>OPENCV İLE PİKSEL İŞLEMLERİ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OPENCV İLE GÖRÜNTÜ İŞLEME</dc:title>
  <dc:creator>evren çetinkaya</dc:creator>
  <cp:lastModifiedBy>evren çetinkaya</cp:lastModifiedBy>
  <cp:revision>26</cp:revision>
  <dcterms:created xsi:type="dcterms:W3CDTF">2020-10-27T16:56:44Z</dcterms:created>
  <dcterms:modified xsi:type="dcterms:W3CDTF">2020-11-10T14:44:13Z</dcterms:modified>
</cp:coreProperties>
</file>