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710D-9C7C-4DF2-8BD7-F7CB61EC1F64}" type="datetimeFigureOut">
              <a:rPr lang="tr-TR" smtClean="0"/>
              <a:t>8.12.2020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98C5-C36C-4738-AA4E-B81B68C452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725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710D-9C7C-4DF2-8BD7-F7CB61EC1F64}" type="datetimeFigureOut">
              <a:rPr lang="tr-TR" smtClean="0"/>
              <a:t>8.12.2020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98C5-C36C-4738-AA4E-B81B68C452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729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710D-9C7C-4DF2-8BD7-F7CB61EC1F64}" type="datetimeFigureOut">
              <a:rPr lang="tr-TR" smtClean="0"/>
              <a:t>8.12.2020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98C5-C36C-4738-AA4E-B81B68C4523F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1964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710D-9C7C-4DF2-8BD7-F7CB61EC1F64}" type="datetimeFigureOut">
              <a:rPr lang="tr-TR" smtClean="0"/>
              <a:t>8.12.2020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98C5-C36C-4738-AA4E-B81B68C452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598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710D-9C7C-4DF2-8BD7-F7CB61EC1F64}" type="datetimeFigureOut">
              <a:rPr lang="tr-TR" smtClean="0"/>
              <a:t>8.12.2020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98C5-C36C-4738-AA4E-B81B68C4523F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2623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710D-9C7C-4DF2-8BD7-F7CB61EC1F64}" type="datetimeFigureOut">
              <a:rPr lang="tr-TR" smtClean="0"/>
              <a:t>8.12.2020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98C5-C36C-4738-AA4E-B81B68C452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0726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710D-9C7C-4DF2-8BD7-F7CB61EC1F64}" type="datetimeFigureOut">
              <a:rPr lang="tr-TR" smtClean="0"/>
              <a:t>8.12.2020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98C5-C36C-4738-AA4E-B81B68C452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4443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710D-9C7C-4DF2-8BD7-F7CB61EC1F64}" type="datetimeFigureOut">
              <a:rPr lang="tr-TR" smtClean="0"/>
              <a:t>8.12.2020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98C5-C36C-4738-AA4E-B81B68C452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042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710D-9C7C-4DF2-8BD7-F7CB61EC1F64}" type="datetimeFigureOut">
              <a:rPr lang="tr-TR" smtClean="0"/>
              <a:t>8.12.2020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98C5-C36C-4738-AA4E-B81B68C452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612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710D-9C7C-4DF2-8BD7-F7CB61EC1F64}" type="datetimeFigureOut">
              <a:rPr lang="tr-TR" smtClean="0"/>
              <a:t>8.12.2020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98C5-C36C-4738-AA4E-B81B68C452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690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710D-9C7C-4DF2-8BD7-F7CB61EC1F64}" type="datetimeFigureOut">
              <a:rPr lang="tr-TR" smtClean="0"/>
              <a:t>8.12.2020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98C5-C36C-4738-AA4E-B81B68C452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854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710D-9C7C-4DF2-8BD7-F7CB61EC1F64}" type="datetimeFigureOut">
              <a:rPr lang="tr-TR" smtClean="0"/>
              <a:t>8.12.2020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98C5-C36C-4738-AA4E-B81B68C452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0511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710D-9C7C-4DF2-8BD7-F7CB61EC1F64}" type="datetimeFigureOut">
              <a:rPr lang="tr-TR" smtClean="0"/>
              <a:t>8.12.2020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98C5-C36C-4738-AA4E-B81B68C452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464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710D-9C7C-4DF2-8BD7-F7CB61EC1F64}" type="datetimeFigureOut">
              <a:rPr lang="tr-TR" smtClean="0"/>
              <a:t>8.12.2020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98C5-C36C-4738-AA4E-B81B68C452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969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710D-9C7C-4DF2-8BD7-F7CB61EC1F64}" type="datetimeFigureOut">
              <a:rPr lang="tr-TR" smtClean="0"/>
              <a:t>8.12.2020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98C5-C36C-4738-AA4E-B81B68C452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250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710D-9C7C-4DF2-8BD7-F7CB61EC1F64}" type="datetimeFigureOut">
              <a:rPr lang="tr-TR" smtClean="0"/>
              <a:t>8.12.2020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98C5-C36C-4738-AA4E-B81B68C452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751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6710D-9C7C-4DF2-8BD7-F7CB61EC1F64}" type="datetimeFigureOut">
              <a:rPr lang="tr-TR" smtClean="0"/>
              <a:t>8.12.2020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8198C5-C36C-4738-AA4E-B81B68C452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85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1F74F6-EFDE-479B-ABFB-0AFCD362C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538" y="2405063"/>
            <a:ext cx="7767637" cy="1646237"/>
          </a:xfrm>
        </p:spPr>
        <p:txBody>
          <a:bodyPr/>
          <a:lstStyle/>
          <a:p>
            <a:pPr algn="ctr"/>
            <a:r>
              <a:rPr lang="tr-TR" dirty="0"/>
              <a:t>PYTHON OPENCV İLE GÖRÜNTÜ İŞLEME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E0AB363-BD7C-47BD-BDD6-9791BA7D6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6538" y="4051300"/>
            <a:ext cx="7767637" cy="1096963"/>
          </a:xfrm>
        </p:spPr>
        <p:txBody>
          <a:bodyPr/>
          <a:lstStyle/>
          <a:p>
            <a:pPr algn="ctr"/>
            <a:r>
              <a:rPr lang="tr-TR" dirty="0"/>
              <a:t>Week 6</a:t>
            </a:r>
          </a:p>
        </p:txBody>
      </p:sp>
    </p:spTree>
    <p:extLst>
      <p:ext uri="{BB962C8B-B14F-4D97-AF65-F5344CB8AC3E}">
        <p14:creationId xmlns:p14="http://schemas.microsoft.com/office/powerpoint/2010/main" val="964758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8555-6582-40DA-BE32-DFBD09D7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Adaptive Boosting, Cascading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6EB80-8F0F-4921-8BEE-7E11A12289F4}"/>
              </a:ext>
            </a:extLst>
          </p:cNvPr>
          <p:cNvSpPr txBox="1"/>
          <p:nvPr/>
        </p:nvSpPr>
        <p:spPr>
          <a:xfrm>
            <a:off x="2556769" y="1823868"/>
            <a:ext cx="760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f(x) = a</a:t>
            </a:r>
            <a:r>
              <a:rPr lang="tr-TR" sz="1100" dirty="0"/>
              <a:t>1</a:t>
            </a:r>
            <a:r>
              <a:rPr lang="tr-TR" dirty="0"/>
              <a:t>*f</a:t>
            </a:r>
            <a:r>
              <a:rPr lang="tr-TR" sz="1100" dirty="0"/>
              <a:t>1</a:t>
            </a:r>
            <a:r>
              <a:rPr lang="tr-TR" dirty="0"/>
              <a:t>(x) + a</a:t>
            </a:r>
            <a:r>
              <a:rPr lang="tr-TR" sz="1100" dirty="0"/>
              <a:t>2</a:t>
            </a:r>
            <a:r>
              <a:rPr lang="tr-TR" dirty="0"/>
              <a:t>*f</a:t>
            </a:r>
            <a:r>
              <a:rPr lang="tr-TR" sz="1100" dirty="0"/>
              <a:t>2</a:t>
            </a:r>
            <a:r>
              <a:rPr lang="tr-TR" dirty="0"/>
              <a:t>(x) + a</a:t>
            </a:r>
            <a:r>
              <a:rPr lang="tr-TR" sz="1100" dirty="0"/>
              <a:t>3</a:t>
            </a:r>
            <a:r>
              <a:rPr lang="tr-TR" dirty="0"/>
              <a:t>*f</a:t>
            </a:r>
            <a:r>
              <a:rPr lang="tr-TR" sz="1100" dirty="0"/>
              <a:t>3</a:t>
            </a:r>
            <a:r>
              <a:rPr lang="tr-TR" dirty="0"/>
              <a:t>(x) + ...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9656A3-7030-4C91-91D4-9733990C3E73}"/>
              </a:ext>
            </a:extLst>
          </p:cNvPr>
          <p:cNvSpPr/>
          <p:nvPr/>
        </p:nvSpPr>
        <p:spPr>
          <a:xfrm>
            <a:off x="677334" y="3923930"/>
            <a:ext cx="1604227" cy="100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Resim çerçevesi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52F5D7-C5F0-4762-95DE-F31FF1144D68}"/>
              </a:ext>
            </a:extLst>
          </p:cNvPr>
          <p:cNvSpPr/>
          <p:nvPr/>
        </p:nvSpPr>
        <p:spPr>
          <a:xfrm>
            <a:off x="3323371" y="3666478"/>
            <a:ext cx="1604227" cy="1403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Özellik 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0AB83B-338E-4FE2-80A3-8FA30CE97009}"/>
              </a:ext>
            </a:extLst>
          </p:cNvPr>
          <p:cNvSpPr/>
          <p:nvPr/>
        </p:nvSpPr>
        <p:spPr>
          <a:xfrm>
            <a:off x="5557697" y="3666478"/>
            <a:ext cx="1604227" cy="1403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Özellik 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341F386-F6FD-46A7-A6ED-3B3E474E9EC6}"/>
              </a:ext>
            </a:extLst>
          </p:cNvPr>
          <p:cNvSpPr/>
          <p:nvPr/>
        </p:nvSpPr>
        <p:spPr>
          <a:xfrm>
            <a:off x="7967872" y="3666478"/>
            <a:ext cx="1604227" cy="1403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Özellik 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D9A821-EA16-42E7-8A21-44FBD015CAAD}"/>
              </a:ext>
            </a:extLst>
          </p:cNvPr>
          <p:cNvCxnSpPr>
            <a:stCxn id="6" idx="6"/>
          </p:cNvCxnSpPr>
          <p:nvPr/>
        </p:nvCxnSpPr>
        <p:spPr>
          <a:xfrm>
            <a:off x="4927598" y="4368061"/>
            <a:ext cx="514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AB756C-EC06-41E8-B744-06F3186623DC}"/>
              </a:ext>
            </a:extLst>
          </p:cNvPr>
          <p:cNvCxnSpPr/>
          <p:nvPr/>
        </p:nvCxnSpPr>
        <p:spPr>
          <a:xfrm>
            <a:off x="7162963" y="4368061"/>
            <a:ext cx="514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E03327-0398-4F5D-ADF4-96D065E70AEE}"/>
              </a:ext>
            </a:extLst>
          </p:cNvPr>
          <p:cNvCxnSpPr>
            <a:cxnSpLocks/>
          </p:cNvCxnSpPr>
          <p:nvPr/>
        </p:nvCxnSpPr>
        <p:spPr>
          <a:xfrm>
            <a:off x="4099833" y="5069644"/>
            <a:ext cx="0" cy="62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DBC305-A51D-4686-A25C-E976D04B5396}"/>
              </a:ext>
            </a:extLst>
          </p:cNvPr>
          <p:cNvCxnSpPr>
            <a:cxnSpLocks/>
          </p:cNvCxnSpPr>
          <p:nvPr/>
        </p:nvCxnSpPr>
        <p:spPr>
          <a:xfrm>
            <a:off x="6360849" y="5069643"/>
            <a:ext cx="0" cy="62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A93497-E373-4B15-AEF7-50174ED5EB45}"/>
              </a:ext>
            </a:extLst>
          </p:cNvPr>
          <p:cNvCxnSpPr>
            <a:cxnSpLocks/>
          </p:cNvCxnSpPr>
          <p:nvPr/>
        </p:nvCxnSpPr>
        <p:spPr>
          <a:xfrm>
            <a:off x="8769814" y="5071864"/>
            <a:ext cx="0" cy="62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5C6A40-2D90-4979-88EF-13CB098A781B}"/>
              </a:ext>
            </a:extLst>
          </p:cNvPr>
          <p:cNvCxnSpPr>
            <a:stCxn id="5" idx="3"/>
          </p:cNvCxnSpPr>
          <p:nvPr/>
        </p:nvCxnSpPr>
        <p:spPr>
          <a:xfrm flipV="1">
            <a:off x="2281561" y="4425765"/>
            <a:ext cx="8167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991488-963E-402A-B0A8-BB436B6F85CC}"/>
              </a:ext>
            </a:extLst>
          </p:cNvPr>
          <p:cNvSpPr txBox="1"/>
          <p:nvPr/>
        </p:nvSpPr>
        <p:spPr>
          <a:xfrm>
            <a:off x="4975668" y="3923930"/>
            <a:ext cx="58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var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29F6ED-CB97-48D1-9E13-D80A6DCB801B}"/>
              </a:ext>
            </a:extLst>
          </p:cNvPr>
          <p:cNvSpPr txBox="1"/>
          <p:nvPr/>
        </p:nvSpPr>
        <p:spPr>
          <a:xfrm>
            <a:off x="7161924" y="3832604"/>
            <a:ext cx="58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var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CA54AB-E44E-4AE4-930C-EF861990AD06}"/>
              </a:ext>
            </a:extLst>
          </p:cNvPr>
          <p:cNvSpPr txBox="1"/>
          <p:nvPr/>
        </p:nvSpPr>
        <p:spPr>
          <a:xfrm>
            <a:off x="4262033" y="5199270"/>
            <a:ext cx="58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yok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6F5091-497E-4BE7-BB67-B03B080A9FC5}"/>
              </a:ext>
            </a:extLst>
          </p:cNvPr>
          <p:cNvSpPr txBox="1"/>
          <p:nvPr/>
        </p:nvSpPr>
        <p:spPr>
          <a:xfrm>
            <a:off x="6475368" y="5199270"/>
            <a:ext cx="58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yok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6E052C-B742-4A89-A25E-751B9732C09A}"/>
              </a:ext>
            </a:extLst>
          </p:cNvPr>
          <p:cNvSpPr txBox="1"/>
          <p:nvPr/>
        </p:nvSpPr>
        <p:spPr>
          <a:xfrm>
            <a:off x="8775286" y="5199270"/>
            <a:ext cx="58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yok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8D9558-EAE1-4FA7-85D6-F3EB125583B8}"/>
              </a:ext>
            </a:extLst>
          </p:cNvPr>
          <p:cNvSpPr/>
          <p:nvPr/>
        </p:nvSpPr>
        <p:spPr>
          <a:xfrm>
            <a:off x="3595457" y="5827856"/>
            <a:ext cx="5442007" cy="100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Diğer çerçeveye geç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A2D8B0F-B52D-42E6-9D74-42787A1692B9}"/>
              </a:ext>
            </a:extLst>
          </p:cNvPr>
          <p:cNvCxnSpPr>
            <a:stCxn id="25" idx="1"/>
          </p:cNvCxnSpPr>
          <p:nvPr/>
        </p:nvCxnSpPr>
        <p:spPr>
          <a:xfrm flipH="1" flipV="1">
            <a:off x="1793289" y="5069643"/>
            <a:ext cx="1802168" cy="1260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FE44B5-39D6-42B8-A261-010B71112E14}"/>
              </a:ext>
            </a:extLst>
          </p:cNvPr>
          <p:cNvCxnSpPr/>
          <p:nvPr/>
        </p:nvCxnSpPr>
        <p:spPr>
          <a:xfrm>
            <a:off x="10164932" y="4368061"/>
            <a:ext cx="745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A5C8EAD-F441-4700-8618-4C634143B117}"/>
              </a:ext>
            </a:extLst>
          </p:cNvPr>
          <p:cNvSpPr txBox="1"/>
          <p:nvPr/>
        </p:nvSpPr>
        <p:spPr>
          <a:xfrm>
            <a:off x="10981678" y="4183395"/>
            <a:ext cx="121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Başarılı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F74368-A3E3-4A38-97CA-B294F2667B78}"/>
              </a:ext>
            </a:extLst>
          </p:cNvPr>
          <p:cNvSpPr txBox="1"/>
          <p:nvPr/>
        </p:nvSpPr>
        <p:spPr>
          <a:xfrm>
            <a:off x="9572099" y="4201936"/>
            <a:ext cx="59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47104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838C4-6EDE-481E-AD85-B4B6BFF6D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914" y="2719882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4000" dirty="0"/>
              <a:t>HADİ DENEYELİM </a:t>
            </a:r>
            <a:r>
              <a:rPr lang="tr-TR" sz="4000" dirty="0">
                <a:sym typeface="Wingdings" panose="05000000000000000000" pitchFamily="2" charset="2"/>
              </a:rPr>
              <a:t>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375801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A2592A-F713-4983-AA34-5484BF7B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dirty="0"/>
              <a:t>İçindekiler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6475E-3E8A-421C-B908-3A847685A20E}"/>
              </a:ext>
            </a:extLst>
          </p:cNvPr>
          <p:cNvSpPr txBox="1"/>
          <p:nvPr/>
        </p:nvSpPr>
        <p:spPr>
          <a:xfrm>
            <a:off x="781235" y="1669002"/>
            <a:ext cx="82029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Template Matching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Viola-Jones Algoritması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Haar-Like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Integral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Adaptive Boosting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Haar Cascade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9104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7788-C648-4EC0-A566-98113872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VIOLA-JONES ALGORİTMASI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6D477-6C58-4888-AFFA-4CD14AA33237}"/>
              </a:ext>
            </a:extLst>
          </p:cNvPr>
          <p:cNvSpPr txBox="1"/>
          <p:nvPr/>
        </p:nvSpPr>
        <p:spPr>
          <a:xfrm>
            <a:off x="763480" y="1677880"/>
            <a:ext cx="87622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Paul Viola ve Micheal Jones (2001)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Computer Vision’un en önemli ve güçlü algoritmalarındandır.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Nesne tespiti için kullanılır.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Eğitim(Training) ve tespit (detection) kısımlarından oluşur.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Daha sonralarında yerini Deep Learning algoritmalarına bırakmıştır ama günümüzda hala kullanılmaktadır.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Viola Jones algoritması için </a:t>
            </a:r>
            <a:r>
              <a:rPr lang="tr-TR" b="1" dirty="0"/>
              <a:t>‘Haar–Like’ </a:t>
            </a:r>
            <a:r>
              <a:rPr lang="tr-TR" dirty="0"/>
              <a:t>özellikleri kullanılır.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662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D7E57A-372E-4BFB-B933-60AA7852B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141" y="692458"/>
            <a:ext cx="5105400" cy="5067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8EBB17B-4904-4A25-A52B-18A89F2FE9B0}"/>
              </a:ext>
            </a:extLst>
          </p:cNvPr>
          <p:cNvSpPr/>
          <p:nvPr/>
        </p:nvSpPr>
        <p:spPr>
          <a:xfrm>
            <a:off x="3657601" y="807868"/>
            <a:ext cx="1518081" cy="1384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F9F8AB-FD16-4EA8-AE2C-C3BB1DDAE94A}"/>
              </a:ext>
            </a:extLst>
          </p:cNvPr>
          <p:cNvSpPr/>
          <p:nvPr/>
        </p:nvSpPr>
        <p:spPr>
          <a:xfrm>
            <a:off x="8966814" y="2711203"/>
            <a:ext cx="1739657" cy="161573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256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901C-5817-48F1-91DF-9C1F1281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HAAR – LIKE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F7B795-59F1-412D-ACCD-247606A3A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668" y="2491748"/>
            <a:ext cx="4696149" cy="34134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237849-C5D5-45B2-9F9A-B0ADE94D798B}"/>
              </a:ext>
            </a:extLst>
          </p:cNvPr>
          <p:cNvSpPr txBox="1"/>
          <p:nvPr/>
        </p:nvSpPr>
        <p:spPr>
          <a:xfrm>
            <a:off x="550416" y="1420427"/>
            <a:ext cx="728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Alfred Haar</a:t>
            </a:r>
          </a:p>
        </p:txBody>
      </p:sp>
    </p:spTree>
    <p:extLst>
      <p:ext uri="{BB962C8B-B14F-4D97-AF65-F5344CB8AC3E}">
        <p14:creationId xmlns:p14="http://schemas.microsoft.com/office/powerpoint/2010/main" val="142448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C986C6B-3396-463C-8AE0-626172789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149" y="603405"/>
            <a:ext cx="5105400" cy="506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52480B-2329-48DA-ADD2-EE799A63C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776" y="1613397"/>
            <a:ext cx="723900" cy="561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ED2D1D-F996-43CA-B68A-67D992148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6442" y="1640435"/>
            <a:ext cx="519713" cy="507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27E45A-A8CF-45AD-8419-C87ED30B3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1610" y="2442562"/>
            <a:ext cx="800100" cy="552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842C8F-CAC0-4418-9DFF-F43DA0E7E9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442" y="2475706"/>
            <a:ext cx="657409" cy="4510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0B3180-80DD-4DEA-8765-18330645FD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8098" y="3262202"/>
            <a:ext cx="8382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0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F1E9B-6511-418D-9500-64B6D03EA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649" y="2497941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4000" dirty="0"/>
              <a:t>PİKSELLERİ BÖYLE HESAPLAMAK ÇOK UZUN ZAMAN ALABİLİR</a:t>
            </a:r>
          </a:p>
        </p:txBody>
      </p:sp>
    </p:spTree>
    <p:extLst>
      <p:ext uri="{BB962C8B-B14F-4D97-AF65-F5344CB8AC3E}">
        <p14:creationId xmlns:p14="http://schemas.microsoft.com/office/powerpoint/2010/main" val="4228131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B085-D76C-4261-A37F-F249ABAC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INTEGRAL IMAGES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259F95-4D2C-464B-9706-FE569DFC6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788523"/>
              </p:ext>
            </p:extLst>
          </p:nvPr>
        </p:nvGraphicFramePr>
        <p:xfrm>
          <a:off x="537590" y="1545785"/>
          <a:ext cx="5558410" cy="3388874"/>
        </p:xfrm>
        <a:graphic>
          <a:graphicData uri="http://schemas.openxmlformats.org/drawingml/2006/table">
            <a:tbl>
              <a:tblPr firstRow="1" bandRow="1"/>
              <a:tblGrid>
                <a:gridCol w="555841">
                  <a:extLst>
                    <a:ext uri="{9D8B030D-6E8A-4147-A177-3AD203B41FA5}">
                      <a16:colId xmlns:a16="http://schemas.microsoft.com/office/drawing/2014/main" val="1617874465"/>
                    </a:ext>
                  </a:extLst>
                </a:gridCol>
                <a:gridCol w="555841">
                  <a:extLst>
                    <a:ext uri="{9D8B030D-6E8A-4147-A177-3AD203B41FA5}">
                      <a16:colId xmlns:a16="http://schemas.microsoft.com/office/drawing/2014/main" val="133016091"/>
                    </a:ext>
                  </a:extLst>
                </a:gridCol>
                <a:gridCol w="555841">
                  <a:extLst>
                    <a:ext uri="{9D8B030D-6E8A-4147-A177-3AD203B41FA5}">
                      <a16:colId xmlns:a16="http://schemas.microsoft.com/office/drawing/2014/main" val="795288070"/>
                    </a:ext>
                  </a:extLst>
                </a:gridCol>
                <a:gridCol w="555841">
                  <a:extLst>
                    <a:ext uri="{9D8B030D-6E8A-4147-A177-3AD203B41FA5}">
                      <a16:colId xmlns:a16="http://schemas.microsoft.com/office/drawing/2014/main" val="2951752022"/>
                    </a:ext>
                  </a:extLst>
                </a:gridCol>
                <a:gridCol w="555841">
                  <a:extLst>
                    <a:ext uri="{9D8B030D-6E8A-4147-A177-3AD203B41FA5}">
                      <a16:colId xmlns:a16="http://schemas.microsoft.com/office/drawing/2014/main" val="1358975932"/>
                    </a:ext>
                  </a:extLst>
                </a:gridCol>
                <a:gridCol w="555841">
                  <a:extLst>
                    <a:ext uri="{9D8B030D-6E8A-4147-A177-3AD203B41FA5}">
                      <a16:colId xmlns:a16="http://schemas.microsoft.com/office/drawing/2014/main" val="3924296999"/>
                    </a:ext>
                  </a:extLst>
                </a:gridCol>
                <a:gridCol w="555841">
                  <a:extLst>
                    <a:ext uri="{9D8B030D-6E8A-4147-A177-3AD203B41FA5}">
                      <a16:colId xmlns:a16="http://schemas.microsoft.com/office/drawing/2014/main" val="687143939"/>
                    </a:ext>
                  </a:extLst>
                </a:gridCol>
                <a:gridCol w="555841">
                  <a:extLst>
                    <a:ext uri="{9D8B030D-6E8A-4147-A177-3AD203B41FA5}">
                      <a16:colId xmlns:a16="http://schemas.microsoft.com/office/drawing/2014/main" val="565803966"/>
                    </a:ext>
                  </a:extLst>
                </a:gridCol>
                <a:gridCol w="555841">
                  <a:extLst>
                    <a:ext uri="{9D8B030D-6E8A-4147-A177-3AD203B41FA5}">
                      <a16:colId xmlns:a16="http://schemas.microsoft.com/office/drawing/2014/main" val="475346947"/>
                    </a:ext>
                  </a:extLst>
                </a:gridCol>
                <a:gridCol w="555841">
                  <a:extLst>
                    <a:ext uri="{9D8B030D-6E8A-4147-A177-3AD203B41FA5}">
                      <a16:colId xmlns:a16="http://schemas.microsoft.com/office/drawing/2014/main" val="1987279599"/>
                    </a:ext>
                  </a:extLst>
                </a:gridCol>
              </a:tblGrid>
              <a:tr h="422727">
                <a:tc>
                  <a:txBody>
                    <a:bodyPr/>
                    <a:lstStyle/>
                    <a:p>
                      <a:r>
                        <a:rPr lang="tr-T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28057"/>
                  </a:ext>
                </a:extLst>
              </a:tr>
              <a:tr h="422727">
                <a:tc>
                  <a:txBody>
                    <a:bodyPr/>
                    <a:lstStyle/>
                    <a:p>
                      <a:r>
                        <a:rPr lang="tr-T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528004"/>
                  </a:ext>
                </a:extLst>
              </a:tr>
              <a:tr h="422727">
                <a:tc>
                  <a:txBody>
                    <a:bodyPr/>
                    <a:lstStyle/>
                    <a:p>
                      <a:r>
                        <a:rPr lang="tr-TR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129723"/>
                  </a:ext>
                </a:extLst>
              </a:tr>
              <a:tr h="422727">
                <a:tc>
                  <a:txBody>
                    <a:bodyPr/>
                    <a:lstStyle/>
                    <a:p>
                      <a:r>
                        <a:rPr lang="tr-TR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53222"/>
                  </a:ext>
                </a:extLst>
              </a:tr>
              <a:tr h="429785">
                <a:tc>
                  <a:txBody>
                    <a:bodyPr/>
                    <a:lstStyle/>
                    <a:p>
                      <a:r>
                        <a:rPr lang="tr-T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249092"/>
                  </a:ext>
                </a:extLst>
              </a:tr>
              <a:tr h="422727">
                <a:tc>
                  <a:txBody>
                    <a:bodyPr/>
                    <a:lstStyle/>
                    <a:p>
                      <a:r>
                        <a:rPr lang="tr-TR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234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228215"/>
                  </a:ext>
                </a:extLst>
              </a:tr>
              <a:tr h="422727">
                <a:tc>
                  <a:txBody>
                    <a:bodyPr/>
                    <a:lstStyle/>
                    <a:p>
                      <a:r>
                        <a:rPr lang="tr-TR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123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123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3099"/>
                  </a:ext>
                </a:extLst>
              </a:tr>
              <a:tr h="422727">
                <a:tc>
                  <a:txBody>
                    <a:bodyPr/>
                    <a:lstStyle/>
                    <a:p>
                      <a:r>
                        <a:rPr lang="tr-TR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213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186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3229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8BD186-6439-4AD1-BE4F-88CA59940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673370"/>
              </p:ext>
            </p:extLst>
          </p:nvPr>
        </p:nvGraphicFramePr>
        <p:xfrm>
          <a:off x="6223247" y="1538727"/>
          <a:ext cx="6063446" cy="3388874"/>
        </p:xfrm>
        <a:graphic>
          <a:graphicData uri="http://schemas.openxmlformats.org/drawingml/2006/table">
            <a:tbl>
              <a:tblPr firstRow="1" bandRow="1"/>
              <a:tblGrid>
                <a:gridCol w="622702">
                  <a:extLst>
                    <a:ext uri="{9D8B030D-6E8A-4147-A177-3AD203B41FA5}">
                      <a16:colId xmlns:a16="http://schemas.microsoft.com/office/drawing/2014/main" val="1617874465"/>
                    </a:ext>
                  </a:extLst>
                </a:gridCol>
                <a:gridCol w="604527">
                  <a:extLst>
                    <a:ext uri="{9D8B030D-6E8A-4147-A177-3AD203B41FA5}">
                      <a16:colId xmlns:a16="http://schemas.microsoft.com/office/drawing/2014/main" val="133016091"/>
                    </a:ext>
                  </a:extLst>
                </a:gridCol>
                <a:gridCol w="604527">
                  <a:extLst>
                    <a:ext uri="{9D8B030D-6E8A-4147-A177-3AD203B41FA5}">
                      <a16:colId xmlns:a16="http://schemas.microsoft.com/office/drawing/2014/main" val="795288070"/>
                    </a:ext>
                  </a:extLst>
                </a:gridCol>
                <a:gridCol w="604527">
                  <a:extLst>
                    <a:ext uri="{9D8B030D-6E8A-4147-A177-3AD203B41FA5}">
                      <a16:colId xmlns:a16="http://schemas.microsoft.com/office/drawing/2014/main" val="2951752022"/>
                    </a:ext>
                  </a:extLst>
                </a:gridCol>
                <a:gridCol w="399242">
                  <a:extLst>
                    <a:ext uri="{9D8B030D-6E8A-4147-A177-3AD203B41FA5}">
                      <a16:colId xmlns:a16="http://schemas.microsoft.com/office/drawing/2014/main" val="1358975932"/>
                    </a:ext>
                  </a:extLst>
                </a:gridCol>
                <a:gridCol w="535015">
                  <a:extLst>
                    <a:ext uri="{9D8B030D-6E8A-4147-A177-3AD203B41FA5}">
                      <a16:colId xmlns:a16="http://schemas.microsoft.com/office/drawing/2014/main" val="3924296999"/>
                    </a:ext>
                  </a:extLst>
                </a:gridCol>
                <a:gridCol w="695432">
                  <a:extLst>
                    <a:ext uri="{9D8B030D-6E8A-4147-A177-3AD203B41FA5}">
                      <a16:colId xmlns:a16="http://schemas.microsoft.com/office/drawing/2014/main" val="687143939"/>
                    </a:ext>
                  </a:extLst>
                </a:gridCol>
                <a:gridCol w="659940">
                  <a:extLst>
                    <a:ext uri="{9D8B030D-6E8A-4147-A177-3AD203B41FA5}">
                      <a16:colId xmlns:a16="http://schemas.microsoft.com/office/drawing/2014/main" val="565803966"/>
                    </a:ext>
                  </a:extLst>
                </a:gridCol>
                <a:gridCol w="733007">
                  <a:extLst>
                    <a:ext uri="{9D8B030D-6E8A-4147-A177-3AD203B41FA5}">
                      <a16:colId xmlns:a16="http://schemas.microsoft.com/office/drawing/2014/main" val="475346947"/>
                    </a:ext>
                  </a:extLst>
                </a:gridCol>
                <a:gridCol w="604527">
                  <a:extLst>
                    <a:ext uri="{9D8B030D-6E8A-4147-A177-3AD203B41FA5}">
                      <a16:colId xmlns:a16="http://schemas.microsoft.com/office/drawing/2014/main" val="1987279599"/>
                    </a:ext>
                  </a:extLst>
                </a:gridCol>
              </a:tblGrid>
              <a:tr h="422727">
                <a:tc>
                  <a:txBody>
                    <a:bodyPr/>
                    <a:lstStyle/>
                    <a:p>
                      <a:r>
                        <a:rPr lang="tr-T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28057"/>
                  </a:ext>
                </a:extLst>
              </a:tr>
              <a:tr h="422727">
                <a:tc>
                  <a:txBody>
                    <a:bodyPr/>
                    <a:lstStyle/>
                    <a:p>
                      <a:r>
                        <a:rPr lang="tr-TR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528004"/>
                  </a:ext>
                </a:extLst>
              </a:tr>
              <a:tr h="422727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669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129723"/>
                  </a:ext>
                </a:extLst>
              </a:tr>
              <a:tr h="422727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53222"/>
                  </a:ext>
                </a:extLst>
              </a:tr>
              <a:tr h="429785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249092"/>
                  </a:ext>
                </a:extLst>
              </a:tr>
              <a:tr h="422727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2651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3529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228215"/>
                  </a:ext>
                </a:extLst>
              </a:tr>
              <a:tr h="422727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3099"/>
                  </a:ext>
                </a:extLst>
              </a:tr>
              <a:tr h="422727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4755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5986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3229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8198BE0-C921-4239-B2AA-ACB88EC2B407}"/>
              </a:ext>
            </a:extLst>
          </p:cNvPr>
          <p:cNvSpPr txBox="1"/>
          <p:nvPr/>
        </p:nvSpPr>
        <p:spPr>
          <a:xfrm>
            <a:off x="3515557" y="5628443"/>
            <a:ext cx="54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5986 – 3529 + 2651 – 4755 = ... </a:t>
            </a:r>
          </a:p>
        </p:txBody>
      </p:sp>
    </p:spTree>
    <p:extLst>
      <p:ext uri="{BB962C8B-B14F-4D97-AF65-F5344CB8AC3E}">
        <p14:creationId xmlns:p14="http://schemas.microsoft.com/office/powerpoint/2010/main" val="2943345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6802D-54CE-4D54-9F65-3F753740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RESİMLERİ EĞİTME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745665-BAE9-4FD4-9C73-608909B7BC06}"/>
              </a:ext>
            </a:extLst>
          </p:cNvPr>
          <p:cNvCxnSpPr>
            <a:cxnSpLocks/>
          </p:cNvCxnSpPr>
          <p:nvPr/>
        </p:nvCxnSpPr>
        <p:spPr>
          <a:xfrm flipH="1">
            <a:off x="2334827" y="1447060"/>
            <a:ext cx="1642369" cy="126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4D45E7-174B-40FD-8F55-689FB517C9D6}"/>
              </a:ext>
            </a:extLst>
          </p:cNvPr>
          <p:cNvCxnSpPr>
            <a:cxnSpLocks/>
          </p:cNvCxnSpPr>
          <p:nvPr/>
        </p:nvCxnSpPr>
        <p:spPr>
          <a:xfrm>
            <a:off x="5619566" y="1447060"/>
            <a:ext cx="1651246" cy="1322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7CEEA5-1589-412F-A26D-D667A67B4385}"/>
              </a:ext>
            </a:extLst>
          </p:cNvPr>
          <p:cNvSpPr txBox="1"/>
          <p:nvPr/>
        </p:nvSpPr>
        <p:spPr>
          <a:xfrm>
            <a:off x="443883" y="2894120"/>
            <a:ext cx="31071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Positive Samples</a:t>
            </a:r>
          </a:p>
          <a:p>
            <a:pPr algn="ctr"/>
            <a:endParaRPr lang="tr-TR" b="1" dirty="0"/>
          </a:p>
          <a:p>
            <a:pPr algn="ctr"/>
            <a:r>
              <a:rPr lang="tr-TR" sz="1400" dirty="0"/>
              <a:t>Algılamak istediğimiz nesnenin de içinde bulunduğu resim setleri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D7D18C-F3B0-4D21-9481-CC81FD729D29}"/>
              </a:ext>
            </a:extLst>
          </p:cNvPr>
          <p:cNvSpPr txBox="1"/>
          <p:nvPr/>
        </p:nvSpPr>
        <p:spPr>
          <a:xfrm>
            <a:off x="5717219" y="2895599"/>
            <a:ext cx="310718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Negative Samples</a:t>
            </a:r>
          </a:p>
          <a:p>
            <a:pPr algn="ctr"/>
            <a:endParaRPr lang="tr-TR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Algılamak istediğimiz nesnenin içinde </a:t>
            </a:r>
            <a:r>
              <a:rPr kumimoji="0" lang="tr-T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bulunmadığı</a:t>
            </a: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resim setleri</a:t>
            </a:r>
          </a:p>
          <a:p>
            <a:pPr algn="ctr"/>
            <a:endParaRPr lang="tr-TR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9CE2F1C-AFD3-4FF2-80A3-5F25D69EAA83}"/>
              </a:ext>
            </a:extLst>
          </p:cNvPr>
          <p:cNvSpPr/>
          <p:nvPr/>
        </p:nvSpPr>
        <p:spPr>
          <a:xfrm>
            <a:off x="1384917" y="4249816"/>
            <a:ext cx="843378" cy="1077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1C3ABC1-1A5A-4CFC-8A7A-96587381A6AF}"/>
              </a:ext>
            </a:extLst>
          </p:cNvPr>
          <p:cNvSpPr/>
          <p:nvPr/>
        </p:nvSpPr>
        <p:spPr>
          <a:xfrm>
            <a:off x="6849122" y="4293278"/>
            <a:ext cx="843378" cy="1077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822570-57E9-48AE-B5C8-0FC75BB97ABD}"/>
              </a:ext>
            </a:extLst>
          </p:cNvPr>
          <p:cNvSpPr txBox="1"/>
          <p:nvPr/>
        </p:nvSpPr>
        <p:spPr>
          <a:xfrm>
            <a:off x="763480" y="5663953"/>
            <a:ext cx="2086252" cy="37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Positive 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75A15E-8522-48E2-949E-0CFA69F4A8E4}"/>
              </a:ext>
            </a:extLst>
          </p:cNvPr>
          <p:cNvSpPr txBox="1"/>
          <p:nvPr/>
        </p:nvSpPr>
        <p:spPr>
          <a:xfrm>
            <a:off x="6227685" y="5674310"/>
            <a:ext cx="2086252" cy="37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Negative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68B6D0-A5D1-40DA-B961-BB65C3922991}"/>
              </a:ext>
            </a:extLst>
          </p:cNvPr>
          <p:cNvSpPr txBox="1"/>
          <p:nvPr/>
        </p:nvSpPr>
        <p:spPr>
          <a:xfrm>
            <a:off x="9037468" y="4633048"/>
            <a:ext cx="1970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XML Dosyası (Model)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3D0A0-86C8-4299-BA90-E98F1DFFD2FF}"/>
              </a:ext>
            </a:extLst>
          </p:cNvPr>
          <p:cNvSpPr txBox="1"/>
          <p:nvPr/>
        </p:nvSpPr>
        <p:spPr>
          <a:xfrm>
            <a:off x="7546020" y="4373603"/>
            <a:ext cx="20684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600" b="1" dirty="0"/>
              <a:t>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C287B-EAFA-40CA-97CF-9D825FF37C2E}"/>
              </a:ext>
            </a:extLst>
          </p:cNvPr>
          <p:cNvSpPr txBox="1"/>
          <p:nvPr/>
        </p:nvSpPr>
        <p:spPr>
          <a:xfrm>
            <a:off x="3703468" y="4402216"/>
            <a:ext cx="20684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6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265301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216</TotalTime>
  <Words>276</Words>
  <Application>Microsoft Office PowerPoint</Application>
  <PresentationFormat>Widescreen</PresentationFormat>
  <Paragraphs>137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PYTHON OPENCV İLE GÖRÜNTÜ İŞLEME</vt:lpstr>
      <vt:lpstr>İçindekiler</vt:lpstr>
      <vt:lpstr>VIOLA-JONES ALGORİTMASI</vt:lpstr>
      <vt:lpstr>PowerPoint Presentation</vt:lpstr>
      <vt:lpstr>HAAR – LIKE FEATURES</vt:lpstr>
      <vt:lpstr>PowerPoint Presentation</vt:lpstr>
      <vt:lpstr>PowerPoint Presentation</vt:lpstr>
      <vt:lpstr>INTEGRAL IMAGES</vt:lpstr>
      <vt:lpstr>RESİMLERİ EĞİTME</vt:lpstr>
      <vt:lpstr>Adaptive Boosting, Cascading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OPENCV İLE GÖRÜNTÜ İŞLEME</dc:title>
  <dc:creator>evren çetinkaya</dc:creator>
  <cp:lastModifiedBy>evren çetinkaya</cp:lastModifiedBy>
  <cp:revision>16</cp:revision>
  <dcterms:created xsi:type="dcterms:W3CDTF">2020-12-05T16:14:41Z</dcterms:created>
  <dcterms:modified xsi:type="dcterms:W3CDTF">2020-12-08T14:51:07Z</dcterms:modified>
</cp:coreProperties>
</file>