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67" r:id="rId16"/>
    <p:sldId id="268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B72FC-72F9-4877-A25E-EFEB99540D99}" type="datetimeFigureOut">
              <a:rPr lang="tr-TR" smtClean="0"/>
              <a:t>22.12.2020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F688A-5C9F-4660-B2E6-F409137F09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342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F688A-5C9F-4660-B2E6-F409137F09DB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373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5242-D287-4C7C-93FE-62969F0E9EE3}" type="datetimeFigureOut">
              <a:rPr lang="tr-TR" smtClean="0"/>
              <a:t>22.12.2020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6921-9A3C-4988-B70C-DFF3CD9A2B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012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5242-D287-4C7C-93FE-62969F0E9EE3}" type="datetimeFigureOut">
              <a:rPr lang="tr-TR" smtClean="0"/>
              <a:t>22.12.2020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6921-9A3C-4988-B70C-DFF3CD9A2B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884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5242-D287-4C7C-93FE-62969F0E9EE3}" type="datetimeFigureOut">
              <a:rPr lang="tr-TR" smtClean="0"/>
              <a:t>22.12.2020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6921-9A3C-4988-B70C-DFF3CD9A2B5A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4165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5242-D287-4C7C-93FE-62969F0E9EE3}" type="datetimeFigureOut">
              <a:rPr lang="tr-TR" smtClean="0"/>
              <a:t>22.12.2020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6921-9A3C-4988-B70C-DFF3CD9A2B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719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5242-D287-4C7C-93FE-62969F0E9EE3}" type="datetimeFigureOut">
              <a:rPr lang="tr-TR" smtClean="0"/>
              <a:t>22.12.2020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6921-9A3C-4988-B70C-DFF3CD9A2B5A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1486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5242-D287-4C7C-93FE-62969F0E9EE3}" type="datetimeFigureOut">
              <a:rPr lang="tr-TR" smtClean="0"/>
              <a:t>22.12.2020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6921-9A3C-4988-B70C-DFF3CD9A2B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4559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5242-D287-4C7C-93FE-62969F0E9EE3}" type="datetimeFigureOut">
              <a:rPr lang="tr-TR" smtClean="0"/>
              <a:t>22.12.2020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6921-9A3C-4988-B70C-DFF3CD9A2B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4210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5242-D287-4C7C-93FE-62969F0E9EE3}" type="datetimeFigureOut">
              <a:rPr lang="tr-TR" smtClean="0"/>
              <a:t>22.12.2020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6921-9A3C-4988-B70C-DFF3CD9A2B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925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5242-D287-4C7C-93FE-62969F0E9EE3}" type="datetimeFigureOut">
              <a:rPr lang="tr-TR" smtClean="0"/>
              <a:t>22.12.2020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6921-9A3C-4988-B70C-DFF3CD9A2B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62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5242-D287-4C7C-93FE-62969F0E9EE3}" type="datetimeFigureOut">
              <a:rPr lang="tr-TR" smtClean="0"/>
              <a:t>22.12.2020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6921-9A3C-4988-B70C-DFF3CD9A2B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146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5242-D287-4C7C-93FE-62969F0E9EE3}" type="datetimeFigureOut">
              <a:rPr lang="tr-TR" smtClean="0"/>
              <a:t>22.12.2020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6921-9A3C-4988-B70C-DFF3CD9A2B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911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5242-D287-4C7C-93FE-62969F0E9EE3}" type="datetimeFigureOut">
              <a:rPr lang="tr-TR" smtClean="0"/>
              <a:t>22.12.2020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6921-9A3C-4988-B70C-DFF3CD9A2B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514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5242-D287-4C7C-93FE-62969F0E9EE3}" type="datetimeFigureOut">
              <a:rPr lang="tr-TR" smtClean="0"/>
              <a:t>22.12.2020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6921-9A3C-4988-B70C-DFF3CD9A2B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334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5242-D287-4C7C-93FE-62969F0E9EE3}" type="datetimeFigureOut">
              <a:rPr lang="tr-TR" smtClean="0"/>
              <a:t>22.12.2020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6921-9A3C-4988-B70C-DFF3CD9A2B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786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5242-D287-4C7C-93FE-62969F0E9EE3}" type="datetimeFigureOut">
              <a:rPr lang="tr-TR" smtClean="0"/>
              <a:t>22.12.2020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6921-9A3C-4988-B70C-DFF3CD9A2B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512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5242-D287-4C7C-93FE-62969F0E9EE3}" type="datetimeFigureOut">
              <a:rPr lang="tr-TR" smtClean="0"/>
              <a:t>22.12.2020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6921-9A3C-4988-B70C-DFF3CD9A2B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629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75242-D287-4C7C-93FE-62969F0E9EE3}" type="datetimeFigureOut">
              <a:rPr lang="tr-TR" smtClean="0"/>
              <a:t>22.12.2020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2A6921-9A3C-4988-B70C-DFF3CD9A2B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366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87D8DD-EBA8-4790-BAF2-38DCD6AA0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38" y="2405063"/>
            <a:ext cx="7767637" cy="1646237"/>
          </a:xfrm>
        </p:spPr>
        <p:txBody>
          <a:bodyPr/>
          <a:lstStyle/>
          <a:p>
            <a:pPr algn="ctr"/>
            <a:r>
              <a:rPr lang="tr-TR" dirty="0"/>
              <a:t>PYTHON OPENCV İLE GÖRÜNTÜ İŞLEME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3E3CCAA-21C3-479D-99E1-7C8FCFB96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538" y="4051300"/>
            <a:ext cx="7767637" cy="1096963"/>
          </a:xfrm>
        </p:spPr>
        <p:txBody>
          <a:bodyPr/>
          <a:lstStyle/>
          <a:p>
            <a:pPr algn="ctr"/>
            <a:r>
              <a:rPr lang="tr-TR"/>
              <a:t>Week 7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790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AA2E-E5F8-4DE2-824E-8B4C5A6F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Loss (Error)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B6164-6CB4-4ED5-AA3E-094D1599C1FF}"/>
              </a:ext>
            </a:extLst>
          </p:cNvPr>
          <p:cNvSpPr txBox="1"/>
          <p:nvPr/>
        </p:nvSpPr>
        <p:spPr>
          <a:xfrm>
            <a:off x="3032449" y="4367923"/>
            <a:ext cx="726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Cost Function = sum(Loss Functions)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8DF97-9E20-4F14-A1E1-C1E57D2AFD48}"/>
              </a:ext>
            </a:extLst>
          </p:cNvPr>
          <p:cNvSpPr txBox="1"/>
          <p:nvPr/>
        </p:nvSpPr>
        <p:spPr>
          <a:xfrm>
            <a:off x="2403605" y="3343246"/>
            <a:ext cx="726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p(y</a:t>
            </a:r>
            <a:r>
              <a:rPr lang="tr-TR" sz="1200" b="1" dirty="0"/>
              <a:t>i</a:t>
            </a:r>
            <a:r>
              <a:rPr lang="tr-TR" b="1" dirty="0"/>
              <a:t>)</a:t>
            </a:r>
            <a:r>
              <a:rPr lang="tr-TR" dirty="0"/>
              <a:t>, forward propagation içinde bulduğumuz değer.</a:t>
            </a:r>
          </a:p>
          <a:p>
            <a:r>
              <a:rPr lang="tr-TR" b="1" dirty="0"/>
              <a:t>y</a:t>
            </a:r>
            <a:r>
              <a:rPr lang="tr-TR" dirty="0"/>
              <a:t>, datanın asıl değeri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D2EE1-C5A3-4DCA-AB2C-FCBC0146A4EB}"/>
              </a:ext>
            </a:extLst>
          </p:cNvPr>
          <p:cNvSpPr txBox="1"/>
          <p:nvPr/>
        </p:nvSpPr>
        <p:spPr>
          <a:xfrm>
            <a:off x="3032449" y="4930935"/>
            <a:ext cx="645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Cost fonksiyonu olabildiğince az olmalı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3AB8D-6B9A-4FB5-941F-E4D3890C390C}"/>
              </a:ext>
            </a:extLst>
          </p:cNvPr>
          <p:cNvSpPr txBox="1"/>
          <p:nvPr/>
        </p:nvSpPr>
        <p:spPr>
          <a:xfrm>
            <a:off x="3116424" y="5514392"/>
            <a:ext cx="407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Binary Cross Entropy</a:t>
            </a:r>
          </a:p>
        </p:txBody>
      </p:sp>
      <p:pic>
        <p:nvPicPr>
          <p:cNvPr id="1026" name="Picture 2" descr="Negative range for binary cross entropy loss? - Data Science Stack Exchange">
            <a:extLst>
              <a:ext uri="{FF2B5EF4-FFF2-40B4-BE49-F238E27FC236}">
                <a16:creationId xmlns:a16="http://schemas.microsoft.com/office/drawing/2014/main" id="{27DC476D-8B49-4EF5-8AE3-0DB825630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605" y="1794752"/>
            <a:ext cx="56769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279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F99E-36CA-4AF6-AACC-E1649E8E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4" y="376334"/>
            <a:ext cx="8596668" cy="1320800"/>
          </a:xfrm>
        </p:spPr>
        <p:txBody>
          <a:bodyPr/>
          <a:lstStyle/>
          <a:p>
            <a:r>
              <a:rPr lang="tr-TR" dirty="0"/>
              <a:t>Gradient Descent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A0F26-0A9F-4783-A971-22059138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016" y="1263595"/>
            <a:ext cx="4994599" cy="3509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F10662-5B7D-4CED-BE0C-B9032B5DF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565" y="4773313"/>
            <a:ext cx="2857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9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AF6B-B9D9-4F49-A75F-C8A7858F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Backward Propagation</a:t>
            </a:r>
            <a:br>
              <a:rPr lang="tr-TR" dirty="0"/>
            </a:b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5251F-2EDF-41C2-8282-9BDE8BEEC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04" t="-24" r="19544" b="25891"/>
          <a:stretch/>
        </p:blipFill>
        <p:spPr>
          <a:xfrm>
            <a:off x="100423" y="1404953"/>
            <a:ext cx="9750490" cy="43466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37CAB9-05F5-4B4D-B127-D03DEC8271EE}"/>
              </a:ext>
            </a:extLst>
          </p:cNvPr>
          <p:cNvCxnSpPr/>
          <p:nvPr/>
        </p:nvCxnSpPr>
        <p:spPr>
          <a:xfrm>
            <a:off x="1968759" y="5751627"/>
            <a:ext cx="659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88C0AD-A4BE-43FB-AD38-34946FB6EA31}"/>
              </a:ext>
            </a:extLst>
          </p:cNvPr>
          <p:cNvSpPr txBox="1"/>
          <p:nvPr/>
        </p:nvSpPr>
        <p:spPr>
          <a:xfrm>
            <a:off x="4198776" y="5318449"/>
            <a:ext cx="18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Forward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716190-4ACD-4B91-AE48-FF3EA633215F}"/>
              </a:ext>
            </a:extLst>
          </p:cNvPr>
          <p:cNvCxnSpPr/>
          <p:nvPr/>
        </p:nvCxnSpPr>
        <p:spPr>
          <a:xfrm flipH="1">
            <a:off x="1849016" y="6307494"/>
            <a:ext cx="659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474714-A6ED-4D32-9120-24255200244F}"/>
              </a:ext>
            </a:extLst>
          </p:cNvPr>
          <p:cNvSpPr txBox="1"/>
          <p:nvPr/>
        </p:nvSpPr>
        <p:spPr>
          <a:xfrm>
            <a:off x="4198776" y="5874315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Backward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726B4-528A-4E1E-ADC9-5784CBA33468}"/>
              </a:ext>
            </a:extLst>
          </p:cNvPr>
          <p:cNvSpPr txBox="1"/>
          <p:nvPr/>
        </p:nvSpPr>
        <p:spPr>
          <a:xfrm>
            <a:off x="9391500" y="5365312"/>
            <a:ext cx="29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Bakınız:</a:t>
            </a:r>
          </a:p>
          <a:p>
            <a:pPr algn="ctr"/>
            <a:endParaRPr lang="tr-TR" dirty="0"/>
          </a:p>
          <a:p>
            <a:pPr algn="ctr"/>
            <a:r>
              <a:rPr lang="tr-TR" dirty="0"/>
              <a:t>ANN (Artificial 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1604557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115FC2-1479-4DF7-83CE-A23C94E3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81" y="0"/>
            <a:ext cx="8935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16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ficial Neural Networks: Man vs Machine? - Group Futurista">
            <a:extLst>
              <a:ext uri="{FF2B5EF4-FFF2-40B4-BE49-F238E27FC236}">
                <a16:creationId xmlns:a16="http://schemas.microsoft.com/office/drawing/2014/main" id="{898FC748-1397-46D6-8E39-BC3C0EF62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882" y="422211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3D6F21-90B4-4F89-969C-2A705BC6731E}"/>
              </a:ext>
            </a:extLst>
          </p:cNvPr>
          <p:cNvSpPr/>
          <p:nvPr/>
        </p:nvSpPr>
        <p:spPr>
          <a:xfrm>
            <a:off x="2085391" y="5682342"/>
            <a:ext cx="1875453" cy="20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51DF16-FF24-42B2-A847-1C3C40D427D1}"/>
              </a:ext>
            </a:extLst>
          </p:cNvPr>
          <p:cNvSpPr/>
          <p:nvPr/>
        </p:nvSpPr>
        <p:spPr>
          <a:xfrm>
            <a:off x="6669832" y="5682342"/>
            <a:ext cx="1875453" cy="20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4DDFE7-B8B3-43D2-AE0C-FDF48F68B1A8}"/>
              </a:ext>
            </a:extLst>
          </p:cNvPr>
          <p:cNvSpPr/>
          <p:nvPr/>
        </p:nvSpPr>
        <p:spPr>
          <a:xfrm>
            <a:off x="5345664" y="5682341"/>
            <a:ext cx="353010" cy="20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032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E1B7-3F11-4BA7-91A3-0D074ABD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CNN (Convolutional Neural Network)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83E82-6E68-4798-99AD-A4C45D5B2152}"/>
              </a:ext>
            </a:extLst>
          </p:cNvPr>
          <p:cNvSpPr txBox="1"/>
          <p:nvPr/>
        </p:nvSpPr>
        <p:spPr>
          <a:xfrm>
            <a:off x="765110" y="1539551"/>
            <a:ext cx="8294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Genelde Image Classification, object detection alanlarında kullanılan bir Neural Network’tür.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2E5D98-473A-4709-9E6D-4D8CCC5CA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86" y="2462881"/>
            <a:ext cx="11307828" cy="40386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1DE6BB-BA75-4BD1-8B0F-B861ADC9A352}"/>
              </a:ext>
            </a:extLst>
          </p:cNvPr>
          <p:cNvCxnSpPr/>
          <p:nvPr/>
        </p:nvCxnSpPr>
        <p:spPr>
          <a:xfrm flipH="1">
            <a:off x="1352939" y="5057192"/>
            <a:ext cx="1063690" cy="115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431412-243F-4772-A46D-7D1F9B56FD19}"/>
              </a:ext>
            </a:extLst>
          </p:cNvPr>
          <p:cNvSpPr txBox="1"/>
          <p:nvPr/>
        </p:nvSpPr>
        <p:spPr>
          <a:xfrm>
            <a:off x="765110" y="639146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Feature Maps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5AA5F-5A18-4EBE-885B-E27E9AF34B63}"/>
              </a:ext>
            </a:extLst>
          </p:cNvPr>
          <p:cNvSpPr txBox="1"/>
          <p:nvPr/>
        </p:nvSpPr>
        <p:spPr>
          <a:xfrm>
            <a:off x="3974840" y="526635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492611-D7AC-4103-A531-CCFA2D3D2EE0}"/>
              </a:ext>
            </a:extLst>
          </p:cNvPr>
          <p:cNvSpPr txBox="1"/>
          <p:nvPr/>
        </p:nvSpPr>
        <p:spPr>
          <a:xfrm>
            <a:off x="6790563" y="526635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423298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F56B5F-E3A8-455C-A641-A31868FAF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4" y="233265"/>
            <a:ext cx="11597951" cy="620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5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5038-8ACA-45FB-A2A5-13C730DD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604" y="2699657"/>
            <a:ext cx="8596668" cy="1320800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BU İŞLEMLER NASIL YAPILIYOR ?</a:t>
            </a:r>
          </a:p>
        </p:txBody>
      </p:sp>
    </p:spTree>
    <p:extLst>
      <p:ext uri="{BB962C8B-B14F-4D97-AF65-F5344CB8AC3E}">
        <p14:creationId xmlns:p14="http://schemas.microsoft.com/office/powerpoint/2010/main" val="1279405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eras - Edureka">
            <a:extLst>
              <a:ext uri="{FF2B5EF4-FFF2-40B4-BE49-F238E27FC236}">
                <a16:creationId xmlns:a16="http://schemas.microsoft.com/office/drawing/2014/main" id="{ED59F395-A5B8-4151-B4F5-2AC4B7D05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596" y="1149216"/>
            <a:ext cx="16859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nsorFlow - Edureka">
            <a:extLst>
              <a:ext uri="{FF2B5EF4-FFF2-40B4-BE49-F238E27FC236}">
                <a16:creationId xmlns:a16="http://schemas.microsoft.com/office/drawing/2014/main" id="{9C3F7F77-BF0D-469A-AF1C-75F42D89D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18" y="1149216"/>
            <a:ext cx="16859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Torch - Edureka">
            <a:extLst>
              <a:ext uri="{FF2B5EF4-FFF2-40B4-BE49-F238E27FC236}">
                <a16:creationId xmlns:a16="http://schemas.microsoft.com/office/drawing/2014/main" id="{B81C7359-CD29-49B4-B8B8-8238CE44C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83" y="1149216"/>
            <a:ext cx="16859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8A9136-08DB-429E-9727-7B0EF7CA4DDA}"/>
              </a:ext>
            </a:extLst>
          </p:cNvPr>
          <p:cNvSpPr txBox="1"/>
          <p:nvPr/>
        </p:nvSpPr>
        <p:spPr>
          <a:xfrm>
            <a:off x="1166325" y="3059668"/>
            <a:ext cx="178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KERAS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9F6248-A331-43D8-8A8E-E9B59184B50E}"/>
              </a:ext>
            </a:extLst>
          </p:cNvPr>
          <p:cNvSpPr txBox="1"/>
          <p:nvPr/>
        </p:nvSpPr>
        <p:spPr>
          <a:xfrm>
            <a:off x="4578318" y="3059668"/>
            <a:ext cx="178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TENSORFLOW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43B471-38CA-48F5-BEBE-16ABB395C353}"/>
              </a:ext>
            </a:extLst>
          </p:cNvPr>
          <p:cNvSpPr txBox="1"/>
          <p:nvPr/>
        </p:nvSpPr>
        <p:spPr>
          <a:xfrm>
            <a:off x="7562412" y="3059668"/>
            <a:ext cx="178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PYTORCH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C3F6B-9CDD-4EE7-961D-6655BA9C9901}"/>
              </a:ext>
            </a:extLst>
          </p:cNvPr>
          <p:cNvSpPr txBox="1"/>
          <p:nvPr/>
        </p:nvSpPr>
        <p:spPr>
          <a:xfrm>
            <a:off x="786928" y="3586852"/>
            <a:ext cx="2547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Open-source, Python ile yazılmış neural network kütüphanesidir. Tensorflow üzerinde çalışabilme özelliğine sahiptir. Hızlı işlemler yapabilmek için tasarlanmıştır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C360A-E042-4B1F-82C3-94A789739618}"/>
              </a:ext>
            </a:extLst>
          </p:cNvPr>
          <p:cNvSpPr txBox="1"/>
          <p:nvPr/>
        </p:nvSpPr>
        <p:spPr>
          <a:xfrm>
            <a:off x="4198921" y="3586852"/>
            <a:ext cx="25472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Neural Networkler gibi makine öğrenimi uygulamarı için kullanılan açık kaynaklı bir kütüphanedir. Google tarafından geliştirilmiştir.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55814-8EEB-443A-AB14-268DAD7DF1C4}"/>
              </a:ext>
            </a:extLst>
          </p:cNvPr>
          <p:cNvSpPr txBox="1"/>
          <p:nvPr/>
        </p:nvSpPr>
        <p:spPr>
          <a:xfrm>
            <a:off x="7262472" y="3586851"/>
            <a:ext cx="30945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Açık kaynaklı, Python için geliştirilmiş makine öğrenmesi kütüphanesidir. NLP, Computer Vision gibi alanlarda çalışmak için içerisinde fonksiyonlar bulunmaktadır. Facebook tarafından geliştirilmiştir</a:t>
            </a:r>
          </a:p>
        </p:txBody>
      </p:sp>
    </p:spTree>
    <p:extLst>
      <p:ext uri="{BB962C8B-B14F-4D97-AF65-F5344CB8AC3E}">
        <p14:creationId xmlns:p14="http://schemas.microsoft.com/office/powerpoint/2010/main" val="778811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BD4D8F-24FB-4AF8-8696-9A1688E64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690014"/>
              </p:ext>
            </p:extLst>
          </p:nvPr>
        </p:nvGraphicFramePr>
        <p:xfrm>
          <a:off x="809690" y="546100"/>
          <a:ext cx="8931472" cy="5765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32868">
                  <a:extLst>
                    <a:ext uri="{9D8B030D-6E8A-4147-A177-3AD203B41FA5}">
                      <a16:colId xmlns:a16="http://schemas.microsoft.com/office/drawing/2014/main" val="3098374774"/>
                    </a:ext>
                  </a:extLst>
                </a:gridCol>
                <a:gridCol w="2232868">
                  <a:extLst>
                    <a:ext uri="{9D8B030D-6E8A-4147-A177-3AD203B41FA5}">
                      <a16:colId xmlns:a16="http://schemas.microsoft.com/office/drawing/2014/main" val="203186433"/>
                    </a:ext>
                  </a:extLst>
                </a:gridCol>
                <a:gridCol w="2232868">
                  <a:extLst>
                    <a:ext uri="{9D8B030D-6E8A-4147-A177-3AD203B41FA5}">
                      <a16:colId xmlns:a16="http://schemas.microsoft.com/office/drawing/2014/main" val="2578286072"/>
                    </a:ext>
                  </a:extLst>
                </a:gridCol>
                <a:gridCol w="2232868">
                  <a:extLst>
                    <a:ext uri="{9D8B030D-6E8A-4147-A177-3AD203B41FA5}">
                      <a16:colId xmlns:a16="http://schemas.microsoft.com/office/drawing/2014/main" val="3877891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Keras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Pytorch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47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API Seviyesi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High level API, basit, hızlı implementasyon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Hem high, hem de low level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Low level API, direct work, akademik çalışmalarda, optimizasyon gerektiren deep learning uygulamalarında kullanılır.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7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Small Dataset + slow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Large dataset + high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Large dataset + high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59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Mimari (Architecture)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Basit (simple) bit mimariye sahip.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Çok basit değil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Daha kompleks mimariye sahiptir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Debug ihtiyacı daha azdır.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Debugging işi daha zordur. Debuging’i iyidir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En iyi debugging kapasitesine sahiptir.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89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Kıyasla daha yavaş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Yüksek hız ve performans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Yüksek hız ve performans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3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63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D58408-E5E1-4A71-A6E8-798784D9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tr-TR" dirty="0"/>
              <a:t>İçindekiler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6CFAE-CAC5-4E65-B4F9-6BDE7B7159EE}"/>
              </a:ext>
            </a:extLst>
          </p:cNvPr>
          <p:cNvSpPr txBox="1"/>
          <p:nvPr/>
        </p:nvSpPr>
        <p:spPr>
          <a:xfrm>
            <a:off x="677863" y="1604865"/>
            <a:ext cx="7617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Görüntü İşleme ve Yapay Zeka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ANN, 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Keras, Tensorflow, Pythorch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Örnek çalışma</a:t>
            </a:r>
          </a:p>
        </p:txBody>
      </p:sp>
    </p:spTree>
    <p:extLst>
      <p:ext uri="{BB962C8B-B14F-4D97-AF65-F5344CB8AC3E}">
        <p14:creationId xmlns:p14="http://schemas.microsoft.com/office/powerpoint/2010/main" val="2618276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9289-8065-47E1-A15C-EE78FFD9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567" y="2768600"/>
            <a:ext cx="8596668" cy="1320800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DİNLEDİĞİNİZ İÇİN TEŞEKKÜRLER</a:t>
            </a:r>
          </a:p>
        </p:txBody>
      </p:sp>
    </p:spTree>
    <p:extLst>
      <p:ext uri="{BB962C8B-B14F-4D97-AF65-F5344CB8AC3E}">
        <p14:creationId xmlns:p14="http://schemas.microsoft.com/office/powerpoint/2010/main" val="297174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E676-E83E-41C4-9042-254277D6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GÖRÜNTÜ İŞLEME VE YAPAY ZEKA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676BE-AAAA-4E11-84FD-EE289134CFB1}"/>
              </a:ext>
            </a:extLst>
          </p:cNvPr>
          <p:cNvSpPr txBox="1"/>
          <p:nvPr/>
        </p:nvSpPr>
        <p:spPr>
          <a:xfrm>
            <a:off x="569167" y="1380931"/>
            <a:ext cx="85001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OpenCV algoritmaları neredeyse birçok resim işlemlerini verimli bir şekilde yapmak üzere tasarlanmıştır. Resim ve video üzerinde birçok işlem bu kütüphane sayesinde gerçekleşebilmektedir.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5 ve 6. haftada da gördüğümüz üzere, renge ve cismin karakteristiğine bağlı nesne tespitleri de yapabilmekteyiz.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tr-TR" b="1" dirty="0"/>
              <a:t>Renge göre nesne tespiti algoritması sırasında karşılaşılabilecek problemler: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tr-TR" dirty="0"/>
              <a:t>Ortamda aynı renk başka nesnelerin olması.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tr-TR" dirty="0"/>
              <a:t>Dış ortamda güneşin kamera üzerindeki etkisine bağlı olarak geçici renkler ile karşılaşılması.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tr-TR" dirty="0"/>
              <a:t>Kodda belirlenen renk aralığının bir ortamda çalışıp başka bir ortamda çalışmaması.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tr-TR" b="1" dirty="0"/>
              <a:t>Karakteristiğe göre nesne tespiti algoritması sırasında karşılaşılabilecek problemler: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tr-TR" dirty="0"/>
              <a:t>Verilen datalar ile oluşturulan xml in yetersizliği.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tr-TR" dirty="0"/>
              <a:t>Belli bir mesafeden sonra nesneyi tespit edememesi.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tr-TR" dirty="0"/>
              <a:t>Aynı türde ama farklı özellikte (renk, şekil, duruş) olan cisimleri algılayamama.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tr-TR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620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A427-9B35-412E-B8D3-B3B9D8A9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YAPAY ZEKA MİMARİLERİ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3A41E-4176-4C54-8E42-F6232D06BC26}"/>
              </a:ext>
            </a:extLst>
          </p:cNvPr>
          <p:cNvSpPr txBox="1"/>
          <p:nvPr/>
        </p:nvSpPr>
        <p:spPr>
          <a:xfrm>
            <a:off x="677334" y="1726163"/>
            <a:ext cx="8596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Yapılacak işleri makineye öğretiyoruz.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Ne kadar </a:t>
            </a:r>
            <a:r>
              <a:rPr lang="tr-TR" b="1" dirty="0"/>
              <a:t>özenli</a:t>
            </a:r>
            <a:r>
              <a:rPr lang="tr-TR" dirty="0"/>
              <a:t> bir şekilde öğretirsek sonuçlar o kadar iyi olur.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‘Özenli’ kelimesi burda birçok anlamda kullanılmıştır.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tr-TR" dirty="0"/>
              <a:t>Verilen verinin içeriği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tr-TR" dirty="0"/>
              <a:t>Verilen verinin sayısı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tr-TR" dirty="0"/>
              <a:t>Verilen verinin balance/imbalance olması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tr-TR" dirty="0"/>
              <a:t>Verilen verinin doğru bir şekilde label edilmesi.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 sayede verilen inputlar daha kesin outputlar ile elimizde bulunur.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tr-TR" dirty="0"/>
              <a:t>Görsel içerikli alanlar.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tr-TR" dirty="0"/>
              <a:t>Akıllı asistanlar.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tr-TR" dirty="0"/>
              <a:t>Recommendation sistemler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tr-TR" dirty="0"/>
              <a:t>Sağlık alanlarında (Tümör örneği)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tr-TR" dirty="0"/>
              <a:t>Sosyal medyada (Twitter, Instagram)</a:t>
            </a:r>
          </a:p>
        </p:txBody>
      </p:sp>
    </p:spTree>
    <p:extLst>
      <p:ext uri="{BB962C8B-B14F-4D97-AF65-F5344CB8AC3E}">
        <p14:creationId xmlns:p14="http://schemas.microsoft.com/office/powerpoint/2010/main" val="320310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E226-E14B-49AA-9A40-A1F22D6D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A2AF3-07FA-4B3D-BE4E-FA0051E8C544}"/>
              </a:ext>
            </a:extLst>
          </p:cNvPr>
          <p:cNvSpPr txBox="1"/>
          <p:nvPr/>
        </p:nvSpPr>
        <p:spPr>
          <a:xfrm>
            <a:off x="783771" y="1436914"/>
            <a:ext cx="59156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Binary Classification (0 or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En basit Neural Network’lerden biridir.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İki şey tespit etmek istenirse logistic resgression kullanılabilir.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Initializing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Forward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Backward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218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9AFCC6-FD25-418A-862F-B9D30007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36" y="90487"/>
            <a:ext cx="76390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D023CA-E6BD-477F-B513-F317E9D40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04" t="-24" r="19544" b="25891"/>
          <a:stretch/>
        </p:blipFill>
        <p:spPr>
          <a:xfrm>
            <a:off x="0" y="761141"/>
            <a:ext cx="9750490" cy="4346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C8D0E2-98EC-4F1A-93B7-A2093DA58B78}"/>
              </a:ext>
            </a:extLst>
          </p:cNvPr>
          <p:cNvSpPr txBox="1"/>
          <p:nvPr/>
        </p:nvSpPr>
        <p:spPr>
          <a:xfrm>
            <a:off x="3265714" y="5602337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Inter"/>
              </a:rPr>
              <a:t>a</a:t>
            </a:r>
            <a:r>
              <a:rPr lang="pl-PL" b="0" i="0" dirty="0">
                <a:effectLst/>
                <a:latin typeface="Inter"/>
              </a:rPr>
              <a:t> = (w</a:t>
            </a:r>
            <a:r>
              <a:rPr lang="tr-TR" b="0" i="0" dirty="0">
                <a:effectLst/>
                <a:latin typeface="Inter"/>
              </a:rPr>
              <a:t>.T</a:t>
            </a:r>
            <a:r>
              <a:rPr lang="pl-PL" b="0" i="0" dirty="0">
                <a:effectLst/>
                <a:latin typeface="Inter"/>
              </a:rPr>
              <a:t>)x + b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03D02-AFB5-4166-811E-AADC4373B05D}"/>
              </a:ext>
            </a:extLst>
          </p:cNvPr>
          <p:cNvSpPr txBox="1"/>
          <p:nvPr/>
        </p:nvSpPr>
        <p:spPr>
          <a:xfrm>
            <a:off x="3265714" y="5971669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effectLst/>
                <a:latin typeface="Inter"/>
              </a:rPr>
              <a:t>result</a:t>
            </a:r>
            <a:r>
              <a:rPr lang="pl-PL" b="0" i="0" dirty="0">
                <a:effectLst/>
                <a:latin typeface="Inter"/>
              </a:rPr>
              <a:t> = </a:t>
            </a:r>
            <a:r>
              <a:rPr lang="tr-TR" dirty="0">
                <a:latin typeface="Inter"/>
              </a:rPr>
              <a:t>sigmoid(a)</a:t>
            </a:r>
            <a:endParaRPr lang="tr-T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FC45C-7542-470A-A976-7A5C624D22DE}"/>
              </a:ext>
            </a:extLst>
          </p:cNvPr>
          <p:cNvSpPr txBox="1"/>
          <p:nvPr/>
        </p:nvSpPr>
        <p:spPr>
          <a:xfrm>
            <a:off x="3265714" y="5233005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Inter"/>
              </a:rPr>
              <a:t>(w.T)x + b = px1*w1 + px2*w2 + px3*w3 + ... + px400*w400 + 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493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2B4978-9C9A-4D97-B2BB-962A78229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51" y="160564"/>
            <a:ext cx="70104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7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D830-0F23-48D7-8EC4-7E8C8D60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90" y="236376"/>
            <a:ext cx="8596668" cy="1320800"/>
          </a:xfrm>
        </p:spPr>
        <p:txBody>
          <a:bodyPr/>
          <a:lstStyle/>
          <a:p>
            <a:r>
              <a:rPr lang="tr-TR" dirty="0"/>
              <a:t>Forward Propagation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05901-8BB6-4611-9846-1D68BB012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04" t="-24" r="19544" b="25891"/>
          <a:stretch/>
        </p:blipFill>
        <p:spPr>
          <a:xfrm>
            <a:off x="261257" y="999412"/>
            <a:ext cx="9750490" cy="4346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F4DF00-AB54-48BB-AC60-0DE362F89965}"/>
              </a:ext>
            </a:extLst>
          </p:cNvPr>
          <p:cNvSpPr txBox="1"/>
          <p:nvPr/>
        </p:nvSpPr>
        <p:spPr>
          <a:xfrm>
            <a:off x="2948473" y="5346086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Inter"/>
              </a:rPr>
              <a:t>(w.T)x + b = px1*w1 + px2*w2 + px3*w3 + ... + px400*w400 + b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11FA7-3418-4360-A158-1F2039F46534}"/>
              </a:ext>
            </a:extLst>
          </p:cNvPr>
          <p:cNvSpPr txBox="1"/>
          <p:nvPr/>
        </p:nvSpPr>
        <p:spPr>
          <a:xfrm>
            <a:off x="2948473" y="5673922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Inter"/>
              </a:rPr>
              <a:t>a</a:t>
            </a:r>
            <a:r>
              <a:rPr lang="pl-PL" b="0" i="0" dirty="0">
                <a:effectLst/>
                <a:latin typeface="Inter"/>
              </a:rPr>
              <a:t> = (w</a:t>
            </a:r>
            <a:r>
              <a:rPr lang="tr-TR" b="0" i="0" dirty="0">
                <a:effectLst/>
                <a:latin typeface="Inter"/>
              </a:rPr>
              <a:t>.T</a:t>
            </a:r>
            <a:r>
              <a:rPr lang="pl-PL" b="0" i="0" dirty="0">
                <a:effectLst/>
                <a:latin typeface="Inter"/>
              </a:rPr>
              <a:t>)x + b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1CBA2-034C-44C8-9B20-25589AB46B9B}"/>
              </a:ext>
            </a:extLst>
          </p:cNvPr>
          <p:cNvSpPr txBox="1"/>
          <p:nvPr/>
        </p:nvSpPr>
        <p:spPr>
          <a:xfrm>
            <a:off x="2948473" y="6043254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effectLst/>
                <a:latin typeface="Inter"/>
              </a:rPr>
              <a:t>result</a:t>
            </a:r>
            <a:r>
              <a:rPr lang="pl-PL" b="0" i="0" dirty="0">
                <a:effectLst/>
                <a:latin typeface="Inter"/>
              </a:rPr>
              <a:t> = </a:t>
            </a:r>
            <a:r>
              <a:rPr lang="tr-TR" dirty="0">
                <a:latin typeface="Inter"/>
              </a:rPr>
              <a:t>sigmoid(a)</a:t>
            </a:r>
            <a:endParaRPr lang="tr-T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FB766E-CBE3-45EC-9C29-E7EB9493CF7B}"/>
              </a:ext>
            </a:extLst>
          </p:cNvPr>
          <p:cNvCxnSpPr/>
          <p:nvPr/>
        </p:nvCxnSpPr>
        <p:spPr>
          <a:xfrm>
            <a:off x="10105053" y="2967135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477A48-9AB4-47F8-BE31-5CBE8D62A8AE}"/>
              </a:ext>
            </a:extLst>
          </p:cNvPr>
          <p:cNvSpPr txBox="1"/>
          <p:nvPr/>
        </p:nvSpPr>
        <p:spPr>
          <a:xfrm>
            <a:off x="10543592" y="2782469"/>
            <a:ext cx="2226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Inter"/>
              </a:rPr>
              <a:t>Probability,</a:t>
            </a:r>
          </a:p>
          <a:p>
            <a:r>
              <a:rPr lang="tr-TR" dirty="0">
                <a:latin typeface="Inter"/>
              </a:rPr>
              <a:t>just prediction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97532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</TotalTime>
  <Words>614</Words>
  <Application>Microsoft Office PowerPoint</Application>
  <PresentationFormat>Widescreen</PresentationFormat>
  <Paragraphs>102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Inter</vt:lpstr>
      <vt:lpstr>Trebuchet MS</vt:lpstr>
      <vt:lpstr>Wingdings</vt:lpstr>
      <vt:lpstr>Wingdings 3</vt:lpstr>
      <vt:lpstr>Facet</vt:lpstr>
      <vt:lpstr>PYTHON OPENCV İLE GÖRÜNTÜ İŞLEME</vt:lpstr>
      <vt:lpstr>İçindekiler</vt:lpstr>
      <vt:lpstr>GÖRÜNTÜ İŞLEME VE YAPAY ZEKA</vt:lpstr>
      <vt:lpstr>YAPAY ZEKA MİMARİLERİ</vt:lpstr>
      <vt:lpstr>Logistic Regression</vt:lpstr>
      <vt:lpstr>PowerPoint Presentation</vt:lpstr>
      <vt:lpstr>PowerPoint Presentation</vt:lpstr>
      <vt:lpstr>PowerPoint Presentation</vt:lpstr>
      <vt:lpstr>Forward Propagation</vt:lpstr>
      <vt:lpstr>Loss (Error) Function</vt:lpstr>
      <vt:lpstr>Gradient Descent</vt:lpstr>
      <vt:lpstr>Backward Propagation </vt:lpstr>
      <vt:lpstr>PowerPoint Presentation</vt:lpstr>
      <vt:lpstr>PowerPoint Presentation</vt:lpstr>
      <vt:lpstr>CNN (Convolutional Neural Network)</vt:lpstr>
      <vt:lpstr>PowerPoint Presentation</vt:lpstr>
      <vt:lpstr>BU İŞLEMLER NASIL YAPILIYOR ?</vt:lpstr>
      <vt:lpstr>PowerPoint Presentation</vt:lpstr>
      <vt:lpstr>PowerPoint Presentation</vt:lpstr>
      <vt:lpstr>DİNLEDİĞİNİZ İÇİN 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OPENCV İLE GÖRÜNTÜ İŞLEME</dc:title>
  <dc:creator>evren çetinkaya</dc:creator>
  <cp:lastModifiedBy>evren çetinkaya</cp:lastModifiedBy>
  <cp:revision>32</cp:revision>
  <dcterms:created xsi:type="dcterms:W3CDTF">2020-12-11T19:02:33Z</dcterms:created>
  <dcterms:modified xsi:type="dcterms:W3CDTF">2020-12-22T14:39:46Z</dcterms:modified>
</cp:coreProperties>
</file>