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88EE-9A34-463C-92F8-89242C123278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2CD4-656F-4E4C-806A-13FC6291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4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88EE-9A34-463C-92F8-89242C123278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2CD4-656F-4E4C-806A-13FC6291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8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88EE-9A34-463C-92F8-89242C123278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2CD4-656F-4E4C-806A-13FC6291041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5580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88EE-9A34-463C-92F8-89242C123278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2CD4-656F-4E4C-806A-13FC6291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3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88EE-9A34-463C-92F8-89242C123278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2CD4-656F-4E4C-806A-13FC6291041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1995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88EE-9A34-463C-92F8-89242C123278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2CD4-656F-4E4C-806A-13FC6291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97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88EE-9A34-463C-92F8-89242C123278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2CD4-656F-4E4C-806A-13FC6291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85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88EE-9A34-463C-92F8-89242C123278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2CD4-656F-4E4C-806A-13FC6291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88EE-9A34-463C-92F8-89242C123278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2CD4-656F-4E4C-806A-13FC6291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8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88EE-9A34-463C-92F8-89242C123278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2CD4-656F-4E4C-806A-13FC6291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8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88EE-9A34-463C-92F8-89242C123278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2CD4-656F-4E4C-806A-13FC6291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88EE-9A34-463C-92F8-89242C123278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2CD4-656F-4E4C-806A-13FC6291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5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88EE-9A34-463C-92F8-89242C123278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2CD4-656F-4E4C-806A-13FC6291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8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88EE-9A34-463C-92F8-89242C123278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2CD4-656F-4E4C-806A-13FC6291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0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88EE-9A34-463C-92F8-89242C123278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2CD4-656F-4E4C-806A-13FC6291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88EE-9A34-463C-92F8-89242C123278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2CD4-656F-4E4C-806A-13FC6291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8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288EE-9A34-463C-92F8-89242C123278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162CD4-656F-4E4C-806A-13FC6291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9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2AF0EA-7BE5-4C03-A31C-61F262E4E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818" y="1523898"/>
            <a:ext cx="7766936" cy="3136436"/>
          </a:xfrm>
        </p:spPr>
        <p:txBody>
          <a:bodyPr/>
          <a:lstStyle/>
          <a:p>
            <a:pPr algn="ctr"/>
            <a:r>
              <a:rPr lang="en-US"/>
              <a:t>WEEK 5</a:t>
            </a:r>
            <a:br>
              <a:rPr lang="en-US"/>
            </a:br>
            <a:br>
              <a:rPr lang="en-US"/>
            </a:br>
            <a:r>
              <a:rPr lang="en-US"/>
              <a:t>  Tree Algorithms</a:t>
            </a:r>
          </a:p>
        </p:txBody>
      </p:sp>
    </p:spTree>
    <p:extLst>
      <p:ext uri="{BB962C8B-B14F-4D97-AF65-F5344CB8AC3E}">
        <p14:creationId xmlns:p14="http://schemas.microsoft.com/office/powerpoint/2010/main" val="254703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548A-F176-484A-AF18-54FD0BEA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28E0C0-88A8-4193-8203-7F52B1438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35" y="2716066"/>
            <a:ext cx="6641390" cy="2648742"/>
          </a:xfrm>
        </p:spPr>
      </p:pic>
    </p:spTree>
    <p:extLst>
      <p:ext uri="{BB962C8B-B14F-4D97-AF65-F5344CB8AC3E}">
        <p14:creationId xmlns:p14="http://schemas.microsoft.com/office/powerpoint/2010/main" val="1188111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8574-ACA0-4ED2-AE7F-B85D4DF4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Gradient Boosting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3D52A9-21F6-41B7-B68B-0D8F21548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2398796"/>
            <a:ext cx="4898571" cy="3568249"/>
          </a:xfrm>
        </p:spPr>
      </p:pic>
    </p:spTree>
    <p:extLst>
      <p:ext uri="{BB962C8B-B14F-4D97-AF65-F5344CB8AC3E}">
        <p14:creationId xmlns:p14="http://schemas.microsoft.com/office/powerpoint/2010/main" val="157334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BD65-8CAB-417A-9C40-1376F697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6B9894-C889-4C7D-A640-C63EFA0756BF}"/>
              </a:ext>
            </a:extLst>
          </p:cNvPr>
          <p:cNvSpPr/>
          <p:nvPr/>
        </p:nvSpPr>
        <p:spPr>
          <a:xfrm>
            <a:off x="4045716" y="1637003"/>
            <a:ext cx="1810139" cy="9330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Does it have wheels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D17A3F-53CA-4C21-8372-47631782B935}"/>
              </a:ext>
            </a:extLst>
          </p:cNvPr>
          <p:cNvSpPr/>
          <p:nvPr/>
        </p:nvSpPr>
        <p:spPr>
          <a:xfrm>
            <a:off x="2412859" y="3504161"/>
            <a:ext cx="1810139" cy="9330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Does it have 4 wheels 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59D70D-5AA8-40B1-A9C9-68EB41CC5F9F}"/>
              </a:ext>
            </a:extLst>
          </p:cNvPr>
          <p:cNvCxnSpPr>
            <a:cxnSpLocks/>
          </p:cNvCxnSpPr>
          <p:nvPr/>
        </p:nvCxnSpPr>
        <p:spPr>
          <a:xfrm>
            <a:off x="5704114" y="2670885"/>
            <a:ext cx="783772" cy="732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B557E0-62DF-44B8-B328-276CB1F65822}"/>
              </a:ext>
            </a:extLst>
          </p:cNvPr>
          <p:cNvCxnSpPr>
            <a:cxnSpLocks/>
          </p:cNvCxnSpPr>
          <p:nvPr/>
        </p:nvCxnSpPr>
        <p:spPr>
          <a:xfrm flipH="1">
            <a:off x="3564295" y="2706392"/>
            <a:ext cx="658703" cy="66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F6D996-7CBF-42EC-9EF9-C3A623292F5C}"/>
              </a:ext>
            </a:extLst>
          </p:cNvPr>
          <p:cNvSpPr txBox="1"/>
          <p:nvPr/>
        </p:nvSpPr>
        <p:spPr>
          <a:xfrm>
            <a:off x="3079102" y="2706392"/>
            <a:ext cx="65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177FB4-53F0-4613-BD66-E97D5BE84C71}"/>
              </a:ext>
            </a:extLst>
          </p:cNvPr>
          <p:cNvSpPr txBox="1"/>
          <p:nvPr/>
        </p:nvSpPr>
        <p:spPr>
          <a:xfrm>
            <a:off x="6096000" y="2700433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987D90-EF3D-46B3-9E62-7EB820B43682}"/>
              </a:ext>
            </a:extLst>
          </p:cNvPr>
          <p:cNvSpPr txBox="1"/>
          <p:nvPr/>
        </p:nvSpPr>
        <p:spPr>
          <a:xfrm>
            <a:off x="6383694" y="3504159"/>
            <a:ext cx="99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 Car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9642D6-797E-497B-92A1-C25B8322C378}"/>
              </a:ext>
            </a:extLst>
          </p:cNvPr>
          <p:cNvCxnSpPr>
            <a:cxnSpLocks/>
          </p:cNvCxnSpPr>
          <p:nvPr/>
        </p:nvCxnSpPr>
        <p:spPr>
          <a:xfrm flipH="1">
            <a:off x="2233128" y="4596880"/>
            <a:ext cx="658703" cy="66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BCFBEAB-807F-469F-A6D4-196C804C1AA4}"/>
              </a:ext>
            </a:extLst>
          </p:cNvPr>
          <p:cNvSpPr txBox="1"/>
          <p:nvPr/>
        </p:nvSpPr>
        <p:spPr>
          <a:xfrm>
            <a:off x="1747935" y="4596880"/>
            <a:ext cx="65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404457-299D-451A-9A5A-FCDF55DBE565}"/>
              </a:ext>
            </a:extLst>
          </p:cNvPr>
          <p:cNvCxnSpPr>
            <a:cxnSpLocks/>
          </p:cNvCxnSpPr>
          <p:nvPr/>
        </p:nvCxnSpPr>
        <p:spPr>
          <a:xfrm>
            <a:off x="3653830" y="4573550"/>
            <a:ext cx="783772" cy="732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CA025BB-6EA3-44EB-B632-AE41655CE207}"/>
              </a:ext>
            </a:extLst>
          </p:cNvPr>
          <p:cNvSpPr txBox="1"/>
          <p:nvPr/>
        </p:nvSpPr>
        <p:spPr>
          <a:xfrm>
            <a:off x="4045716" y="4606596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E98155-C73A-4466-BC58-75F2FE1C16FB}"/>
              </a:ext>
            </a:extLst>
          </p:cNvPr>
          <p:cNvSpPr txBox="1"/>
          <p:nvPr/>
        </p:nvSpPr>
        <p:spPr>
          <a:xfrm>
            <a:off x="1830356" y="5404365"/>
            <a:ext cx="99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5A735C-35BA-47BE-91EB-64DA0A7F7050}"/>
              </a:ext>
            </a:extLst>
          </p:cNvPr>
          <p:cNvSpPr txBox="1"/>
          <p:nvPr/>
        </p:nvSpPr>
        <p:spPr>
          <a:xfrm>
            <a:off x="4222998" y="5387644"/>
            <a:ext cx="99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 Car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3D1A15-EAE4-458B-B77F-020EE9E04268}"/>
              </a:ext>
            </a:extLst>
          </p:cNvPr>
          <p:cNvCxnSpPr/>
          <p:nvPr/>
        </p:nvCxnSpPr>
        <p:spPr>
          <a:xfrm flipH="1">
            <a:off x="5290457" y="1082351"/>
            <a:ext cx="895739" cy="43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C039DD3-7713-451A-AFC1-4F1DEE0EF169}"/>
              </a:ext>
            </a:extLst>
          </p:cNvPr>
          <p:cNvSpPr txBox="1"/>
          <p:nvPr/>
        </p:nvSpPr>
        <p:spPr>
          <a:xfrm>
            <a:off x="6186196" y="741523"/>
            <a:ext cx="203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Data</a:t>
            </a:r>
          </a:p>
        </p:txBody>
      </p:sp>
    </p:spTree>
    <p:extLst>
      <p:ext uri="{BB962C8B-B14F-4D97-AF65-F5344CB8AC3E}">
        <p14:creationId xmlns:p14="http://schemas.microsoft.com/office/powerpoint/2010/main" val="236367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1E71F0-2D80-4040-A60C-60A3297D7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41" y="2162969"/>
            <a:ext cx="4945091" cy="296057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EA1FBF-CB2E-46A9-9502-1A785AD96A23}"/>
              </a:ext>
            </a:extLst>
          </p:cNvPr>
          <p:cNvSpPr/>
          <p:nvPr/>
        </p:nvSpPr>
        <p:spPr>
          <a:xfrm>
            <a:off x="6938205" y="1852524"/>
            <a:ext cx="1533991" cy="788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Bmi &gt;= 30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3B2CEA-32F7-4BB9-9DD6-130B960EB120}"/>
              </a:ext>
            </a:extLst>
          </p:cNvPr>
          <p:cNvSpPr/>
          <p:nvPr/>
        </p:nvSpPr>
        <p:spPr>
          <a:xfrm>
            <a:off x="5877069" y="3369781"/>
            <a:ext cx="1533991" cy="788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Age &gt;= 43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8A38DA-53B6-44C6-8516-77E02E1B461C}"/>
              </a:ext>
            </a:extLst>
          </p:cNvPr>
          <p:cNvCxnSpPr>
            <a:cxnSpLocks/>
          </p:cNvCxnSpPr>
          <p:nvPr/>
        </p:nvCxnSpPr>
        <p:spPr>
          <a:xfrm>
            <a:off x="8381854" y="2671315"/>
            <a:ext cx="304946" cy="59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67DCCF-8D89-4166-BFE0-E2B129C41907}"/>
              </a:ext>
            </a:extLst>
          </p:cNvPr>
          <p:cNvCxnSpPr>
            <a:cxnSpLocks/>
          </p:cNvCxnSpPr>
          <p:nvPr/>
        </p:nvCxnSpPr>
        <p:spPr>
          <a:xfrm flipH="1">
            <a:off x="6831495" y="2703126"/>
            <a:ext cx="240775" cy="55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81F494-AA4A-4585-AB68-3B71FDF48AE8}"/>
              </a:ext>
            </a:extLst>
          </p:cNvPr>
          <p:cNvSpPr txBox="1"/>
          <p:nvPr/>
        </p:nvSpPr>
        <p:spPr>
          <a:xfrm>
            <a:off x="6429316" y="2684825"/>
            <a:ext cx="55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D07B6-4340-4417-A52F-5CA2701E4F0E}"/>
              </a:ext>
            </a:extLst>
          </p:cNvPr>
          <p:cNvSpPr txBox="1"/>
          <p:nvPr/>
        </p:nvSpPr>
        <p:spPr>
          <a:xfrm>
            <a:off x="8534327" y="2654776"/>
            <a:ext cx="66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429E5A-480A-4E49-9408-00614E19937F}"/>
              </a:ext>
            </a:extLst>
          </p:cNvPr>
          <p:cNvSpPr txBox="1"/>
          <p:nvPr/>
        </p:nvSpPr>
        <p:spPr>
          <a:xfrm>
            <a:off x="8175038" y="3323247"/>
            <a:ext cx="153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 Diabetes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62E9B5-A83D-4F9F-898C-9745F30E1F3A}"/>
              </a:ext>
            </a:extLst>
          </p:cNvPr>
          <p:cNvCxnSpPr>
            <a:cxnSpLocks/>
          </p:cNvCxnSpPr>
          <p:nvPr/>
        </p:nvCxnSpPr>
        <p:spPr>
          <a:xfrm flipH="1">
            <a:off x="5925368" y="4234885"/>
            <a:ext cx="279310" cy="587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A8FD7E6-B884-4FB1-9A34-A0D4CA53AA5B}"/>
              </a:ext>
            </a:extLst>
          </p:cNvPr>
          <p:cNvSpPr txBox="1"/>
          <p:nvPr/>
        </p:nvSpPr>
        <p:spPr>
          <a:xfrm>
            <a:off x="5470754" y="4288779"/>
            <a:ext cx="55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D20834-47C4-488A-9D59-581FC6E57856}"/>
              </a:ext>
            </a:extLst>
          </p:cNvPr>
          <p:cNvCxnSpPr>
            <a:cxnSpLocks/>
          </p:cNvCxnSpPr>
          <p:nvPr/>
        </p:nvCxnSpPr>
        <p:spPr>
          <a:xfrm>
            <a:off x="7040997" y="4241475"/>
            <a:ext cx="370063" cy="570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F4EBB4-E70E-4C8C-8145-42429BCEC087}"/>
              </a:ext>
            </a:extLst>
          </p:cNvPr>
          <p:cNvSpPr txBox="1"/>
          <p:nvPr/>
        </p:nvSpPr>
        <p:spPr>
          <a:xfrm>
            <a:off x="7292081" y="4294921"/>
            <a:ext cx="66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02EAC6-4BAF-4075-B239-40999313C46D}"/>
              </a:ext>
            </a:extLst>
          </p:cNvPr>
          <p:cNvCxnSpPr>
            <a:cxnSpLocks/>
          </p:cNvCxnSpPr>
          <p:nvPr/>
        </p:nvCxnSpPr>
        <p:spPr>
          <a:xfrm flipH="1">
            <a:off x="7819632" y="1395360"/>
            <a:ext cx="136652" cy="370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43EFE6E-7192-493D-9329-B8628597503E}"/>
              </a:ext>
            </a:extLst>
          </p:cNvPr>
          <p:cNvSpPr txBox="1"/>
          <p:nvPr/>
        </p:nvSpPr>
        <p:spPr>
          <a:xfrm>
            <a:off x="7819632" y="994747"/>
            <a:ext cx="172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6D51E8-ADDD-482B-AF3F-23CE526B3D2F}"/>
              </a:ext>
            </a:extLst>
          </p:cNvPr>
          <p:cNvSpPr txBox="1"/>
          <p:nvPr/>
        </p:nvSpPr>
        <p:spPr>
          <a:xfrm>
            <a:off x="7052637" y="4887038"/>
            <a:ext cx="153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 Diabetes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8DC4AB-18A8-4CC5-9705-3A9611CBF17F}"/>
              </a:ext>
            </a:extLst>
          </p:cNvPr>
          <p:cNvSpPr txBox="1"/>
          <p:nvPr/>
        </p:nvSpPr>
        <p:spPr>
          <a:xfrm>
            <a:off x="5158373" y="4875778"/>
            <a:ext cx="153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Diabetes</a:t>
            </a:r>
          </a:p>
        </p:txBody>
      </p:sp>
    </p:spTree>
    <p:extLst>
      <p:ext uri="{BB962C8B-B14F-4D97-AF65-F5344CB8AC3E}">
        <p14:creationId xmlns:p14="http://schemas.microsoft.com/office/powerpoint/2010/main" val="2919198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E941B-BFD1-4B45-A68E-4AB951B4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a Decision Tree Learn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63DBC4-DD7F-41C1-9A53-95EC8B94C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30" y="2193542"/>
            <a:ext cx="4363059" cy="27340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7756DD-F1FE-4E30-BBDC-64B0E6273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042" y="2036359"/>
            <a:ext cx="4239217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6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99DFF-E2B0-4267-A546-456B50A5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Gini index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7283CB-27C0-4451-9A0C-53829DF62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91" y="2966845"/>
            <a:ext cx="2773589" cy="9707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7DCEF3-640F-4878-A0F1-73661DC1F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91" y="1705853"/>
            <a:ext cx="4586078" cy="11354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BBCF7F-FF4F-436D-AD35-738A9610C8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56" r="212"/>
          <a:stretch/>
        </p:blipFill>
        <p:spPr>
          <a:xfrm>
            <a:off x="981515" y="4063098"/>
            <a:ext cx="3461020" cy="258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28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6E21BAD-4285-4877-AA8E-2D768946D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5" y="307474"/>
            <a:ext cx="4945091" cy="296057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96BF43A-2963-4494-99C5-2EA0D821D576}"/>
              </a:ext>
            </a:extLst>
          </p:cNvPr>
          <p:cNvCxnSpPr/>
          <p:nvPr/>
        </p:nvCxnSpPr>
        <p:spPr>
          <a:xfrm>
            <a:off x="4507831" y="737937"/>
            <a:ext cx="0" cy="2133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B6F433-4942-4DAA-9A1D-3D6A6D9AD09E}"/>
              </a:ext>
            </a:extLst>
          </p:cNvPr>
          <p:cNvCxnSpPr>
            <a:cxnSpLocks/>
          </p:cNvCxnSpPr>
          <p:nvPr/>
        </p:nvCxnSpPr>
        <p:spPr>
          <a:xfrm flipV="1">
            <a:off x="2901955" y="2358189"/>
            <a:ext cx="755645" cy="90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B310BC0-CD64-4485-94EF-884A7803DE23}"/>
              </a:ext>
            </a:extLst>
          </p:cNvPr>
          <p:cNvSpPr txBox="1"/>
          <p:nvPr/>
        </p:nvSpPr>
        <p:spPr>
          <a:xfrm>
            <a:off x="1138989" y="3429000"/>
            <a:ext cx="37538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 data points:</a:t>
            </a:r>
          </a:p>
          <a:p>
            <a:r>
              <a:rPr lang="en-US"/>
              <a:t>yes=0, no=3</a:t>
            </a:r>
          </a:p>
          <a:p>
            <a:r>
              <a:rPr lang="en-US"/>
              <a:t>Gini = 1 –(0/3)^2 - (3/3)^2</a:t>
            </a:r>
          </a:p>
          <a:p>
            <a:r>
              <a:rPr lang="en-US"/>
              <a:t>       = 1 – 0 – 1 </a:t>
            </a:r>
          </a:p>
          <a:p>
            <a:r>
              <a:rPr lang="en-US"/>
              <a:t>       =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E4610E-EC34-4A5E-941B-FCF4D05E7C8F}"/>
              </a:ext>
            </a:extLst>
          </p:cNvPr>
          <p:cNvSpPr txBox="1"/>
          <p:nvPr/>
        </p:nvSpPr>
        <p:spPr>
          <a:xfrm>
            <a:off x="6096000" y="3392905"/>
            <a:ext cx="37538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 data points:</a:t>
            </a:r>
          </a:p>
          <a:p>
            <a:r>
              <a:rPr lang="en-US"/>
              <a:t>yes=3, no=1</a:t>
            </a:r>
          </a:p>
          <a:p>
            <a:r>
              <a:rPr lang="en-US"/>
              <a:t>Gini = 1 –(3/4)^2 - (1/4)^2</a:t>
            </a:r>
          </a:p>
          <a:p>
            <a:r>
              <a:rPr lang="en-US"/>
              <a:t>       = 1 – 0.5625 – 0.0625</a:t>
            </a:r>
          </a:p>
          <a:p>
            <a:r>
              <a:rPr lang="en-US"/>
              <a:t>       = 0.375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830AE1-4BC1-477A-8EF8-CC8F8A1CC40C}"/>
              </a:ext>
            </a:extLst>
          </p:cNvPr>
          <p:cNvCxnSpPr>
            <a:cxnSpLocks/>
          </p:cNvCxnSpPr>
          <p:nvPr/>
        </p:nvCxnSpPr>
        <p:spPr>
          <a:xfrm flipH="1" flipV="1">
            <a:off x="6737684" y="2358190"/>
            <a:ext cx="593558" cy="90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4983DE5-69AD-464C-B3B8-2C41005B7184}"/>
              </a:ext>
            </a:extLst>
          </p:cNvPr>
          <p:cNvSpPr txBox="1"/>
          <p:nvPr/>
        </p:nvSpPr>
        <p:spPr>
          <a:xfrm>
            <a:off x="3416968" y="5048564"/>
            <a:ext cx="494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Weighted Final Gini index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1F0D48-4674-4339-8CFB-2D9FDC0A3DBD}"/>
              </a:ext>
            </a:extLst>
          </p:cNvPr>
          <p:cNvSpPr txBox="1"/>
          <p:nvPr/>
        </p:nvSpPr>
        <p:spPr>
          <a:xfrm>
            <a:off x="2133600" y="5630779"/>
            <a:ext cx="5197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Gini index = (3/7) * 0 + (4/7) * 0.375</a:t>
            </a:r>
          </a:p>
          <a:p>
            <a:r>
              <a:rPr lang="en-US"/>
              <a:t>                = 0.214</a:t>
            </a:r>
          </a:p>
        </p:txBody>
      </p:sp>
    </p:spTree>
    <p:extLst>
      <p:ext uri="{BB962C8B-B14F-4D97-AF65-F5344CB8AC3E}">
        <p14:creationId xmlns:p14="http://schemas.microsoft.com/office/powerpoint/2010/main" val="15809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909C69B-969C-4266-BFDE-9057DCBAE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964" y="326134"/>
            <a:ext cx="4945091" cy="296057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5361E6-CBA8-46A2-A6D5-383266E66C2A}"/>
              </a:ext>
            </a:extLst>
          </p:cNvPr>
          <p:cNvCxnSpPr/>
          <p:nvPr/>
        </p:nvCxnSpPr>
        <p:spPr>
          <a:xfrm>
            <a:off x="5123652" y="793920"/>
            <a:ext cx="0" cy="2133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D704E0-7EBF-43AF-A630-7AA8DC4EDD94}"/>
              </a:ext>
            </a:extLst>
          </p:cNvPr>
          <p:cNvCxnSpPr>
            <a:cxnSpLocks/>
          </p:cNvCxnSpPr>
          <p:nvPr/>
        </p:nvCxnSpPr>
        <p:spPr>
          <a:xfrm flipV="1">
            <a:off x="2873964" y="2376849"/>
            <a:ext cx="755645" cy="90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78A1A55-6125-4213-85FA-88B0C140F03F}"/>
              </a:ext>
            </a:extLst>
          </p:cNvPr>
          <p:cNvSpPr txBox="1"/>
          <p:nvPr/>
        </p:nvSpPr>
        <p:spPr>
          <a:xfrm>
            <a:off x="1110998" y="3447660"/>
            <a:ext cx="37538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 data points:</a:t>
            </a:r>
          </a:p>
          <a:p>
            <a:r>
              <a:rPr lang="en-US"/>
              <a:t>yes=1, no=3</a:t>
            </a:r>
          </a:p>
          <a:p>
            <a:r>
              <a:rPr lang="en-US"/>
              <a:t>Gini = 1 –(1/4)^2 - (3/4)^2</a:t>
            </a:r>
          </a:p>
          <a:p>
            <a:r>
              <a:rPr lang="en-US"/>
              <a:t>       = 1 – 0.0625 – 0.5625 </a:t>
            </a:r>
          </a:p>
          <a:p>
            <a:r>
              <a:rPr lang="en-US"/>
              <a:t>       = 0.375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BC6462-BAB5-49BF-9208-154C39A04173}"/>
              </a:ext>
            </a:extLst>
          </p:cNvPr>
          <p:cNvSpPr txBox="1"/>
          <p:nvPr/>
        </p:nvSpPr>
        <p:spPr>
          <a:xfrm>
            <a:off x="6068009" y="3411565"/>
            <a:ext cx="37538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 data points:</a:t>
            </a:r>
          </a:p>
          <a:p>
            <a:r>
              <a:rPr lang="en-US"/>
              <a:t>yes=2, no=1</a:t>
            </a:r>
          </a:p>
          <a:p>
            <a:r>
              <a:rPr lang="en-US"/>
              <a:t>Gini = 1 –(2/3)^2 - (1/3)^2</a:t>
            </a:r>
          </a:p>
          <a:p>
            <a:r>
              <a:rPr lang="en-US"/>
              <a:t>       = 1 – 0.444 – 0.111</a:t>
            </a:r>
          </a:p>
          <a:p>
            <a:r>
              <a:rPr lang="en-US"/>
              <a:t>       = 0.444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293BAE-FD1B-4444-8BE1-71DE612781B0}"/>
              </a:ext>
            </a:extLst>
          </p:cNvPr>
          <p:cNvCxnSpPr>
            <a:cxnSpLocks/>
          </p:cNvCxnSpPr>
          <p:nvPr/>
        </p:nvCxnSpPr>
        <p:spPr>
          <a:xfrm flipH="1" flipV="1">
            <a:off x="6709693" y="2376850"/>
            <a:ext cx="593558" cy="90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25C0CF-560E-404C-ABD3-C8701CC72FBF}"/>
              </a:ext>
            </a:extLst>
          </p:cNvPr>
          <p:cNvSpPr txBox="1"/>
          <p:nvPr/>
        </p:nvSpPr>
        <p:spPr>
          <a:xfrm>
            <a:off x="3388977" y="5067224"/>
            <a:ext cx="494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Weighted Final Gini index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5E9E15-4DC5-43D7-9ECB-EFFB4D30E93E}"/>
              </a:ext>
            </a:extLst>
          </p:cNvPr>
          <p:cNvSpPr txBox="1"/>
          <p:nvPr/>
        </p:nvSpPr>
        <p:spPr>
          <a:xfrm>
            <a:off x="2105609" y="5649439"/>
            <a:ext cx="5197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Gini index = (4/7) * 0.375 + (3/7) * 0.444</a:t>
            </a:r>
          </a:p>
          <a:p>
            <a:r>
              <a:rPr lang="en-US"/>
              <a:t>                = 0.404</a:t>
            </a:r>
          </a:p>
        </p:txBody>
      </p:sp>
    </p:spTree>
    <p:extLst>
      <p:ext uri="{BB962C8B-B14F-4D97-AF65-F5344CB8AC3E}">
        <p14:creationId xmlns:p14="http://schemas.microsoft.com/office/powerpoint/2010/main" val="230673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FFFE-0A76-4CAD-96A6-58015A42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04" y="479923"/>
            <a:ext cx="8596668" cy="1320800"/>
          </a:xfrm>
        </p:spPr>
        <p:txBody>
          <a:bodyPr/>
          <a:lstStyle/>
          <a:p>
            <a:r>
              <a:rPr lang="en-US"/>
              <a:t>Bagging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652EA4-2113-4FD1-9116-895A67533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55" y="2625425"/>
            <a:ext cx="6078210" cy="36540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692852-A2C7-4DF3-986F-7754DF415C1B}"/>
              </a:ext>
            </a:extLst>
          </p:cNvPr>
          <p:cNvSpPr txBox="1"/>
          <p:nvPr/>
        </p:nvSpPr>
        <p:spPr>
          <a:xfrm>
            <a:off x="668004" y="1541412"/>
            <a:ext cx="571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Ensembling trees trained with random samples</a:t>
            </a:r>
          </a:p>
        </p:txBody>
      </p:sp>
    </p:spTree>
    <p:extLst>
      <p:ext uri="{BB962C8B-B14F-4D97-AF65-F5344CB8AC3E}">
        <p14:creationId xmlns:p14="http://schemas.microsoft.com/office/powerpoint/2010/main" val="3898329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DA3D-6908-4E0C-8AAF-777E4FE69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4921"/>
            <a:ext cx="8596668" cy="1320800"/>
          </a:xfrm>
        </p:spPr>
        <p:txBody>
          <a:bodyPr/>
          <a:lstStyle/>
          <a:p>
            <a:r>
              <a:rPr lang="en-US"/>
              <a:t>Random Forest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127079-6771-4F3B-A8D9-F7728E9E7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226" y="2383471"/>
            <a:ext cx="4688730" cy="389164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1C8800-0F5A-4F89-BCBA-3084F8F6F496}"/>
              </a:ext>
            </a:extLst>
          </p:cNvPr>
          <p:cNvSpPr/>
          <p:nvPr/>
        </p:nvSpPr>
        <p:spPr>
          <a:xfrm>
            <a:off x="677334" y="1436389"/>
            <a:ext cx="7258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Ensembling trees trained with random samples and random features</a:t>
            </a:r>
          </a:p>
        </p:txBody>
      </p:sp>
    </p:spTree>
    <p:extLst>
      <p:ext uri="{BB962C8B-B14F-4D97-AF65-F5344CB8AC3E}">
        <p14:creationId xmlns:p14="http://schemas.microsoft.com/office/powerpoint/2010/main" val="15720935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360</TotalTime>
  <Words>252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WEEK 5    Tree Algorithms</vt:lpstr>
      <vt:lpstr>Decision Tree</vt:lpstr>
      <vt:lpstr>PowerPoint Presentation</vt:lpstr>
      <vt:lpstr>How does a Decision Tree Learn ?</vt:lpstr>
      <vt:lpstr>Gini index </vt:lpstr>
      <vt:lpstr>PowerPoint Presentation</vt:lpstr>
      <vt:lpstr>PowerPoint Presentation</vt:lpstr>
      <vt:lpstr>Bagging</vt:lpstr>
      <vt:lpstr>Random Forest</vt:lpstr>
      <vt:lpstr>Boosting</vt:lpstr>
      <vt:lpstr>Gradient Boosting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   Tree Algorithms</dc:title>
  <dc:creator>yiğit ateş</dc:creator>
  <cp:lastModifiedBy>yiğit ateş</cp:lastModifiedBy>
  <cp:revision>68</cp:revision>
  <dcterms:created xsi:type="dcterms:W3CDTF">2021-03-04T09:48:58Z</dcterms:created>
  <dcterms:modified xsi:type="dcterms:W3CDTF">2021-03-29T19:41:31Z</dcterms:modified>
</cp:coreProperties>
</file>