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4" r:id="rId5"/>
    <p:sldId id="263" r:id="rId6"/>
    <p:sldId id="258" r:id="rId7"/>
    <p:sldId id="267" r:id="rId8"/>
    <p:sldId id="259" r:id="rId9"/>
    <p:sldId id="268" r:id="rId10"/>
    <p:sldId id="260" r:id="rId11"/>
    <p:sldId id="261" r:id="rId12"/>
    <p:sldId id="269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3CD-294C-4132-A821-50F082FCE4A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6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3CD-294C-4132-A821-50F082FCE4A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3CD-294C-4132-A821-50F082FCE4A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1427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3CD-294C-4132-A821-50F082FCE4A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2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3CD-294C-4132-A821-50F082FCE4A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809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3CD-294C-4132-A821-50F082FCE4A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79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3CD-294C-4132-A821-50F082FCE4A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06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3CD-294C-4132-A821-50F082FCE4A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7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3CD-294C-4132-A821-50F082FCE4A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8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3CD-294C-4132-A821-50F082FCE4A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2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3CD-294C-4132-A821-50F082FCE4A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3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3CD-294C-4132-A821-50F082FCE4A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9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3CD-294C-4132-A821-50F082FCE4A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9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3CD-294C-4132-A821-50F082FCE4A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8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3CD-294C-4132-A821-50F082FCE4A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9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A3CD-294C-4132-A821-50F082FCE4A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1A3CD-294C-4132-A821-50F082FCE4AA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16E0FA-43CD-4031-9EFE-648899057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4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921B-0EC0-4678-8D78-861DFFA49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8406" y="1744824"/>
            <a:ext cx="7766936" cy="3136436"/>
          </a:xfrm>
        </p:spPr>
        <p:txBody>
          <a:bodyPr/>
          <a:lstStyle/>
          <a:p>
            <a:pPr algn="ctr"/>
            <a:r>
              <a:rPr lang="en-US"/>
              <a:t>WEEK 1</a:t>
            </a:r>
            <a:br>
              <a:rPr lang="en-US"/>
            </a:br>
            <a:br>
              <a:rPr lang="en-US"/>
            </a:br>
            <a:r>
              <a:rPr lang="en-US"/>
              <a:t>  Introduction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52337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ED68AB-5625-4F0E-A519-5D7CFB59B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92" y="3712243"/>
            <a:ext cx="4191000" cy="1390650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4E07D43-45E9-4E2D-8E97-B798BAA22E24}"/>
              </a:ext>
            </a:extLst>
          </p:cNvPr>
          <p:cNvSpPr txBox="1">
            <a:spLocks/>
          </p:cNvSpPr>
          <p:nvPr/>
        </p:nvSpPr>
        <p:spPr>
          <a:xfrm>
            <a:off x="677335" y="97916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Minimizing Wrong Predictions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E53605-B0D5-451D-A659-3EF3F3434CE6}"/>
              </a:ext>
            </a:extLst>
          </p:cNvPr>
          <p:cNvCxnSpPr>
            <a:cxnSpLocks/>
          </p:cNvCxnSpPr>
          <p:nvPr/>
        </p:nvCxnSpPr>
        <p:spPr>
          <a:xfrm flipV="1">
            <a:off x="4943584" y="4812632"/>
            <a:ext cx="0" cy="72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536B8D-06A8-427F-ABCD-A85B2979B678}"/>
              </a:ext>
            </a:extLst>
          </p:cNvPr>
          <p:cNvSpPr txBox="1"/>
          <p:nvPr/>
        </p:nvSpPr>
        <p:spPr>
          <a:xfrm>
            <a:off x="4186989" y="5638513"/>
            <a:ext cx="202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True Label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11DAD3-63F6-4B5E-B620-98B0F6BB9BA7}"/>
              </a:ext>
            </a:extLst>
          </p:cNvPr>
          <p:cNvCxnSpPr>
            <a:cxnSpLocks/>
          </p:cNvCxnSpPr>
          <p:nvPr/>
        </p:nvCxnSpPr>
        <p:spPr>
          <a:xfrm flipH="1" flipV="1">
            <a:off x="5887453" y="4812632"/>
            <a:ext cx="796221" cy="56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8C8E0D-BBBB-481E-B5CF-9BCC2544DB37}"/>
              </a:ext>
            </a:extLst>
          </p:cNvPr>
          <p:cNvSpPr txBox="1"/>
          <p:nvPr/>
        </p:nvSpPr>
        <p:spPr>
          <a:xfrm>
            <a:off x="6208290" y="5542260"/>
            <a:ext cx="2828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Predicted Label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FBEA27-C74E-4981-98B3-68955130AF37}"/>
              </a:ext>
            </a:extLst>
          </p:cNvPr>
          <p:cNvSpPr txBox="1"/>
          <p:nvPr/>
        </p:nvSpPr>
        <p:spPr>
          <a:xfrm>
            <a:off x="1168629" y="4145958"/>
            <a:ext cx="182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COST =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9308BC-FEF0-4747-89F0-ED85EB3A1A3E}"/>
              </a:ext>
            </a:extLst>
          </p:cNvPr>
          <p:cNvSpPr txBox="1"/>
          <p:nvPr/>
        </p:nvSpPr>
        <p:spPr>
          <a:xfrm>
            <a:off x="1168629" y="2482881"/>
            <a:ext cx="6820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Prediction = F(Input Data)</a:t>
            </a:r>
          </a:p>
        </p:txBody>
      </p:sp>
    </p:spTree>
    <p:extLst>
      <p:ext uri="{BB962C8B-B14F-4D97-AF65-F5344CB8AC3E}">
        <p14:creationId xmlns:p14="http://schemas.microsoft.com/office/powerpoint/2010/main" val="107830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DF76-BCC3-4F2F-8190-7CEC1785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9179"/>
            <a:ext cx="8596668" cy="1320800"/>
          </a:xfrm>
        </p:spPr>
        <p:txBody>
          <a:bodyPr/>
          <a:lstStyle/>
          <a:p>
            <a:r>
              <a:rPr lang="en-US"/>
              <a:t>Gradient Descent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6615E-B7F2-4476-84E4-30F949384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71181"/>
            <a:ext cx="6311295" cy="33756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D093CD-B3F2-4D00-B02E-89EBCC95BD99}"/>
                  </a:ext>
                </a:extLst>
              </p:cNvPr>
              <p:cNvSpPr txBox="1"/>
              <p:nvPr/>
            </p:nvSpPr>
            <p:spPr>
              <a:xfrm>
                <a:off x="1042737" y="5518577"/>
                <a:ext cx="8596668" cy="801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/>
                  <a:t>W = W – learning rate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</m:den>
                    </m:f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D093CD-B3F2-4D00-B02E-89EBCC95B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37" y="5518577"/>
                <a:ext cx="8596668" cy="801630"/>
              </a:xfrm>
              <a:prstGeom prst="rect">
                <a:avLst/>
              </a:prstGeom>
              <a:blipFill>
                <a:blip r:embed="rId3"/>
                <a:stretch>
                  <a:fillRect l="-177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06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A86DBD-0AA4-4415-A970-74E2BE56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9179"/>
            <a:ext cx="8596668" cy="1320800"/>
          </a:xfrm>
        </p:spPr>
        <p:txBody>
          <a:bodyPr/>
          <a:lstStyle/>
          <a:p>
            <a:r>
              <a:rPr lang="en-US"/>
              <a:t>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8DCE50-2844-4DF7-8F2B-8DB004E4D2AA}"/>
                  </a:ext>
                </a:extLst>
              </p:cNvPr>
              <p:cNvSpPr txBox="1"/>
              <p:nvPr/>
            </p:nvSpPr>
            <p:spPr>
              <a:xfrm>
                <a:off x="811764" y="2687216"/>
                <a:ext cx="6466114" cy="2101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To Minimize Function Cost(W):</a:t>
                </a:r>
              </a:p>
              <a:p>
                <a:endParaRPr lang="en-US" sz="2400"/>
              </a:p>
              <a:p>
                <a:pPr marL="342900" indent="-342900">
                  <a:buAutoNum type="arabicParenR"/>
                </a:pPr>
                <a:r>
                  <a:rPr lang="en-US" sz="2400"/>
                  <a:t>Initialize W to a value</a:t>
                </a:r>
              </a:p>
              <a:p>
                <a:pPr marL="342900" indent="-342900">
                  <a:buAutoNum type="arabicParenR"/>
                </a:pPr>
                <a:r>
                  <a:rPr lang="en-US" sz="2400"/>
                  <a:t>Do for some iterations: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/>
                  <a:t>W = W – learning rate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𝑑𝑊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8DCE50-2844-4DF7-8F2B-8DB004E4D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64" y="2687216"/>
                <a:ext cx="6466114" cy="2101601"/>
              </a:xfrm>
              <a:prstGeom prst="rect">
                <a:avLst/>
              </a:prstGeom>
              <a:blipFill>
                <a:blip r:embed="rId2"/>
                <a:stretch>
                  <a:fillRect l="-1414" t="-2319"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927A131-FC6E-433F-ADB7-F8D22324D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28" y="565491"/>
            <a:ext cx="3530772" cy="188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2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8602-CE5C-4BF9-B74D-D55DC51C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91" y="433137"/>
            <a:ext cx="8596668" cy="1320800"/>
          </a:xfrm>
        </p:spPr>
        <p:txBody>
          <a:bodyPr/>
          <a:lstStyle/>
          <a:p>
            <a:r>
              <a:rPr lang="en-US"/>
              <a:t>Gradient Descent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9154A9-503A-405E-9F68-19B76B596B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" b="3668"/>
          <a:stretch/>
        </p:blipFill>
        <p:spPr>
          <a:xfrm>
            <a:off x="397883" y="1993381"/>
            <a:ext cx="7841048" cy="4020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08F4D6-F7C5-48E8-9E4A-F3FDA85271D3}"/>
              </a:ext>
            </a:extLst>
          </p:cNvPr>
          <p:cNvSpPr txBox="1"/>
          <p:nvPr/>
        </p:nvSpPr>
        <p:spPr>
          <a:xfrm>
            <a:off x="905987" y="1395517"/>
            <a:ext cx="3818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Y = </a:t>
            </a:r>
            <a:r>
              <a:rPr lang="el-GR" sz="2800"/>
              <a:t>θ</a:t>
            </a:r>
            <a:r>
              <a:rPr lang="en-US" sz="2000"/>
              <a:t>1</a:t>
            </a:r>
            <a:r>
              <a:rPr lang="en-US" sz="2800"/>
              <a:t>.X + </a:t>
            </a:r>
            <a:r>
              <a:rPr lang="el-GR" sz="2800"/>
              <a:t>θ</a:t>
            </a:r>
            <a:r>
              <a:rPr lang="en-US" sz="2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41596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E4FB29-13C0-4298-8F17-FAA6A23EB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91" y="1596822"/>
            <a:ext cx="6624734" cy="470092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4855717-F535-4A01-A38C-6937CD441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91" y="433137"/>
            <a:ext cx="8596668" cy="1320800"/>
          </a:xfrm>
        </p:spPr>
        <p:txBody>
          <a:bodyPr/>
          <a:lstStyle/>
          <a:p>
            <a:r>
              <a:rPr lang="en-US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49537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6BDA-5569-450E-8A29-7174692E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Machine Learning ?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FA8B17E-2A61-471B-A644-E355942A2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38" y="1525399"/>
            <a:ext cx="6596743" cy="492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8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1732-DDB0-4213-BE46-C7A21050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Types</a:t>
            </a:r>
            <a:br>
              <a:rPr lang="en-US"/>
            </a:b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13FD34-D3C1-4ED7-92CE-2BE5BD2A5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80" y="1930400"/>
            <a:ext cx="7171430" cy="291348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1F6B9C-B68A-4F87-8768-1D096D33C032}"/>
              </a:ext>
            </a:extLst>
          </p:cNvPr>
          <p:cNvSpPr txBox="1"/>
          <p:nvPr/>
        </p:nvSpPr>
        <p:spPr>
          <a:xfrm>
            <a:off x="1030180" y="5241357"/>
            <a:ext cx="3582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with known classes or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Classification or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96364-7BFC-4485-9B38-72157D6CACE6}"/>
              </a:ext>
            </a:extLst>
          </p:cNvPr>
          <p:cNvSpPr txBox="1"/>
          <p:nvPr/>
        </p:nvSpPr>
        <p:spPr>
          <a:xfrm>
            <a:off x="4711958" y="5241357"/>
            <a:ext cx="3368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without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Clustering (Grouping Similar data points)</a:t>
            </a:r>
          </a:p>
        </p:txBody>
      </p:sp>
    </p:spTree>
    <p:extLst>
      <p:ext uri="{BB962C8B-B14F-4D97-AF65-F5344CB8AC3E}">
        <p14:creationId xmlns:p14="http://schemas.microsoft.com/office/powerpoint/2010/main" val="8246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8972-2E1A-4088-8C88-F5557B3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68" y="461538"/>
            <a:ext cx="8596668" cy="1320800"/>
          </a:xfrm>
        </p:spPr>
        <p:txBody>
          <a:bodyPr/>
          <a:lstStyle/>
          <a:p>
            <a:pPr algn="ctr"/>
            <a:r>
              <a:rPr lang="en-US"/>
              <a:t>Datasets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36FA9A-BDBC-46AE-AEFD-0810EFDB7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09" y="2546385"/>
            <a:ext cx="7170187" cy="340152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4F39DEA-FC17-49E2-B5D2-7D95F84C3EEE}"/>
              </a:ext>
            </a:extLst>
          </p:cNvPr>
          <p:cNvSpPr txBox="1">
            <a:spLocks/>
          </p:cNvSpPr>
          <p:nvPr/>
        </p:nvSpPr>
        <p:spPr>
          <a:xfrm>
            <a:off x="1072474" y="1402019"/>
            <a:ext cx="370216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/>
              <a:t>For Supervised</a:t>
            </a:r>
          </a:p>
          <a:p>
            <a:pPr algn="ctr"/>
            <a:r>
              <a:rPr lang="en-US" sz="2800"/>
              <a:t>Learning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8119A1-E145-49D5-9A9E-45479A49ACD4}"/>
              </a:ext>
            </a:extLst>
          </p:cNvPr>
          <p:cNvSpPr txBox="1">
            <a:spLocks/>
          </p:cNvSpPr>
          <p:nvPr/>
        </p:nvSpPr>
        <p:spPr>
          <a:xfrm>
            <a:off x="4891702" y="1402019"/>
            <a:ext cx="370216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/>
              <a:t>For Unsupervised</a:t>
            </a:r>
          </a:p>
          <a:p>
            <a:pPr algn="ctr"/>
            <a:r>
              <a:rPr lang="en-US" sz="280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51679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F060-0187-4962-AFD9-101C47B0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vs Regression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F431C95-BF77-4F02-9F81-D1CF58BBB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1" y="1781110"/>
            <a:ext cx="6861801" cy="346873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8DA7D3-A5CB-4B91-B043-189BDE88E2CD}"/>
              </a:ext>
            </a:extLst>
          </p:cNvPr>
          <p:cNvSpPr txBox="1"/>
          <p:nvPr/>
        </p:nvSpPr>
        <p:spPr>
          <a:xfrm>
            <a:off x="851850" y="5498022"/>
            <a:ext cx="3368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Discrete Values (Classes)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Creates a boundary between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C7160-593B-4731-9DB9-705B73DAEA67}"/>
              </a:ext>
            </a:extLst>
          </p:cNvPr>
          <p:cNvSpPr txBox="1"/>
          <p:nvPr/>
        </p:nvSpPr>
        <p:spPr>
          <a:xfrm>
            <a:off x="4533880" y="5498022"/>
            <a:ext cx="3368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Continuous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Creates an estimation line to make predictions</a:t>
            </a:r>
          </a:p>
        </p:txBody>
      </p:sp>
    </p:spTree>
    <p:extLst>
      <p:ext uri="{BB962C8B-B14F-4D97-AF65-F5344CB8AC3E}">
        <p14:creationId xmlns:p14="http://schemas.microsoft.com/office/powerpoint/2010/main" val="297264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AD6E-723C-4508-BFA6-F402C2A5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It Work 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97403A-D8EC-496E-8093-D3B75F252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61" y="1995716"/>
            <a:ext cx="5593907" cy="4171820"/>
          </a:xfrm>
        </p:spPr>
      </p:pic>
    </p:spTree>
    <p:extLst>
      <p:ext uri="{BB962C8B-B14F-4D97-AF65-F5344CB8AC3E}">
        <p14:creationId xmlns:p14="http://schemas.microsoft.com/office/powerpoint/2010/main" val="81323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84EE-FD19-4AE4-896C-32724A0F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6BFE0-7AAB-4D7E-B09B-5E87B7560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25" y="1852678"/>
            <a:ext cx="6306306" cy="291396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721CBC-3010-4FAE-A869-4E492AB2A363}"/>
              </a:ext>
            </a:extLst>
          </p:cNvPr>
          <p:cNvSpPr txBox="1"/>
          <p:nvPr/>
        </p:nvSpPr>
        <p:spPr>
          <a:xfrm>
            <a:off x="1008301" y="5086390"/>
            <a:ext cx="3480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with certain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Easy to work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Traditional Machine Learning Algorithms can handle 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943667-CAB5-4E4B-8CCE-16D6381AB522}"/>
              </a:ext>
            </a:extLst>
          </p:cNvPr>
          <p:cNvSpPr/>
          <p:nvPr/>
        </p:nvSpPr>
        <p:spPr>
          <a:xfrm>
            <a:off x="4975668" y="5086390"/>
            <a:ext cx="40022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without certain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Not easy to work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Mostly Deep Learning is used</a:t>
            </a:r>
          </a:p>
        </p:txBody>
      </p:sp>
    </p:spTree>
    <p:extLst>
      <p:ext uri="{BB962C8B-B14F-4D97-AF65-F5344CB8AC3E}">
        <p14:creationId xmlns:p14="http://schemas.microsoft.com/office/powerpoint/2010/main" val="129575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34B9-EC70-4CB3-BF27-8A7AADB0F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89284"/>
            <a:ext cx="8596668" cy="1320800"/>
          </a:xfrm>
        </p:spPr>
        <p:txBody>
          <a:bodyPr/>
          <a:lstStyle/>
          <a:p>
            <a:r>
              <a:rPr lang="en-US"/>
              <a:t>How Does a Machine Learn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17BEEA-E10F-4E2A-8F78-8A0DF329F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654694"/>
            <a:ext cx="7048414" cy="451231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8B0D19-CDB8-45BF-86ED-F778B9942BD5}"/>
              </a:ext>
            </a:extLst>
          </p:cNvPr>
          <p:cNvSpPr/>
          <p:nvPr/>
        </p:nvSpPr>
        <p:spPr>
          <a:xfrm>
            <a:off x="5614737" y="1570718"/>
            <a:ext cx="3368842" cy="2006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25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6A8F-6486-4481-8983-D84133DB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and Human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813AED-41A3-44BA-BB97-03AA9D5B4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16" y="2352768"/>
            <a:ext cx="6674662" cy="3462972"/>
          </a:xfrm>
        </p:spPr>
      </p:pic>
    </p:spTree>
    <p:extLst>
      <p:ext uri="{BB962C8B-B14F-4D97-AF65-F5344CB8AC3E}">
        <p14:creationId xmlns:p14="http://schemas.microsoft.com/office/powerpoint/2010/main" val="12964109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803</TotalTime>
  <Words>186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Trebuchet MS</vt:lpstr>
      <vt:lpstr>Wingdings 3</vt:lpstr>
      <vt:lpstr>Facet</vt:lpstr>
      <vt:lpstr>WEEK 1    Introduction to Machine Learning</vt:lpstr>
      <vt:lpstr>What is Machine Learning ?</vt:lpstr>
      <vt:lpstr>Machine Learning Types </vt:lpstr>
      <vt:lpstr>Datasets</vt:lpstr>
      <vt:lpstr>Classification vs Regression</vt:lpstr>
      <vt:lpstr>How Does It Work ?</vt:lpstr>
      <vt:lpstr>Data Types</vt:lpstr>
      <vt:lpstr>How Does a Machine Learn ?</vt:lpstr>
      <vt:lpstr>Machine and Human Learning</vt:lpstr>
      <vt:lpstr>PowerPoint Presentation</vt:lpstr>
      <vt:lpstr>Gradient Descent</vt:lpstr>
      <vt:lpstr>Gradient Descent</vt:lpstr>
      <vt:lpstr>Gradient Descent</vt:lpstr>
      <vt:lpstr>Gradient Descent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yiğit ateş</dc:creator>
  <cp:lastModifiedBy>yiğit ateş</cp:lastModifiedBy>
  <cp:revision>119</cp:revision>
  <dcterms:created xsi:type="dcterms:W3CDTF">2021-03-02T16:39:02Z</dcterms:created>
  <dcterms:modified xsi:type="dcterms:W3CDTF">2021-03-13T09:40:24Z</dcterms:modified>
</cp:coreProperties>
</file>