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914"/>
    <a:srgbClr val="00BCD5"/>
    <a:srgbClr val="60B263"/>
    <a:srgbClr val="EA4F4B"/>
    <a:srgbClr val="9D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732"/>
  </p:normalViewPr>
  <p:slideViewPr>
    <p:cSldViewPr snapToGrid="0">
      <p:cViewPr varScale="1">
        <p:scale>
          <a:sx n="79" d="100"/>
          <a:sy n="79" d="100"/>
        </p:scale>
        <p:origin x="2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962CD-51D1-6B4C-86D9-2DE09D41331C}" type="datetimeFigureOut"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DB18-3FCD-9140-911D-EFAD911A48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EDB18-3FCD-9140-911D-EFAD911A482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EBA-2641-4B00-3E42-4F6C728A8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F5B2C-00B5-42F6-15B7-77A9D0CC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B148-2563-6EAB-4D51-AE39E654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3F90-6085-D3C3-487B-82A3DE99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ACB8-BAED-ACD0-8BEE-71E964DC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9FC-C91C-2DAF-4198-765A6339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FE79-BD91-91A3-7D32-153E8BFF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51E2-3F34-D0F2-FC88-0A7A2933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6CC2-596B-C2EF-5AAE-DA0A795E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9FFF-F151-137C-CD09-D432890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0F9B6-86C6-D5F9-EAA2-A7D0B469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58840-07A7-C326-FBC9-A3D13612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0465-E71F-2E8E-8D25-9907DC45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5F9D-8687-CA4B-3EE3-21AD7587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C3E3-B0B8-DE8D-B227-A25C5D6D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6284-829E-32CB-8298-795EA59A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14B6-9B21-FAE2-91A3-314F4165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C8C6-DD91-B463-E154-98463EA2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F31A-4BF3-CA59-ACA0-3EF75D0E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6DFC-E0A5-8CAE-1C2E-9DF1C8C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6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EBA4-7A13-25F5-4913-985EECC7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7581-8DA7-12EE-7FDC-9529770A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D2F-77F0-BDA2-B460-4EEDC4BE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EE10-5E7F-946B-6AB5-284BBE56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5E4A-9A74-E660-3D73-88F4467B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6443-F379-A3CA-E474-A3B510F2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0AFE-41E4-6D40-CED4-2F7DAE7D1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3437-D267-1463-EF99-443F21AA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9052-8439-D846-7617-2B70B11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90B5-B500-4DF9-FF58-727F2D31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F5650-7AD9-AA4A-B27F-D8A2268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FAFA-62F4-FBAC-4F63-D017651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33C5-0C86-FFED-C7E3-AD196EE7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F0F5-0350-F19A-0D88-16458B3C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33453-31BE-B336-E45A-A48C07F9D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A2880-26F8-324E-0F1C-68582F6D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8BB7A-20EE-F41F-2499-9C9ABB1E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F9FA-D10F-0644-7A1D-4A714681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DC2A-EE75-4F4A-5B8F-579A0457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5EF8-4E03-A6E8-AF98-803CC5B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61A99-38EA-B9A6-23C6-58777DF6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63BF0-7B96-ED78-4D7A-007F3751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F2D5-0807-7337-7636-5A0988BB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C7077-BCA9-F9A5-D2A6-42B6D94E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8C812-55B8-F7BC-4FB2-5A5DEA34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19BF-46DC-B2FA-2CFB-DEE7EE9F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7600-F4F0-9964-2165-4245AE8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3129-9B8C-C1DA-3A5F-65F9E4F4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3EE5-B335-AAE9-A30E-83B13233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82A5-B092-5514-0607-9654D834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1ACD5-2B43-C09C-A7FE-DC1BA6E8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40B82-5F34-A85F-289F-D4FFC68B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6967-3A78-B300-EEEB-566500F1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87637-1326-311E-568F-8DE65FD7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9DCA2-1A9A-BA34-77F4-49B47206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185FD-3D83-FE6B-D725-3206F66E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F9E52-45DA-46C9-94FC-C0E72588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8516-3DAF-73FA-5B65-6CEE83C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86057-D3C1-C38B-650E-D7105B21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D3A3-DAC2-DE33-6A12-9FC33C84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2745-B28B-A74A-05FC-CD48B5438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3E4C-2C30-5344-9FFC-F55652086E10}" type="datetimeFigureOut"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E75E-B77F-A830-BD9D-EAF5D2B1E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8D5B-8460-9F53-3CD2-67A7B1F1B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0958-C827-D449-960E-87725054E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A6C4F-D6EB-7C33-A29E-ACA6BCD5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3865034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DA6CA-19E5-15BB-14C2-FC783184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683918"/>
            <a:ext cx="3865034" cy="2174082"/>
          </a:xfrm>
          <a:prstGeom prst="rect">
            <a:avLst/>
          </a:prstGeom>
        </p:spPr>
      </p:pic>
      <p:pic>
        <p:nvPicPr>
          <p:cNvPr id="1028" name="Picture 4" descr="A guide to COVID-19 testing | Catholic Medical Center">
            <a:extLst>
              <a:ext uri="{FF2B5EF4-FFF2-40B4-BE49-F238E27FC236}">
                <a16:creationId xmlns:a16="http://schemas.microsoft.com/office/drawing/2014/main" id="{9C18FF7E-A3A2-F373-DD83-DA6984FF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082"/>
            <a:ext cx="3869871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CFCBAB-ED64-E397-AEB7-F9A80B88FF82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49000">
                <a:srgbClr val="F8C48A">
                  <a:alpha val="72145"/>
                </a:srgbClr>
              </a:gs>
              <a:gs pos="0">
                <a:schemeClr val="bg1">
                  <a:alpha val="0"/>
                </a:schemeClr>
              </a:gs>
              <a:gs pos="100000">
                <a:srgbClr val="F18914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Grifols nat Procleix Panther System – hospicare">
            <a:extLst>
              <a:ext uri="{FF2B5EF4-FFF2-40B4-BE49-F238E27FC236}">
                <a16:creationId xmlns:a16="http://schemas.microsoft.com/office/drawing/2014/main" id="{4FCFF42D-8BA9-B8A2-98E7-8CD6A7E7E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r="20349"/>
          <a:stretch/>
        </p:blipFill>
        <p:spPr bwMode="auto">
          <a:xfrm>
            <a:off x="6941064" y="758089"/>
            <a:ext cx="4554395" cy="588097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6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CFCBAB-ED64-E397-AEB7-F9A80B88FF82}"/>
              </a:ext>
            </a:extLst>
          </p:cNvPr>
          <p:cNvSpPr/>
          <p:nvPr/>
        </p:nvSpPr>
        <p:spPr>
          <a:xfrm>
            <a:off x="2841172" y="0"/>
            <a:ext cx="935082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E93D8"/>
              </a:gs>
              <a:gs pos="100000">
                <a:srgbClr val="9D27B0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0" descr="Janice İtalyan canını yakmak Hazır oldu Gözünde canlandırmak şeker data  import - soteriosanagnostou.com">
            <a:extLst>
              <a:ext uri="{FF2B5EF4-FFF2-40B4-BE49-F238E27FC236}">
                <a16:creationId xmlns:a16="http://schemas.microsoft.com/office/drawing/2014/main" id="{508AD423-8EE1-049D-AAB0-ADA9D9A06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" y="2026208"/>
            <a:ext cx="2715081" cy="28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47F44-61C5-0CF3-F3A9-F768D5E5C73A}"/>
              </a:ext>
            </a:extLst>
          </p:cNvPr>
          <p:cNvSpPr txBox="1"/>
          <p:nvPr/>
        </p:nvSpPr>
        <p:spPr>
          <a:xfrm>
            <a:off x="3096016" y="652671"/>
            <a:ext cx="599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SQUARE 721 BT" panose="020B0504020202060204" pitchFamily="34" charset="0"/>
              </a:rPr>
              <a:t>IMPORT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C355F-CA0F-8C61-E93A-6688EC66F97F}"/>
              </a:ext>
            </a:extLst>
          </p:cNvPr>
          <p:cNvSpPr txBox="1"/>
          <p:nvPr/>
        </p:nvSpPr>
        <p:spPr>
          <a:xfrm>
            <a:off x="3096016" y="2602283"/>
            <a:ext cx="8217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Square721 BT" panose="020B0504020202060204" pitchFamily="34" charset="0"/>
              </a:rPr>
              <a:t>Import data dari </a:t>
            </a:r>
          </a:p>
          <a:p>
            <a:r>
              <a:rPr lang="en-US" sz="4000">
                <a:latin typeface="Square721 BT" panose="020B0504020202060204" pitchFamily="34" charset="0"/>
              </a:rPr>
              <a:t>Procleix-Panther</a:t>
            </a:r>
          </a:p>
        </p:txBody>
      </p:sp>
      <p:pic>
        <p:nvPicPr>
          <p:cNvPr id="6" name="Picture 2" descr="Grifols nat Procleix Panther System – hospicare">
            <a:extLst>
              <a:ext uri="{FF2B5EF4-FFF2-40B4-BE49-F238E27FC236}">
                <a16:creationId xmlns:a16="http://schemas.microsoft.com/office/drawing/2014/main" id="{4FCFF42D-8BA9-B8A2-98E7-8CD6A7E7E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r="20349"/>
          <a:stretch/>
        </p:blipFill>
        <p:spPr bwMode="auto">
          <a:xfrm>
            <a:off x="6941064" y="758089"/>
            <a:ext cx="4554395" cy="588097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1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CFCBAB-ED64-E397-AEB7-F9A80B88FF82}"/>
              </a:ext>
            </a:extLst>
          </p:cNvPr>
          <p:cNvSpPr/>
          <p:nvPr/>
        </p:nvSpPr>
        <p:spPr>
          <a:xfrm>
            <a:off x="2841172" y="0"/>
            <a:ext cx="9350828" cy="6858000"/>
          </a:xfrm>
          <a:prstGeom prst="rect">
            <a:avLst/>
          </a:prstGeom>
          <a:gradFill flip="none" rotWithShape="1">
            <a:gsLst>
              <a:gs pos="50000">
                <a:srgbClr val="F5A7A5"/>
              </a:gs>
              <a:gs pos="0">
                <a:schemeClr val="bg1"/>
              </a:gs>
              <a:gs pos="100000">
                <a:srgbClr val="EA4F4B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ifols nat Procleix Panther System – hospicare">
            <a:extLst>
              <a:ext uri="{FF2B5EF4-FFF2-40B4-BE49-F238E27FC236}">
                <a16:creationId xmlns:a16="http://schemas.microsoft.com/office/drawing/2014/main" id="{30871560-42C9-EABA-FF84-108154357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r="20349"/>
          <a:stretch/>
        </p:blipFill>
        <p:spPr bwMode="auto">
          <a:xfrm>
            <a:off x="6941064" y="758089"/>
            <a:ext cx="4554395" cy="588097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47F44-61C5-0CF3-F3A9-F768D5E5C73A}"/>
              </a:ext>
            </a:extLst>
          </p:cNvPr>
          <p:cNvSpPr txBox="1"/>
          <p:nvPr/>
        </p:nvSpPr>
        <p:spPr>
          <a:xfrm>
            <a:off x="3096016" y="652671"/>
            <a:ext cx="599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SQUARE 721 BT" panose="020B0504020202060204" pitchFamily="34" charset="0"/>
              </a:rPr>
              <a:t>KONFIRMASI HASIL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C355F-CA0F-8C61-E93A-6688EC66F97F}"/>
              </a:ext>
            </a:extLst>
          </p:cNvPr>
          <p:cNvSpPr txBox="1"/>
          <p:nvPr/>
        </p:nvSpPr>
        <p:spPr>
          <a:xfrm>
            <a:off x="3096016" y="2602283"/>
            <a:ext cx="8217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Square721 BT" panose="020B0504020202060204" pitchFamily="34" charset="0"/>
              </a:rPr>
              <a:t>Melakukan konfirmasi dari hasil pemeriksaan NAT Panther</a:t>
            </a:r>
          </a:p>
        </p:txBody>
      </p:sp>
      <p:pic>
        <p:nvPicPr>
          <p:cNvPr id="6" name="Picture 12" descr="115 3D Online Searching Illustrations - Free in PNG, BLEND, GLTF - IconScout">
            <a:extLst>
              <a:ext uri="{FF2B5EF4-FFF2-40B4-BE49-F238E27FC236}">
                <a16:creationId xmlns:a16="http://schemas.microsoft.com/office/drawing/2014/main" id="{44583BE8-B6C1-8A79-943B-3D7778D6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64"/>
            <a:ext cx="3201734" cy="26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CFCBAB-ED64-E397-AEB7-F9A80B88FF82}"/>
              </a:ext>
            </a:extLst>
          </p:cNvPr>
          <p:cNvSpPr/>
          <p:nvPr/>
        </p:nvSpPr>
        <p:spPr>
          <a:xfrm>
            <a:off x="2841172" y="0"/>
            <a:ext cx="9350828" cy="6858000"/>
          </a:xfrm>
          <a:prstGeom prst="rect">
            <a:avLst/>
          </a:prstGeom>
          <a:gradFill flip="none" rotWithShape="1">
            <a:gsLst>
              <a:gs pos="50000">
                <a:srgbClr val="B0D9B1"/>
              </a:gs>
              <a:gs pos="0">
                <a:schemeClr val="bg1"/>
              </a:gs>
              <a:gs pos="100000">
                <a:srgbClr val="60B263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ifols nat Procleix Panther System – hospicare">
            <a:extLst>
              <a:ext uri="{FF2B5EF4-FFF2-40B4-BE49-F238E27FC236}">
                <a16:creationId xmlns:a16="http://schemas.microsoft.com/office/drawing/2014/main" id="{30871560-42C9-EABA-FF84-108154357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r="20349"/>
          <a:stretch/>
        </p:blipFill>
        <p:spPr bwMode="auto">
          <a:xfrm>
            <a:off x="6941064" y="758089"/>
            <a:ext cx="4554395" cy="588097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47F44-61C5-0CF3-F3A9-F768D5E5C73A}"/>
              </a:ext>
            </a:extLst>
          </p:cNvPr>
          <p:cNvSpPr txBox="1"/>
          <p:nvPr/>
        </p:nvSpPr>
        <p:spPr>
          <a:xfrm>
            <a:off x="3096016" y="652671"/>
            <a:ext cx="599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SQUARE 721 BT" panose="020B0504020202060204" pitchFamily="34" charset="0"/>
              </a:rPr>
              <a:t>DATA KONFIRMASI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C355F-CA0F-8C61-E93A-6688EC66F97F}"/>
              </a:ext>
            </a:extLst>
          </p:cNvPr>
          <p:cNvSpPr txBox="1"/>
          <p:nvPr/>
        </p:nvSpPr>
        <p:spPr>
          <a:xfrm>
            <a:off x="3096016" y="2602283"/>
            <a:ext cx="821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Square721 BT" panose="020B0504020202060204" pitchFamily="34" charset="0"/>
              </a:rPr>
              <a:t>Rincian hasil pemeriksaan NAT yang sudah pernah dilakukan konfirmasi</a:t>
            </a:r>
          </a:p>
        </p:txBody>
      </p:sp>
      <p:pic>
        <p:nvPicPr>
          <p:cNvPr id="2" name="Picture 16" descr="Premium Data analysis 3D Illustration download in PNG, OBJ or Blend format">
            <a:extLst>
              <a:ext uri="{FF2B5EF4-FFF2-40B4-BE49-F238E27FC236}">
                <a16:creationId xmlns:a16="http://schemas.microsoft.com/office/drawing/2014/main" id="{C8A4676C-E54D-86DB-6493-C386B118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762" y="1880507"/>
            <a:ext cx="3096986" cy="30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CFCBAB-ED64-E397-AEB7-F9A80B88FF82}"/>
              </a:ext>
            </a:extLst>
          </p:cNvPr>
          <p:cNvSpPr/>
          <p:nvPr/>
        </p:nvSpPr>
        <p:spPr>
          <a:xfrm>
            <a:off x="2841172" y="0"/>
            <a:ext cx="9350828" cy="6858000"/>
          </a:xfrm>
          <a:prstGeom prst="rect">
            <a:avLst/>
          </a:prstGeom>
          <a:gradFill flip="none" rotWithShape="1">
            <a:gsLst>
              <a:gs pos="50000">
                <a:srgbClr val="80DEEA"/>
              </a:gs>
              <a:gs pos="0">
                <a:schemeClr val="bg1"/>
              </a:gs>
              <a:gs pos="100000">
                <a:srgbClr val="00BCD5"/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ifols nat Procleix Panther System – hospicare">
            <a:extLst>
              <a:ext uri="{FF2B5EF4-FFF2-40B4-BE49-F238E27FC236}">
                <a16:creationId xmlns:a16="http://schemas.microsoft.com/office/drawing/2014/main" id="{30871560-42C9-EABA-FF84-108154357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r="20349"/>
          <a:stretch/>
        </p:blipFill>
        <p:spPr bwMode="auto">
          <a:xfrm>
            <a:off x="6941064" y="758089"/>
            <a:ext cx="4554395" cy="588097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47F44-61C5-0CF3-F3A9-F768D5E5C73A}"/>
              </a:ext>
            </a:extLst>
          </p:cNvPr>
          <p:cNvSpPr txBox="1"/>
          <p:nvPr/>
        </p:nvSpPr>
        <p:spPr>
          <a:xfrm>
            <a:off x="3096016" y="652671"/>
            <a:ext cx="599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SQUARE 721 BT" panose="020B0504020202060204" pitchFamily="34" charset="0"/>
              </a:rPr>
              <a:t>Detail Hasil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C355F-CA0F-8C61-E93A-6688EC66F97F}"/>
              </a:ext>
            </a:extLst>
          </p:cNvPr>
          <p:cNvSpPr txBox="1"/>
          <p:nvPr/>
        </p:nvSpPr>
        <p:spPr>
          <a:xfrm>
            <a:off x="3096016" y="2602283"/>
            <a:ext cx="821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Square721 BT" panose="020B0504020202060204" pitchFamily="34" charset="0"/>
              </a:rPr>
              <a:t>Mencari sampel yang sudah pernah dilakukan pemeriksaan NAT dengan Procleix-Panther</a:t>
            </a:r>
          </a:p>
        </p:txBody>
      </p:sp>
      <p:pic>
        <p:nvPicPr>
          <p:cNvPr id="6" name="Picture 8" descr="138 3D Searching Data Illustrations - Free in PNG, BLEND, GLTF - IconScout">
            <a:extLst>
              <a:ext uri="{FF2B5EF4-FFF2-40B4-BE49-F238E27FC236}">
                <a16:creationId xmlns:a16="http://schemas.microsoft.com/office/drawing/2014/main" id="{33C52980-64F2-4A88-28D6-C032A60B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574" y="1538352"/>
            <a:ext cx="3781295" cy="378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7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SQUARE 721 BT</vt:lpstr>
      <vt:lpstr>Square721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Suwena</dc:creator>
  <cp:lastModifiedBy>Suwena</cp:lastModifiedBy>
  <cp:revision>2</cp:revision>
  <dcterms:created xsi:type="dcterms:W3CDTF">2022-08-31T04:42:38Z</dcterms:created>
  <dcterms:modified xsi:type="dcterms:W3CDTF">2022-08-31T14:45:13Z</dcterms:modified>
</cp:coreProperties>
</file>