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2" r:id="rId3"/>
    <p:sldId id="323" r:id="rId4"/>
    <p:sldId id="326" r:id="rId5"/>
    <p:sldId id="328" r:id="rId6"/>
    <p:sldId id="337" r:id="rId7"/>
    <p:sldId id="339" r:id="rId8"/>
    <p:sldId id="340" r:id="rId9"/>
    <p:sldId id="341" r:id="rId10"/>
    <p:sldId id="342" r:id="rId11"/>
    <p:sldId id="343" r:id="rId12"/>
    <p:sldId id="338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36" r:id="rId21"/>
    <p:sldId id="351" r:id="rId22"/>
    <p:sldId id="352" r:id="rId23"/>
    <p:sldId id="353" r:id="rId24"/>
    <p:sldId id="354" r:id="rId25"/>
    <p:sldId id="356" r:id="rId26"/>
    <p:sldId id="355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4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70" y="66"/>
      </p:cViewPr>
      <p:guideLst/>
    </p:cSldViewPr>
  </p:slideViewPr>
  <p:outlineViewPr>
    <p:cViewPr>
      <p:scale>
        <a:sx n="33" d="100"/>
        <a:sy n="33" d="100"/>
      </p:scale>
      <p:origin x="0" y="-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e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64.wmf"/><Relationship Id="rId2" Type="http://schemas.openxmlformats.org/officeDocument/2006/relationships/image" Target="../media/image62.wmf"/><Relationship Id="rId1" Type="http://schemas.openxmlformats.org/officeDocument/2006/relationships/image" Target="../media/image35.wmf"/><Relationship Id="rId6" Type="http://schemas.openxmlformats.org/officeDocument/2006/relationships/image" Target="../media/image63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66.emf"/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9.e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8.wmf"/><Relationship Id="rId1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image" Target="../media/image32.wmf"/><Relationship Id="rId2" Type="http://schemas.openxmlformats.org/officeDocument/2006/relationships/image" Target="../media/image17.emf"/><Relationship Id="rId16" Type="http://schemas.openxmlformats.org/officeDocument/2006/relationships/image" Target="../media/image31.wmf"/><Relationship Id="rId1" Type="http://schemas.openxmlformats.org/officeDocument/2006/relationships/image" Target="../media/image16.e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18" Type="http://schemas.openxmlformats.org/officeDocument/2006/relationships/image" Target="../media/image34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image" Target="../media/image32.wmf"/><Relationship Id="rId2" Type="http://schemas.openxmlformats.org/officeDocument/2006/relationships/image" Target="../media/image17.emf"/><Relationship Id="rId16" Type="http://schemas.openxmlformats.org/officeDocument/2006/relationships/image" Target="../media/image31.wmf"/><Relationship Id="rId1" Type="http://schemas.openxmlformats.org/officeDocument/2006/relationships/image" Target="../media/image16.e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3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18" Type="http://schemas.openxmlformats.org/officeDocument/2006/relationships/image" Target="../media/image5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17" Type="http://schemas.openxmlformats.org/officeDocument/2006/relationships/image" Target="../media/image52.wmf"/><Relationship Id="rId2" Type="http://schemas.openxmlformats.org/officeDocument/2006/relationships/image" Target="../media/image37.wmf"/><Relationship Id="rId16" Type="http://schemas.openxmlformats.org/officeDocument/2006/relationships/image" Target="../media/image51.wmf"/><Relationship Id="rId20" Type="http://schemas.openxmlformats.org/officeDocument/2006/relationships/image" Target="../media/image55.wmf"/><Relationship Id="rId1" Type="http://schemas.openxmlformats.org/officeDocument/2006/relationships/image" Target="../media/image35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5" Type="http://schemas.openxmlformats.org/officeDocument/2006/relationships/image" Target="../media/image50.wmf"/><Relationship Id="rId10" Type="http://schemas.openxmlformats.org/officeDocument/2006/relationships/image" Target="../media/image45.wmf"/><Relationship Id="rId19" Type="http://schemas.openxmlformats.org/officeDocument/2006/relationships/image" Target="../media/image54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Relationship Id="rId1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8015D-3D3F-4BFB-9563-1524DB890D4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8F11-13B5-4B75-B252-3CF09DD649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6874E-AFA5-46D9-93D2-6E964531D86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F605-D1A1-43F6-A049-A44BD7465D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ED0F82A-18C9-42E3-8609-726310996D07}" type="datetime1">
              <a:rPr lang="en-US" smtClean="0"/>
              <a:t>11/21/2021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Sonlu Elamanlar Analizi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C3D-0E3E-4831-A1DF-4842F7B1BD31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E2D-C3B4-484E-86B4-64651D6BD0AC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1F54-CBAC-49B1-AC89-B3BF7472AE9A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98E3-7970-489B-BE54-7B5D2661D464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95EC-AF1A-4F00-BAE8-A96A84ED7715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441E-E27B-41E4-82F8-9B120664EA61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CA0-6D4C-433D-A87D-A2D3E5FF52C3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AC4C-EDCA-46DD-9387-E88C27BB6DB4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8DD0-3F3B-46B0-AAC4-7E14A866FCE3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7DC8-ED39-48E1-8B17-AB40C1DE56D0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0B5B234-B323-407F-91EF-53CAB40D26CE}" type="datetime1">
              <a:rPr lang="en-US" smtClean="0"/>
              <a:t>11/21/2021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Sonlu Elamanlar Analizi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6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6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6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7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7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7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10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3.png"/><Relationship Id="rId5" Type="http://schemas.openxmlformats.org/officeDocument/2006/relationships/image" Target="../media/image82.wmf"/><Relationship Id="rId4" Type="http://schemas.openxmlformats.org/officeDocument/2006/relationships/oleObject" Target="../embeddings/oleObject10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85.wmf"/><Relationship Id="rId9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8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9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9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7" Type="http://schemas.openxmlformats.org/officeDocument/2006/relationships/image" Target="../media/image9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9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oleObject" Target="../embeddings/oleObject121.bin"/><Relationship Id="rId7" Type="http://schemas.openxmlformats.org/officeDocument/2006/relationships/image" Target="../media/image9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96.wmf"/><Relationship Id="rId9" Type="http://schemas.openxmlformats.org/officeDocument/2006/relationships/image" Target="../media/image10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99.png"/><Relationship Id="rId4" Type="http://schemas.openxmlformats.org/officeDocument/2006/relationships/image" Target="../media/image10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0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1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6.wmf"/><Relationship Id="rId32" Type="http://schemas.openxmlformats.org/officeDocument/2006/relationships/image" Target="../media/image30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8.wmf"/><Relationship Id="rId36" Type="http://schemas.openxmlformats.org/officeDocument/2006/relationships/image" Target="../media/image32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9.wmf"/><Relationship Id="rId35" Type="http://schemas.openxmlformats.org/officeDocument/2006/relationships/oleObject" Target="../embeddings/oleObject31.bin"/><Relationship Id="rId8" Type="http://schemas.openxmlformats.org/officeDocument/2006/relationships/image" Target="../media/image18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21" Type="http://schemas.openxmlformats.org/officeDocument/2006/relationships/oleObject" Target="../embeddings/oleObject41.bin"/><Relationship Id="rId34" Type="http://schemas.openxmlformats.org/officeDocument/2006/relationships/image" Target="../media/image31.wmf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33" Type="http://schemas.openxmlformats.org/officeDocument/2006/relationships/oleObject" Target="../embeddings/oleObject47.bin"/><Relationship Id="rId38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4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26.wmf"/><Relationship Id="rId32" Type="http://schemas.openxmlformats.org/officeDocument/2006/relationships/image" Target="../media/image33.wmf"/><Relationship Id="rId37" Type="http://schemas.openxmlformats.org/officeDocument/2006/relationships/oleObject" Target="../embeddings/oleObject48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28.wmf"/><Relationship Id="rId36" Type="http://schemas.openxmlformats.org/officeDocument/2006/relationships/image" Target="../media/image32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40.bin"/><Relationship Id="rId31" Type="http://schemas.openxmlformats.org/officeDocument/2006/relationships/oleObject" Target="../embeddings/oleObject46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29.wmf"/><Relationship Id="rId35" Type="http://schemas.openxmlformats.org/officeDocument/2006/relationships/oleObject" Target="../embeddings/oleObject31.bin"/><Relationship Id="rId8" Type="http://schemas.openxmlformats.org/officeDocument/2006/relationships/image" Target="../media/image18.wmf"/><Relationship Id="rId3" Type="http://schemas.openxmlformats.org/officeDocument/2006/relationships/oleObject" Target="../embeddings/oleObject3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.bin"/><Relationship Id="rId18" Type="http://schemas.openxmlformats.org/officeDocument/2006/relationships/image" Target="../media/image43.wmf"/><Relationship Id="rId26" Type="http://schemas.openxmlformats.org/officeDocument/2006/relationships/image" Target="../media/image47.wmf"/><Relationship Id="rId39" Type="http://schemas.openxmlformats.org/officeDocument/2006/relationships/oleObject" Target="../embeddings/oleObject74.bin"/><Relationship Id="rId21" Type="http://schemas.openxmlformats.org/officeDocument/2006/relationships/oleObject" Target="../embeddings/oleObject65.bin"/><Relationship Id="rId34" Type="http://schemas.openxmlformats.org/officeDocument/2006/relationships/image" Target="../media/image51.wmf"/><Relationship Id="rId42" Type="http://schemas.openxmlformats.org/officeDocument/2006/relationships/image" Target="../media/image55.wmf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29" Type="http://schemas.openxmlformats.org/officeDocument/2006/relationships/oleObject" Target="../embeddings/oleObject69.bin"/><Relationship Id="rId41" Type="http://schemas.openxmlformats.org/officeDocument/2006/relationships/oleObject" Target="../embeddings/oleObject7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46.wmf"/><Relationship Id="rId32" Type="http://schemas.openxmlformats.org/officeDocument/2006/relationships/image" Target="../media/image50.wmf"/><Relationship Id="rId37" Type="http://schemas.openxmlformats.org/officeDocument/2006/relationships/oleObject" Target="../embeddings/oleObject73.bin"/><Relationship Id="rId40" Type="http://schemas.openxmlformats.org/officeDocument/2006/relationships/image" Target="../media/image54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48.wmf"/><Relationship Id="rId36" Type="http://schemas.openxmlformats.org/officeDocument/2006/relationships/image" Target="../media/image52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64.bin"/><Relationship Id="rId31" Type="http://schemas.openxmlformats.org/officeDocument/2006/relationships/oleObject" Target="../embeddings/oleObject70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49.wmf"/><Relationship Id="rId35" Type="http://schemas.openxmlformats.org/officeDocument/2006/relationships/oleObject" Target="../embeddings/oleObject72.bin"/><Relationship Id="rId8" Type="http://schemas.openxmlformats.org/officeDocument/2006/relationships/image" Target="../media/image38.wmf"/><Relationship Id="rId3" Type="http://schemas.openxmlformats.org/officeDocument/2006/relationships/oleObject" Target="../embeddings/oleObject56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33" Type="http://schemas.openxmlformats.org/officeDocument/2006/relationships/oleObject" Target="../embeddings/oleObject71.bin"/><Relationship Id="rId38" Type="http://schemas.openxmlformats.org/officeDocument/2006/relationships/image" Target="../media/image5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4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SONLU ELEMANLAR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209" y="2927350"/>
            <a:ext cx="6961625" cy="1752600"/>
          </a:xfrm>
        </p:spPr>
        <p:txBody>
          <a:bodyPr/>
          <a:lstStyle/>
          <a:p>
            <a:r>
              <a:rPr lang="tr-TR" dirty="0"/>
              <a:t>(3) Eleman Matris Denkleminin Oluşturulması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 Gerilme Alanı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10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192457A-F771-473C-AD7E-9FCBAD640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245391"/>
              </p:ext>
            </p:extLst>
          </p:nvPr>
        </p:nvGraphicFramePr>
        <p:xfrm>
          <a:off x="4704556" y="4211977"/>
          <a:ext cx="2782888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9" name="Equation" r:id="rId3" imgW="1028520" imgH="723600" progId="Equation.DSMT4">
                  <p:embed/>
                </p:oleObj>
              </mc:Choice>
              <mc:Fallback>
                <p:oleObj name="Equation" r:id="rId3" imgW="102852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4556" y="4211977"/>
                        <a:ext cx="2782888" cy="195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D1FA709-BBC4-40A9-BBD9-077F6482D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786509"/>
              </p:ext>
            </p:extLst>
          </p:nvPr>
        </p:nvGraphicFramePr>
        <p:xfrm>
          <a:off x="1605832" y="1666535"/>
          <a:ext cx="8871310" cy="223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0" name="Equation" r:id="rId5" imgW="5638680" imgH="1422360" progId="Equation.DSMT4">
                  <p:embed/>
                </p:oleObj>
              </mc:Choice>
              <mc:Fallback>
                <p:oleObj name="Equation" r:id="rId5" imgW="563868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5832" y="1666535"/>
                        <a:ext cx="8871310" cy="2237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EE01B0-4DAD-46C0-B0BF-7A48F05010FF}"/>
              </a:ext>
            </a:extLst>
          </p:cNvPr>
          <p:cNvCxnSpPr>
            <a:cxnSpLocks/>
          </p:cNvCxnSpPr>
          <p:nvPr/>
        </p:nvCxnSpPr>
        <p:spPr bwMode="auto">
          <a:xfrm>
            <a:off x="4704556" y="6290729"/>
            <a:ext cx="2555081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044294-A844-4AEE-993F-A5F943DB52E0}"/>
              </a:ext>
            </a:extLst>
          </p:cNvPr>
          <p:cNvCxnSpPr>
            <a:cxnSpLocks/>
          </p:cNvCxnSpPr>
          <p:nvPr/>
        </p:nvCxnSpPr>
        <p:spPr bwMode="auto">
          <a:xfrm flipV="1">
            <a:off x="7243986" y="5816551"/>
            <a:ext cx="393340" cy="491113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357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Elemanın Tüm Alan Fonksiyonları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11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192457A-F771-473C-AD7E-9FCBAD640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1494"/>
              </p:ext>
            </p:extLst>
          </p:nvPr>
        </p:nvGraphicFramePr>
        <p:xfrm>
          <a:off x="4187599" y="2414587"/>
          <a:ext cx="3538537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Equation" r:id="rId3" imgW="1307880" imgH="749160" progId="Equation.DSMT4">
                  <p:embed/>
                </p:oleObj>
              </mc:Choice>
              <mc:Fallback>
                <p:oleObj name="Equation" r:id="rId3" imgW="1307880" imgH="7491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192457A-F771-473C-AD7E-9FCBAD640B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7599" y="2414587"/>
                        <a:ext cx="3538537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54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 </a:t>
            </a:r>
            <a:r>
              <a:rPr lang="tr-TR" sz="4000" b="1" dirty="0" err="1"/>
              <a:t>Virtüel</a:t>
            </a:r>
            <a:r>
              <a:rPr lang="tr-TR" sz="4000" dirty="0"/>
              <a:t> Yer Değiştirme Alanı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12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AE5DE8A-FD3F-4C25-A1D5-FC8630B74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0065" y="6037289"/>
          <a:ext cx="594358" cy="66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0" name="Equation" r:id="rId3" imgW="215640" imgH="241200" progId="Equation.DSMT4">
                  <p:embed/>
                </p:oleObj>
              </mc:Choice>
              <mc:Fallback>
                <p:oleObj name="Equation" r:id="rId3" imgW="215640" imgH="2412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AE5DE8A-FD3F-4C25-A1D5-FC8630B74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0065" y="6037289"/>
                        <a:ext cx="594358" cy="665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4998D89-0A31-4E34-A6BC-1D56D10A4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198485"/>
              </p:ext>
            </p:extLst>
          </p:nvPr>
        </p:nvGraphicFramePr>
        <p:xfrm>
          <a:off x="2050032" y="1661672"/>
          <a:ext cx="7737526" cy="101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1" name="Equation" r:id="rId5" imgW="2908080" imgH="380880" progId="Equation.DSMT4">
                  <p:embed/>
                </p:oleObj>
              </mc:Choice>
              <mc:Fallback>
                <p:oleObj name="Equation" r:id="rId5" imgW="2908080" imgH="3808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B4998D89-0A31-4E34-A6BC-1D56D10A49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0032" y="1661672"/>
                        <a:ext cx="7737526" cy="101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Cube 40">
            <a:extLst>
              <a:ext uri="{FF2B5EF4-FFF2-40B4-BE49-F238E27FC236}">
                <a16:creationId xmlns:a16="http://schemas.microsoft.com/office/drawing/2014/main" id="{B03792A9-D864-4536-9D21-A85B568ED115}"/>
              </a:ext>
            </a:extLst>
          </p:cNvPr>
          <p:cNvSpPr/>
          <p:nvPr/>
        </p:nvSpPr>
        <p:spPr bwMode="auto">
          <a:xfrm>
            <a:off x="2814085" y="4103166"/>
            <a:ext cx="2218006" cy="1890759"/>
          </a:xfrm>
          <a:prstGeom prst="cube">
            <a:avLst/>
          </a:pr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EB541A-0EF5-4D24-9AE6-9BC3CE5CD806}"/>
              </a:ext>
            </a:extLst>
          </p:cNvPr>
          <p:cNvCxnSpPr>
            <a:cxnSpLocks/>
          </p:cNvCxnSpPr>
          <p:nvPr/>
        </p:nvCxnSpPr>
        <p:spPr bwMode="auto">
          <a:xfrm flipV="1">
            <a:off x="2814085" y="5971500"/>
            <a:ext cx="1098394" cy="224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F53898-2B47-4D44-855E-A4C41D86989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4085" y="5113444"/>
            <a:ext cx="2858" cy="9091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23E284-A057-4536-A32D-D74E1254BC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1437" y="5398528"/>
            <a:ext cx="619000" cy="57297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</p:spPr>
      </p:cxn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37DE0960-CA0D-4B60-B680-6093C1BC1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8453" y="6046814"/>
          <a:ext cx="6778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2" name="Equation" r:id="rId7" imgW="228600" imgH="190440" progId="Equation.DSMT4">
                  <p:embed/>
                </p:oleObj>
              </mc:Choice>
              <mc:Fallback>
                <p:oleObj name="Equation" r:id="rId7" imgW="228600" imgH="19044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37DE0960-CA0D-4B60-B680-6093C1BC19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8453" y="6046814"/>
                        <a:ext cx="677862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A40D587E-54A4-4D5C-A248-CD9EFEFC6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4453" y="5048277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3" name="Equation" r:id="rId9" imgW="190440" imgH="190440" progId="Equation.DSMT4">
                  <p:embed/>
                </p:oleObj>
              </mc:Choice>
              <mc:Fallback>
                <p:oleObj name="Equation" r:id="rId9" imgW="190440" imgH="19044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A40D587E-54A4-4D5C-A248-CD9EFEFC62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4453" y="5048277"/>
                        <a:ext cx="563562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BE78C387-1174-4E7D-8EA7-B30C7D3DF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1603" y="4697439"/>
          <a:ext cx="6000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4" name="Equation" r:id="rId11" imgW="203040" imgH="190440" progId="Equation.DSMT4">
                  <p:embed/>
                </p:oleObj>
              </mc:Choice>
              <mc:Fallback>
                <p:oleObj name="Equation" r:id="rId11" imgW="203040" imgH="19044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BE78C387-1174-4E7D-8EA7-B30C7D3DF1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1603" y="4697439"/>
                        <a:ext cx="600075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Cube 52">
            <a:extLst>
              <a:ext uri="{FF2B5EF4-FFF2-40B4-BE49-F238E27FC236}">
                <a16:creationId xmlns:a16="http://schemas.microsoft.com/office/drawing/2014/main" id="{A11B7249-9D68-49CA-9C24-C7529AEBCEA9}"/>
              </a:ext>
            </a:extLst>
          </p:cNvPr>
          <p:cNvSpPr/>
          <p:nvPr/>
        </p:nvSpPr>
        <p:spPr bwMode="auto">
          <a:xfrm rot="20632061">
            <a:off x="6486138" y="3139069"/>
            <a:ext cx="2073744" cy="1870661"/>
          </a:xfrm>
          <a:prstGeom prst="cube">
            <a:avLst>
              <a:gd name="adj" fmla="val 46218"/>
            </a:avLst>
          </a:pr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78774A91-D4F9-4609-B0B9-72098CEE7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2056"/>
              </p:ext>
            </p:extLst>
          </p:nvPr>
        </p:nvGraphicFramePr>
        <p:xfrm>
          <a:off x="7007225" y="5113338"/>
          <a:ext cx="77152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5" name="Equation" r:id="rId13" imgW="279360" imgH="241200" progId="Equation.DSMT4">
                  <p:embed/>
                </p:oleObj>
              </mc:Choice>
              <mc:Fallback>
                <p:oleObj name="Equation" r:id="rId13" imgW="279360" imgH="24120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78774A91-D4F9-4609-B0B9-72098CEE7B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07225" y="5113338"/>
                        <a:ext cx="771525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64F436-C4F9-48B7-85EB-F635ED9F3545}"/>
              </a:ext>
            </a:extLst>
          </p:cNvPr>
          <p:cNvCxnSpPr>
            <a:cxnSpLocks/>
          </p:cNvCxnSpPr>
          <p:nvPr/>
        </p:nvCxnSpPr>
        <p:spPr bwMode="auto">
          <a:xfrm flipV="1">
            <a:off x="4064495" y="4266361"/>
            <a:ext cx="3328492" cy="81888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26358EAF-079C-4E0C-9DC9-397FABB0D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75397"/>
              </p:ext>
            </p:extLst>
          </p:nvPr>
        </p:nvGraphicFramePr>
        <p:xfrm>
          <a:off x="5228425" y="4749008"/>
          <a:ext cx="12906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6" name="Equation" r:id="rId15" imgW="558720" imgH="228600" progId="Equation.DSMT4">
                  <p:embed/>
                </p:oleObj>
              </mc:Choice>
              <mc:Fallback>
                <p:oleObj name="Equation" r:id="rId15" imgW="558720" imgH="22860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26358EAF-079C-4E0C-9DC9-397FABB0D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28425" y="4749008"/>
                        <a:ext cx="1290637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36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Elemanın </a:t>
            </a:r>
            <a:r>
              <a:rPr lang="tr-TR" sz="4000" b="1" dirty="0" err="1"/>
              <a:t>Virtüel</a:t>
            </a:r>
            <a:r>
              <a:rPr lang="tr-TR" sz="4000" dirty="0"/>
              <a:t> Alan Fonksiyonları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13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192457A-F771-473C-AD7E-9FCBAD640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384145"/>
              </p:ext>
            </p:extLst>
          </p:nvPr>
        </p:nvGraphicFramePr>
        <p:xfrm>
          <a:off x="3948113" y="2414588"/>
          <a:ext cx="401955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6" name="Equation" r:id="rId3" imgW="1485720" imgH="749160" progId="Equation.DSMT4">
                  <p:embed/>
                </p:oleObj>
              </mc:Choice>
              <mc:Fallback>
                <p:oleObj name="Equation" r:id="rId3" imgW="1485720" imgH="7491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192457A-F771-473C-AD7E-9FCBAD640B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8113" y="2414588"/>
                        <a:ext cx="4019550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32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 fontScale="90000"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Denkleminin Matris Formu için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14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192457A-F771-473C-AD7E-9FCBAD640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78939"/>
              </p:ext>
            </p:extLst>
          </p:nvPr>
        </p:nvGraphicFramePr>
        <p:xfrm>
          <a:off x="7358970" y="3748315"/>
          <a:ext cx="401955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0" name="Equation" r:id="rId3" imgW="1485720" imgH="749160" progId="Equation.DSMT4">
                  <p:embed/>
                </p:oleObj>
              </mc:Choice>
              <mc:Fallback>
                <p:oleObj name="Equation" r:id="rId3" imgW="1485720" imgH="7491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192457A-F771-473C-AD7E-9FCBAD640B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8970" y="3748315"/>
                        <a:ext cx="4019550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851473E-8FA1-4BB6-AB09-F6889CA8C3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010136"/>
              </p:ext>
            </p:extLst>
          </p:nvPr>
        </p:nvGraphicFramePr>
        <p:xfrm>
          <a:off x="1626281" y="3748315"/>
          <a:ext cx="3538537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1" name="Equation" r:id="rId5" imgW="3538961" imgH="2030066" progId="Equation.DSMT4">
                  <p:embed/>
                </p:oleObj>
              </mc:Choice>
              <mc:Fallback>
                <p:oleObj name="Equation" r:id="rId5" imgW="3538961" imgH="20300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6281" y="3748315"/>
                        <a:ext cx="3538537" cy="203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07C5F28-0D6B-4627-9A0A-414E9A3F1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674505"/>
              </p:ext>
            </p:extLst>
          </p:nvPr>
        </p:nvGraphicFramePr>
        <p:xfrm>
          <a:off x="2050032" y="1887170"/>
          <a:ext cx="7737526" cy="101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2" name="Equation" r:id="rId7" imgW="2908080" imgH="380880" progId="Equation.DSMT4">
                  <p:embed/>
                </p:oleObj>
              </mc:Choice>
              <mc:Fallback>
                <p:oleObj name="Equation" r:id="rId7" imgW="2908080" imgH="3808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B4998D89-0A31-4E34-A6BC-1D56D10A49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0032" y="1887170"/>
                        <a:ext cx="7737526" cy="101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19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 fontScale="90000"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Denkleminin Matris Formu için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15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192457A-F771-473C-AD7E-9FCBAD640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439722"/>
              </p:ext>
            </p:extLst>
          </p:nvPr>
        </p:nvGraphicFramePr>
        <p:xfrm>
          <a:off x="7358970" y="3748315"/>
          <a:ext cx="401955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4" name="Equation" r:id="rId3" imgW="1485720" imgH="749160" progId="Equation.DSMT4">
                  <p:embed/>
                </p:oleObj>
              </mc:Choice>
              <mc:Fallback>
                <p:oleObj name="Equation" r:id="rId3" imgW="1485720" imgH="7491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192457A-F771-473C-AD7E-9FCBAD640B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8970" y="3748315"/>
                        <a:ext cx="4019550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851473E-8FA1-4BB6-AB09-F6889CA8C3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04472"/>
              </p:ext>
            </p:extLst>
          </p:nvPr>
        </p:nvGraphicFramePr>
        <p:xfrm>
          <a:off x="2050032" y="3748315"/>
          <a:ext cx="3541847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5" name="Equation" r:id="rId5" imgW="1307880" imgH="749160" progId="Equation.DSMT4">
                  <p:embed/>
                </p:oleObj>
              </mc:Choice>
              <mc:Fallback>
                <p:oleObj name="Equation" r:id="rId5" imgW="1307880" imgH="749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851473E-8FA1-4BB6-AB09-F6889CA8C3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0032" y="3748315"/>
                        <a:ext cx="3541847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07C5F28-0D6B-4627-9A0A-414E9A3F145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50032" y="1887170"/>
          <a:ext cx="7737526" cy="101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6" name="Equation" r:id="rId7" imgW="2908080" imgH="380880" progId="Equation.DSMT4">
                  <p:embed/>
                </p:oleObj>
              </mc:Choice>
              <mc:Fallback>
                <p:oleObj name="Equation" r:id="rId7" imgW="290808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07C5F28-0D6B-4627-9A0A-414E9A3F14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0032" y="1887170"/>
                        <a:ext cx="7737526" cy="101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DF60511-531A-41DC-9FDB-43C0DE0F5164}"/>
              </a:ext>
            </a:extLst>
          </p:cNvPr>
          <p:cNvSpPr/>
          <p:nvPr/>
        </p:nvSpPr>
        <p:spPr bwMode="auto">
          <a:xfrm>
            <a:off x="800652" y="1426201"/>
            <a:ext cx="2873041" cy="4074713"/>
          </a:xfrm>
          <a:custGeom>
            <a:avLst/>
            <a:gdLst>
              <a:gd name="connsiteX0" fmla="*/ 1158777 w 2873041"/>
              <a:gd name="connsiteY0" fmla="*/ 4074713 h 4074713"/>
              <a:gd name="connsiteX1" fmla="*/ 302434 w 2873041"/>
              <a:gd name="connsiteY1" fmla="*/ 3247399 h 4074713"/>
              <a:gd name="connsiteX2" fmla="*/ 41177 w 2873041"/>
              <a:gd name="connsiteY2" fmla="*/ 925113 h 4074713"/>
              <a:gd name="connsiteX3" fmla="*/ 1086205 w 2873041"/>
              <a:gd name="connsiteY3" fmla="*/ 54256 h 4074713"/>
              <a:gd name="connsiteX4" fmla="*/ 2711805 w 2873041"/>
              <a:gd name="connsiteY4" fmla="*/ 155856 h 4074713"/>
              <a:gd name="connsiteX5" fmla="*/ 2726319 w 2873041"/>
              <a:gd name="connsiteY5" fmla="*/ 678370 h 407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3041" h="4074713">
                <a:moveTo>
                  <a:pt x="1158777" y="4074713"/>
                </a:moveTo>
                <a:cubicBezTo>
                  <a:pt x="823739" y="3923522"/>
                  <a:pt x="488701" y="3772332"/>
                  <a:pt x="302434" y="3247399"/>
                </a:cubicBezTo>
                <a:cubicBezTo>
                  <a:pt x="116167" y="2722466"/>
                  <a:pt x="-89451" y="1457303"/>
                  <a:pt x="41177" y="925113"/>
                </a:cubicBezTo>
                <a:cubicBezTo>
                  <a:pt x="171805" y="392923"/>
                  <a:pt x="641100" y="182466"/>
                  <a:pt x="1086205" y="54256"/>
                </a:cubicBezTo>
                <a:cubicBezTo>
                  <a:pt x="1531310" y="-73954"/>
                  <a:pt x="2438453" y="51837"/>
                  <a:pt x="2711805" y="155856"/>
                </a:cubicBezTo>
                <a:cubicBezTo>
                  <a:pt x="2985157" y="259875"/>
                  <a:pt x="2855738" y="469122"/>
                  <a:pt x="2726319" y="67837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4DDA7AF-63F5-4DA7-8225-27F2919FC73B}"/>
              </a:ext>
            </a:extLst>
          </p:cNvPr>
          <p:cNvSpPr/>
          <p:nvPr/>
        </p:nvSpPr>
        <p:spPr bwMode="auto">
          <a:xfrm>
            <a:off x="2989943" y="2670629"/>
            <a:ext cx="4470400" cy="2075542"/>
          </a:xfrm>
          <a:custGeom>
            <a:avLst/>
            <a:gdLst>
              <a:gd name="connsiteX0" fmla="*/ 4470400 w 4470400"/>
              <a:gd name="connsiteY0" fmla="*/ 2075542 h 2075542"/>
              <a:gd name="connsiteX1" fmla="*/ 0 w 4470400"/>
              <a:gd name="connsiteY1" fmla="*/ 0 h 207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70400" h="2075542">
                <a:moveTo>
                  <a:pt x="4470400" y="2075542"/>
                </a:moveTo>
                <a:lnTo>
                  <a:pt x="0" y="0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15E5166-3BA0-47A2-BFA4-1614FB8C1E91}"/>
              </a:ext>
            </a:extLst>
          </p:cNvPr>
          <p:cNvSpPr/>
          <p:nvPr/>
        </p:nvSpPr>
        <p:spPr bwMode="auto">
          <a:xfrm>
            <a:off x="5440784" y="2557523"/>
            <a:ext cx="2019559" cy="1343814"/>
          </a:xfrm>
          <a:custGeom>
            <a:avLst/>
            <a:gdLst>
              <a:gd name="connsiteX0" fmla="*/ 4470400 w 4470400"/>
              <a:gd name="connsiteY0" fmla="*/ 2075542 h 2075542"/>
              <a:gd name="connsiteX1" fmla="*/ 0 w 4470400"/>
              <a:gd name="connsiteY1" fmla="*/ 0 h 207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70400" h="2075542">
                <a:moveTo>
                  <a:pt x="4470400" y="2075542"/>
                </a:moveTo>
                <a:lnTo>
                  <a:pt x="0" y="0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351FFD-83CE-41E8-BCC4-AE38F6887B9B}"/>
              </a:ext>
            </a:extLst>
          </p:cNvPr>
          <p:cNvSpPr/>
          <p:nvPr/>
        </p:nvSpPr>
        <p:spPr bwMode="auto">
          <a:xfrm flipH="1">
            <a:off x="7781170" y="2557523"/>
            <a:ext cx="619084" cy="1343814"/>
          </a:xfrm>
          <a:custGeom>
            <a:avLst/>
            <a:gdLst>
              <a:gd name="connsiteX0" fmla="*/ 4470400 w 4470400"/>
              <a:gd name="connsiteY0" fmla="*/ 2075542 h 2075542"/>
              <a:gd name="connsiteX1" fmla="*/ 0 w 4470400"/>
              <a:gd name="connsiteY1" fmla="*/ 0 h 207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70400" h="2075542">
                <a:moveTo>
                  <a:pt x="4470400" y="2075542"/>
                </a:moveTo>
                <a:lnTo>
                  <a:pt x="0" y="0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12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 fontScale="90000"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Denkleminin Matris Formu için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16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07C5F28-0D6B-4627-9A0A-414E9A3F1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11629"/>
              </p:ext>
            </p:extLst>
          </p:nvPr>
        </p:nvGraphicFramePr>
        <p:xfrm>
          <a:off x="454025" y="3121296"/>
          <a:ext cx="112839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8" name="Equation" r:id="rId3" imgW="4241520" imgH="380880" progId="Equation.DSMT4">
                  <p:embed/>
                </p:oleObj>
              </mc:Choice>
              <mc:Fallback>
                <p:oleObj name="Equation" r:id="rId3" imgW="424152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07C5F28-0D6B-4627-9A0A-414E9A3F14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025" y="3121296"/>
                        <a:ext cx="11283950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76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 fontScale="90000"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Denkleminin Matris Formu için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17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07C5F28-0D6B-4627-9A0A-414E9A3F1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095653"/>
              </p:ext>
            </p:extLst>
          </p:nvPr>
        </p:nvGraphicFramePr>
        <p:xfrm>
          <a:off x="520927" y="2158373"/>
          <a:ext cx="10836729" cy="107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Equation" r:id="rId3" imgW="4584600" imgH="457200" progId="Equation.DSMT4">
                  <p:embed/>
                </p:oleObj>
              </mc:Choice>
              <mc:Fallback>
                <p:oleObj name="Equation" r:id="rId3" imgW="4584600" imgH="457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07C5F28-0D6B-4627-9A0A-414E9A3F14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927" y="2158373"/>
                        <a:ext cx="10836729" cy="107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C9560CA-EB81-419B-A2FD-3915E3727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633151"/>
              </p:ext>
            </p:extLst>
          </p:nvPr>
        </p:nvGraphicFramePr>
        <p:xfrm>
          <a:off x="3463131" y="4071239"/>
          <a:ext cx="52657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3" name="Equation" r:id="rId5" imgW="2108160" imgH="228600" progId="Equation.DSMT4">
                  <p:embed/>
                </p:oleObj>
              </mc:Choice>
              <mc:Fallback>
                <p:oleObj name="Equation" r:id="rId5" imgW="210816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07C5F28-0D6B-4627-9A0A-414E9A3F14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3131" y="4071239"/>
                        <a:ext cx="5265737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22C725-A1C9-42EF-96A2-CA7D70969738}"/>
              </a:ext>
            </a:extLst>
          </p:cNvPr>
          <p:cNvCxnSpPr/>
          <p:nvPr/>
        </p:nvCxnSpPr>
        <p:spPr bwMode="auto">
          <a:xfrm>
            <a:off x="1161142" y="3401576"/>
            <a:ext cx="3425372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F6CD1C-F7E2-429D-92C1-8D19910D9E6E}"/>
              </a:ext>
            </a:extLst>
          </p:cNvPr>
          <p:cNvCxnSpPr>
            <a:cxnSpLocks/>
          </p:cNvCxnSpPr>
          <p:nvPr/>
        </p:nvCxnSpPr>
        <p:spPr bwMode="auto">
          <a:xfrm>
            <a:off x="6460750" y="3272552"/>
            <a:ext cx="1943021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88F91-C8E8-4A60-A77B-FF274010606F}"/>
              </a:ext>
            </a:extLst>
          </p:cNvPr>
          <p:cNvCxnSpPr>
            <a:cxnSpLocks/>
          </p:cNvCxnSpPr>
          <p:nvPr/>
        </p:nvCxnSpPr>
        <p:spPr bwMode="auto">
          <a:xfrm>
            <a:off x="9676610" y="3272552"/>
            <a:ext cx="1470361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6A8584-81B7-42A8-8C34-7BD57C06DEC7}"/>
              </a:ext>
            </a:extLst>
          </p:cNvPr>
          <p:cNvCxnSpPr>
            <a:cxnSpLocks/>
          </p:cNvCxnSpPr>
          <p:nvPr/>
        </p:nvCxnSpPr>
        <p:spPr bwMode="auto">
          <a:xfrm>
            <a:off x="4225549" y="4751405"/>
            <a:ext cx="607708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D8C2D-32BE-47C1-9D4C-1FD8484E747F}"/>
              </a:ext>
            </a:extLst>
          </p:cNvPr>
          <p:cNvCxnSpPr>
            <a:cxnSpLocks/>
          </p:cNvCxnSpPr>
          <p:nvPr/>
        </p:nvCxnSpPr>
        <p:spPr bwMode="auto">
          <a:xfrm>
            <a:off x="6620408" y="4751405"/>
            <a:ext cx="44805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382989-FE41-4FED-B1C4-BF96857B238B}"/>
              </a:ext>
            </a:extLst>
          </p:cNvPr>
          <p:cNvCxnSpPr>
            <a:cxnSpLocks/>
          </p:cNvCxnSpPr>
          <p:nvPr/>
        </p:nvCxnSpPr>
        <p:spPr bwMode="auto">
          <a:xfrm>
            <a:off x="8237276" y="4751405"/>
            <a:ext cx="44805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035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 fontScale="90000"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Denkleminin Matris Formu için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18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07C5F28-0D6B-4627-9A0A-414E9A3F145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0927" y="2158373"/>
          <a:ext cx="10836729" cy="107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2" name="Equation" r:id="rId3" imgW="4584600" imgH="457200" progId="Equation.DSMT4">
                  <p:embed/>
                </p:oleObj>
              </mc:Choice>
              <mc:Fallback>
                <p:oleObj name="Equation" r:id="rId3" imgW="4584600" imgH="457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07C5F28-0D6B-4627-9A0A-414E9A3F14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927" y="2158373"/>
                        <a:ext cx="10836729" cy="107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C9560CA-EB81-419B-A2FD-3915E3727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766464"/>
              </p:ext>
            </p:extLst>
          </p:nvPr>
        </p:nvGraphicFramePr>
        <p:xfrm>
          <a:off x="3255963" y="4040188"/>
          <a:ext cx="56784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3" name="Equation" r:id="rId5" imgW="2273040" imgH="253800" progId="Equation.DSMT4">
                  <p:embed/>
                </p:oleObj>
              </mc:Choice>
              <mc:Fallback>
                <p:oleObj name="Equation" r:id="rId5" imgW="227304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C9560CA-EB81-419B-A2FD-3915E3727B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5963" y="4040188"/>
                        <a:ext cx="5678487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22C725-A1C9-42EF-96A2-CA7D70969738}"/>
              </a:ext>
            </a:extLst>
          </p:cNvPr>
          <p:cNvCxnSpPr/>
          <p:nvPr/>
        </p:nvCxnSpPr>
        <p:spPr bwMode="auto">
          <a:xfrm>
            <a:off x="1161142" y="3401576"/>
            <a:ext cx="3425372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F6CD1C-F7E2-429D-92C1-8D19910D9E6E}"/>
              </a:ext>
            </a:extLst>
          </p:cNvPr>
          <p:cNvCxnSpPr>
            <a:cxnSpLocks/>
          </p:cNvCxnSpPr>
          <p:nvPr/>
        </p:nvCxnSpPr>
        <p:spPr bwMode="auto">
          <a:xfrm>
            <a:off x="6460750" y="3272552"/>
            <a:ext cx="1943021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88F91-C8E8-4A60-A77B-FF274010606F}"/>
              </a:ext>
            </a:extLst>
          </p:cNvPr>
          <p:cNvCxnSpPr>
            <a:cxnSpLocks/>
          </p:cNvCxnSpPr>
          <p:nvPr/>
        </p:nvCxnSpPr>
        <p:spPr bwMode="auto">
          <a:xfrm>
            <a:off x="9676610" y="3272552"/>
            <a:ext cx="1470361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6A8584-81B7-42A8-8C34-7BD57C06DEC7}"/>
              </a:ext>
            </a:extLst>
          </p:cNvPr>
          <p:cNvCxnSpPr>
            <a:cxnSpLocks/>
          </p:cNvCxnSpPr>
          <p:nvPr/>
        </p:nvCxnSpPr>
        <p:spPr bwMode="auto">
          <a:xfrm>
            <a:off x="4225549" y="4751405"/>
            <a:ext cx="607708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D8C2D-32BE-47C1-9D4C-1FD8484E747F}"/>
              </a:ext>
            </a:extLst>
          </p:cNvPr>
          <p:cNvCxnSpPr>
            <a:cxnSpLocks/>
          </p:cNvCxnSpPr>
          <p:nvPr/>
        </p:nvCxnSpPr>
        <p:spPr bwMode="auto">
          <a:xfrm>
            <a:off x="6620408" y="4751405"/>
            <a:ext cx="44805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382989-FE41-4FED-B1C4-BF96857B238B}"/>
              </a:ext>
            </a:extLst>
          </p:cNvPr>
          <p:cNvCxnSpPr>
            <a:cxnSpLocks/>
          </p:cNvCxnSpPr>
          <p:nvPr/>
        </p:nvCxnSpPr>
        <p:spPr bwMode="auto">
          <a:xfrm>
            <a:off x="8237276" y="4751405"/>
            <a:ext cx="44805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15652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Denkleminin Matris Formu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19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07C5F28-0D6B-4627-9A0A-414E9A3F1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870487"/>
              </p:ext>
            </p:extLst>
          </p:nvPr>
        </p:nvGraphicFramePr>
        <p:xfrm>
          <a:off x="4137099" y="3260896"/>
          <a:ext cx="414337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8" name="Equation" r:id="rId3" imgW="1752480" imgH="1066680" progId="Equation.DSMT4">
                  <p:embed/>
                </p:oleObj>
              </mc:Choice>
              <mc:Fallback>
                <p:oleObj name="Equation" r:id="rId3" imgW="1752480" imgH="10666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07C5F28-0D6B-4627-9A0A-414E9A3F14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7099" y="3260896"/>
                        <a:ext cx="4143375" cy="2519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C9560CA-EB81-419B-A2FD-3915E3727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571673"/>
              </p:ext>
            </p:extLst>
          </p:nvPr>
        </p:nvGraphicFramePr>
        <p:xfrm>
          <a:off x="4667250" y="2005013"/>
          <a:ext cx="2855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9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C9560CA-EB81-419B-A2FD-3915E3727B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50" y="2005013"/>
                        <a:ext cx="2855913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40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(Sistem Formu)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C126BC-3E3D-4900-8A96-745EEE698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467261"/>
              </p:ext>
            </p:extLst>
          </p:nvPr>
        </p:nvGraphicFramePr>
        <p:xfrm>
          <a:off x="1261600" y="1696437"/>
          <a:ext cx="9725070" cy="113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3" name="Equation" r:id="rId3" imgW="3251160" imgH="380880" progId="Equation.DSMT4">
                  <p:embed/>
                </p:oleObj>
              </mc:Choice>
              <mc:Fallback>
                <p:oleObj name="Equation" r:id="rId3" imgW="3251160" imgH="3808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0C126BC-3E3D-4900-8A96-745EEE69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600" y="1696437"/>
                        <a:ext cx="9725070" cy="113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Cube 38">
            <a:extLst>
              <a:ext uri="{FF2B5EF4-FFF2-40B4-BE49-F238E27FC236}">
                <a16:creationId xmlns:a16="http://schemas.microsoft.com/office/drawing/2014/main" id="{C20376DA-442A-42B0-A5BE-C643DF908AD2}"/>
              </a:ext>
            </a:extLst>
          </p:cNvPr>
          <p:cNvSpPr/>
          <p:nvPr/>
        </p:nvSpPr>
        <p:spPr bwMode="auto">
          <a:xfrm>
            <a:off x="3418449" y="4395408"/>
            <a:ext cx="4421945" cy="1464282"/>
          </a:xfrm>
          <a:prstGeom prst="cub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6B3471-954F-400F-8C2D-F9E20FABF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52716"/>
              </p:ext>
            </p:extLst>
          </p:nvPr>
        </p:nvGraphicFramePr>
        <p:xfrm>
          <a:off x="5362161" y="4895383"/>
          <a:ext cx="464332" cy="46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4" name="Equation" r:id="rId5" imgW="164880" imgH="164880" progId="Equation.DSMT4">
                  <p:embed/>
                </p:oleObj>
              </mc:Choice>
              <mc:Fallback>
                <p:oleObj name="Equation" r:id="rId5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2161" y="4895383"/>
                        <a:ext cx="464332" cy="464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D2CC9552-83B1-49FD-93B6-6A9802D23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151268"/>
              </p:ext>
            </p:extLst>
          </p:nvPr>
        </p:nvGraphicFramePr>
        <p:xfrm>
          <a:off x="4800731" y="4200472"/>
          <a:ext cx="388718" cy="42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5" name="Equation" r:id="rId7" imgW="139680" imgH="152280" progId="Equation.DSMT4">
                  <p:embed/>
                </p:oleObj>
              </mc:Choice>
              <mc:Fallback>
                <p:oleObj name="Equation" r:id="rId7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0731" y="4200472"/>
                        <a:ext cx="388718" cy="42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C471F5F-6B35-44EA-AEF7-5F68C8763BE7}"/>
              </a:ext>
            </a:extLst>
          </p:cNvPr>
          <p:cNvCxnSpPr>
            <a:cxnSpLocks/>
          </p:cNvCxnSpPr>
          <p:nvPr/>
        </p:nvCxnSpPr>
        <p:spPr bwMode="auto">
          <a:xfrm flipV="1">
            <a:off x="4112729" y="4174896"/>
            <a:ext cx="0" cy="37423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2BB8EC13-9471-4794-BFBF-23DA0EBA6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404880"/>
              </p:ext>
            </p:extLst>
          </p:nvPr>
        </p:nvGraphicFramePr>
        <p:xfrm>
          <a:off x="3935413" y="3739921"/>
          <a:ext cx="3524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6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D2CC9552-83B1-49FD-93B6-6A9802D23A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35413" y="3739921"/>
                        <a:ext cx="352425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DA78A18-A12F-4497-ABAF-CB4733C21FC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07508" y="4292019"/>
            <a:ext cx="399537" cy="25016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96" name="Object 95">
            <a:extLst>
              <a:ext uri="{FF2B5EF4-FFF2-40B4-BE49-F238E27FC236}">
                <a16:creationId xmlns:a16="http://schemas.microsoft.com/office/drawing/2014/main" id="{D92B3110-1E9F-42D5-BA28-95F417319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65029"/>
              </p:ext>
            </p:extLst>
          </p:nvPr>
        </p:nvGraphicFramePr>
        <p:xfrm>
          <a:off x="3336443" y="3753633"/>
          <a:ext cx="4238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7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91" name="Object 90">
                        <a:extLst>
                          <a:ext uri="{FF2B5EF4-FFF2-40B4-BE49-F238E27FC236}">
                            <a16:creationId xmlns:a16="http://schemas.microsoft.com/office/drawing/2014/main" id="{2BB8EC13-9471-4794-BFBF-23DA0EBA6F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6443" y="3753633"/>
                        <a:ext cx="423862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8E09B03-599B-4F8E-AD62-DC81FAF6BCF0}"/>
              </a:ext>
            </a:extLst>
          </p:cNvPr>
          <p:cNvCxnSpPr>
            <a:cxnSpLocks/>
          </p:cNvCxnSpPr>
          <p:nvPr/>
        </p:nvCxnSpPr>
        <p:spPr bwMode="auto">
          <a:xfrm>
            <a:off x="4493343" y="4947465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99" name="Object 98">
            <a:extLst>
              <a:ext uri="{FF2B5EF4-FFF2-40B4-BE49-F238E27FC236}">
                <a16:creationId xmlns:a16="http://schemas.microsoft.com/office/drawing/2014/main" id="{F7F32D81-84F7-4E6B-B6C6-48228937B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902351"/>
              </p:ext>
            </p:extLst>
          </p:nvPr>
        </p:nvGraphicFramePr>
        <p:xfrm>
          <a:off x="4481214" y="5244645"/>
          <a:ext cx="3540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8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BBDF85E5-A5FE-4480-B3A2-049F8A8AF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81214" y="5244645"/>
                        <a:ext cx="354013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FE303B6-6AB7-4A4B-98B3-E141F1369CCF}"/>
              </a:ext>
            </a:extLst>
          </p:cNvPr>
          <p:cNvCxnSpPr>
            <a:cxnSpLocks/>
          </p:cNvCxnSpPr>
          <p:nvPr/>
        </p:nvCxnSpPr>
        <p:spPr bwMode="auto">
          <a:xfrm>
            <a:off x="4591816" y="4920234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21BC582-B4DA-4DF2-868C-F043588122A0}"/>
              </a:ext>
            </a:extLst>
          </p:cNvPr>
          <p:cNvCxnSpPr>
            <a:cxnSpLocks/>
          </p:cNvCxnSpPr>
          <p:nvPr/>
        </p:nvCxnSpPr>
        <p:spPr bwMode="auto">
          <a:xfrm>
            <a:off x="4393177" y="4909055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DF138E-A5E7-4638-A101-63FB46B5FCE5}"/>
              </a:ext>
            </a:extLst>
          </p:cNvPr>
          <p:cNvCxnSpPr>
            <a:cxnSpLocks/>
          </p:cNvCxnSpPr>
          <p:nvPr/>
        </p:nvCxnSpPr>
        <p:spPr bwMode="auto">
          <a:xfrm flipV="1">
            <a:off x="6986953" y="4024088"/>
            <a:ext cx="276668" cy="59875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id="{291A5742-C799-44ED-83BA-0C8418201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266462"/>
              </p:ext>
            </p:extLst>
          </p:nvPr>
        </p:nvGraphicFramePr>
        <p:xfrm>
          <a:off x="7199397" y="3557490"/>
          <a:ext cx="4238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9" name="Equation" r:id="rId15" imgW="423884" imgH="635590" progId="Equation.DSMT4">
                  <p:embed/>
                </p:oleObj>
              </mc:Choice>
              <mc:Fallback>
                <p:oleObj name="Equation" r:id="rId15" imgW="423884" imgH="63559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52B51FCD-F2C7-4B14-A61B-AB3F9F31D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99397" y="3557490"/>
                        <a:ext cx="423863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024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20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Peki, Bu Terimleri Nasıl Oluşturacağız ????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2A776D0-8910-4BD4-85F6-FD5FAE9BD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701813"/>
              </p:ext>
            </p:extLst>
          </p:nvPr>
        </p:nvGraphicFramePr>
        <p:xfrm>
          <a:off x="4024313" y="2168525"/>
          <a:ext cx="4141787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Equation" r:id="rId3" imgW="4142401" imgH="2519287" progId="Equation.DSMT4">
                  <p:embed/>
                </p:oleObj>
              </mc:Choice>
              <mc:Fallback>
                <p:oleObj name="Equation" r:id="rId3" imgW="4142401" imgH="251928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4313" y="2168525"/>
                        <a:ext cx="4141787" cy="251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6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21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Örnek Problem: Düzlem Gerilme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D4592-C16E-4AF1-9B2C-9971CE8A9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08" y="2023866"/>
            <a:ext cx="9907383" cy="2810267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52B84CE-C006-4868-AB95-6E10A12A8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529786"/>
              </p:ext>
            </p:extLst>
          </p:nvPr>
        </p:nvGraphicFramePr>
        <p:xfrm>
          <a:off x="1759672" y="5269902"/>
          <a:ext cx="8126450" cy="89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0" name="Equation" r:id="rId4" imgW="3441600" imgH="380880" progId="Equation.DSMT4">
                  <p:embed/>
                </p:oleObj>
              </mc:Choice>
              <mc:Fallback>
                <p:oleObj name="Equation" r:id="rId4" imgW="3441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9672" y="5269902"/>
                        <a:ext cx="8126450" cy="899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57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22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Düzlem Gerilme: Eleman Ağı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E6826-13B6-41E6-B7F4-14812EE40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2076261"/>
            <a:ext cx="9383434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23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Düzlem Gerilme: Serbestlikler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C3E2AF-7FA5-4D87-8C6F-C9CF361A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1990524"/>
            <a:ext cx="1113627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6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24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Düzlem Gerilme: Kod Vektörü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5041E-199E-4C62-AE98-88751A21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2" y="1825355"/>
            <a:ext cx="1125059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45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25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Düzlem Gerilme: Yer Değiştirme Alanı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5041E-199E-4C62-AE98-88751A218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943" y="3788265"/>
            <a:ext cx="7210258" cy="270461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DB635BB-3C9B-4592-8404-D552D134B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624" y="1986618"/>
          <a:ext cx="10902052" cy="1083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Equation" r:id="rId4" imgW="5244840" imgH="520560" progId="Equation.DSMT4">
                  <p:embed/>
                </p:oleObj>
              </mc:Choice>
              <mc:Fallback>
                <p:oleObj name="Equation" r:id="rId4" imgW="5244840" imgH="5205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DB635BB-3C9B-4592-8404-D552D134BA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624" y="1986618"/>
                        <a:ext cx="10902052" cy="1083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57943AC-49FF-46F8-9A04-208F782D9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00" y="3359199"/>
            <a:ext cx="370574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77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26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Düzlem Gerilme: Şekil Değiştirme Alanı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DB635BB-3C9B-4592-8404-D552D134B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741346"/>
              </p:ext>
            </p:extLst>
          </p:nvPr>
        </p:nvGraphicFramePr>
        <p:xfrm>
          <a:off x="171450" y="1993900"/>
          <a:ext cx="11507788" cy="391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Equation" r:id="rId3" imgW="5537160" imgH="1879560" progId="Equation.DSMT4">
                  <p:embed/>
                </p:oleObj>
              </mc:Choice>
              <mc:Fallback>
                <p:oleObj name="Equation" r:id="rId3" imgW="553716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" y="1993900"/>
                        <a:ext cx="11507788" cy="391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54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27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Düzlem Gerilme: Şekil Değiştirme Alanı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DB635BB-3C9B-4592-8404-D552D134B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021332"/>
              </p:ext>
            </p:extLst>
          </p:nvPr>
        </p:nvGraphicFramePr>
        <p:xfrm>
          <a:off x="1264703" y="3476172"/>
          <a:ext cx="11858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3" name="Equation" r:id="rId3" imgW="571320" imgH="228600" progId="Equation.DSMT4">
                  <p:embed/>
                </p:oleObj>
              </mc:Choice>
              <mc:Fallback>
                <p:oleObj name="Equation" r:id="rId3" imgW="571320" imgH="2286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DB635BB-3C9B-4592-8404-D552D134BA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4703" y="3476172"/>
                        <a:ext cx="1185863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880D6EB-DA1E-413A-B13A-C8BD51C86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965848"/>
              </p:ext>
            </p:extLst>
          </p:nvPr>
        </p:nvGraphicFramePr>
        <p:xfrm>
          <a:off x="9886122" y="2052978"/>
          <a:ext cx="844550" cy="391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4" name="Equation" r:id="rId5" imgW="406080" imgH="1879560" progId="Equation.DSMT4">
                  <p:embed/>
                </p:oleObj>
              </mc:Choice>
              <mc:Fallback>
                <p:oleObj name="Equation" r:id="rId5" imgW="406080" imgH="18795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DB635BB-3C9B-4592-8404-D552D134BA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86122" y="2052978"/>
                        <a:ext cx="844550" cy="391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6761366-F736-4339-A026-F4E7BA2BD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661966"/>
              </p:ext>
            </p:extLst>
          </p:nvPr>
        </p:nvGraphicFramePr>
        <p:xfrm>
          <a:off x="315378" y="1495425"/>
          <a:ext cx="9493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5" name="Equation" r:id="rId7" imgW="457200" imgH="482400" progId="Equation.DSMT4">
                  <p:embed/>
                </p:oleObj>
              </mc:Choice>
              <mc:Fallback>
                <p:oleObj name="Equation" r:id="rId7" imgW="457200" imgH="4824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DB635BB-3C9B-4592-8404-D552D134BA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378" y="1495425"/>
                        <a:ext cx="949325" cy="100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6CEEB14-5E65-4330-83C3-03CD1F6205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2572" y="2886415"/>
            <a:ext cx="7373550" cy="182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7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28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Düzlem Gerilme: Gerilme Alanı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DB635BB-3C9B-4592-8404-D552D134B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788272"/>
              </p:ext>
            </p:extLst>
          </p:nvPr>
        </p:nvGraphicFramePr>
        <p:xfrm>
          <a:off x="2048668" y="2384425"/>
          <a:ext cx="809307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Equation" r:id="rId3" imgW="2857320" imgH="736560" progId="Equation.DSMT4">
                  <p:embed/>
                </p:oleObj>
              </mc:Choice>
              <mc:Fallback>
                <p:oleObj name="Equation" r:id="rId3" imgW="2857320" imgH="7365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DB635BB-3C9B-4592-8404-D552D134BA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8668" y="2384425"/>
                        <a:ext cx="8093075" cy="208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6A1BEB2-7160-4C36-8EB7-C27260C608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372813"/>
              </p:ext>
            </p:extLst>
          </p:nvPr>
        </p:nvGraphicFramePr>
        <p:xfrm>
          <a:off x="4827815" y="5068857"/>
          <a:ext cx="21574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2" name="Equation" r:id="rId5" imgW="761760" imgH="253800" progId="Equation.DSMT4">
                  <p:embed/>
                </p:oleObj>
              </mc:Choice>
              <mc:Fallback>
                <p:oleObj name="Equation" r:id="rId5" imgW="761760" imgH="2538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DB635BB-3C9B-4592-8404-D552D134BA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7815" y="5068857"/>
                        <a:ext cx="2157413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0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29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Düzlem Gerilme: </a:t>
            </a:r>
            <a:r>
              <a:rPr lang="tr-TR" sz="4000" dirty="0" err="1"/>
              <a:t>Rijitlik</a:t>
            </a:r>
            <a:r>
              <a:rPr lang="tr-TR" sz="4000" dirty="0"/>
              <a:t> Matrisi (8x8)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011344B-0EB6-492F-848E-71F92E105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078679"/>
              </p:ext>
            </p:extLst>
          </p:nvPr>
        </p:nvGraphicFramePr>
        <p:xfrm>
          <a:off x="7200900" y="2379663"/>
          <a:ext cx="46466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4" name="Equation" r:id="rId3" imgW="1854000" imgH="330120" progId="Equation.DSMT4">
                  <p:embed/>
                </p:oleObj>
              </mc:Choice>
              <mc:Fallback>
                <p:oleObj name="Equation" r:id="rId3" imgW="1854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00900" y="2379663"/>
                        <a:ext cx="4646613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D3ADCC6-BE04-447E-B74A-E288D48C3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93" y="1342439"/>
            <a:ext cx="5934285" cy="3733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BA5B5-041F-40F0-BFFA-DA68FBEE9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8222" y="5075644"/>
            <a:ext cx="7805285" cy="158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8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Virtüel</a:t>
            </a:r>
            <a:r>
              <a:rPr lang="tr-TR" sz="4000" dirty="0"/>
              <a:t> İş Teoremi (Parçalı Toplamlar)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C126BC-3E3D-4900-8A96-745EEE698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138178"/>
              </p:ext>
            </p:extLst>
          </p:nvPr>
        </p:nvGraphicFramePr>
        <p:xfrm>
          <a:off x="105410" y="1675294"/>
          <a:ext cx="11981179" cy="1205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0" name="Equation" r:id="rId3" imgW="5308560" imgH="533160" progId="Equation.DSMT4">
                  <p:embed/>
                </p:oleObj>
              </mc:Choice>
              <mc:Fallback>
                <p:oleObj name="Equation" r:id="rId3" imgW="5308560" imgH="5331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0C126BC-3E3D-4900-8A96-745EEE69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410" y="1675294"/>
                        <a:ext cx="11981179" cy="1205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DC02D92-2997-4CC7-A1E9-DF255CDBF90F}"/>
              </a:ext>
            </a:extLst>
          </p:cNvPr>
          <p:cNvGrpSpPr/>
          <p:nvPr/>
        </p:nvGrpSpPr>
        <p:grpSpPr>
          <a:xfrm>
            <a:off x="3601329" y="4441689"/>
            <a:ext cx="4239065" cy="1280161"/>
            <a:chOff x="2700997" y="3779452"/>
            <a:chExt cx="4239065" cy="128016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DCDD90E7-892E-4FFE-88F3-01D857778D00}"/>
                </a:ext>
              </a:extLst>
            </p:cNvPr>
            <p:cNvSpPr/>
            <p:nvPr/>
          </p:nvSpPr>
          <p:spPr bwMode="auto">
            <a:xfrm>
              <a:off x="2700997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571F968E-5908-4C08-9CE7-6C46D2B5A6C1}"/>
                </a:ext>
              </a:extLst>
            </p:cNvPr>
            <p:cNvSpPr/>
            <p:nvPr/>
          </p:nvSpPr>
          <p:spPr bwMode="auto">
            <a:xfrm>
              <a:off x="3376246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25C17D1E-4AA5-48D6-BD2A-134CDDCF991A}"/>
                </a:ext>
              </a:extLst>
            </p:cNvPr>
            <p:cNvSpPr/>
            <p:nvPr/>
          </p:nvSpPr>
          <p:spPr bwMode="auto">
            <a:xfrm>
              <a:off x="4051495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5B119F45-D0D0-4B8C-8664-DCCAA228DCF4}"/>
                </a:ext>
              </a:extLst>
            </p:cNvPr>
            <p:cNvSpPr/>
            <p:nvPr/>
          </p:nvSpPr>
          <p:spPr bwMode="auto">
            <a:xfrm>
              <a:off x="4731434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2E3F61A-2138-4850-B08E-1176D901F90E}"/>
                </a:ext>
              </a:extLst>
            </p:cNvPr>
            <p:cNvSpPr/>
            <p:nvPr/>
          </p:nvSpPr>
          <p:spPr bwMode="auto">
            <a:xfrm>
              <a:off x="5406683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9747EBAF-EE19-4C54-81FB-1F5EF2BC888B}"/>
                </a:ext>
              </a:extLst>
            </p:cNvPr>
            <p:cNvSpPr/>
            <p:nvPr/>
          </p:nvSpPr>
          <p:spPr bwMode="auto">
            <a:xfrm>
              <a:off x="6081932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56726797-F6C8-4428-9CCB-9781C954CC46}"/>
                </a:ext>
              </a:extLst>
            </p:cNvPr>
            <p:cNvSpPr/>
            <p:nvPr/>
          </p:nvSpPr>
          <p:spPr bwMode="auto">
            <a:xfrm>
              <a:off x="2700997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A7275770-1B5C-444A-97C5-B05584A10D06}"/>
                </a:ext>
              </a:extLst>
            </p:cNvPr>
            <p:cNvSpPr/>
            <p:nvPr/>
          </p:nvSpPr>
          <p:spPr bwMode="auto">
            <a:xfrm>
              <a:off x="3376246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4EA6A0BF-944F-47B5-AA85-733835BD043D}"/>
                </a:ext>
              </a:extLst>
            </p:cNvPr>
            <p:cNvSpPr/>
            <p:nvPr/>
          </p:nvSpPr>
          <p:spPr bwMode="auto">
            <a:xfrm>
              <a:off x="4051495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CFC9116F-F804-467B-9B09-757A32C377B1}"/>
                </a:ext>
              </a:extLst>
            </p:cNvPr>
            <p:cNvSpPr/>
            <p:nvPr/>
          </p:nvSpPr>
          <p:spPr bwMode="auto">
            <a:xfrm>
              <a:off x="4731434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4DE8C481-2E38-4DB5-8DD2-8543EB76C743}"/>
                </a:ext>
              </a:extLst>
            </p:cNvPr>
            <p:cNvSpPr/>
            <p:nvPr/>
          </p:nvSpPr>
          <p:spPr bwMode="auto">
            <a:xfrm>
              <a:off x="5406683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4C152C18-AAE5-422E-9166-3585ACADA65E}"/>
                </a:ext>
              </a:extLst>
            </p:cNvPr>
            <p:cNvSpPr/>
            <p:nvPr/>
          </p:nvSpPr>
          <p:spPr bwMode="auto">
            <a:xfrm>
              <a:off x="6081932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86345D-A5CF-4E40-84CD-6255C62C041F}"/>
              </a:ext>
            </a:extLst>
          </p:cNvPr>
          <p:cNvGrpSpPr/>
          <p:nvPr/>
        </p:nvGrpSpPr>
        <p:grpSpPr>
          <a:xfrm>
            <a:off x="3418449" y="4611742"/>
            <a:ext cx="4239065" cy="1280161"/>
            <a:chOff x="2700997" y="3779452"/>
            <a:chExt cx="4239065" cy="128016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3F1862DC-6260-462D-99EB-4CC0A87206EA}"/>
                </a:ext>
              </a:extLst>
            </p:cNvPr>
            <p:cNvSpPr/>
            <p:nvPr/>
          </p:nvSpPr>
          <p:spPr bwMode="auto">
            <a:xfrm>
              <a:off x="2700997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2AC25EE8-6416-4D20-A8D7-F42AA9F8DB68}"/>
                </a:ext>
              </a:extLst>
            </p:cNvPr>
            <p:cNvSpPr/>
            <p:nvPr/>
          </p:nvSpPr>
          <p:spPr bwMode="auto">
            <a:xfrm>
              <a:off x="3376246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900F7B2D-48B3-4859-9682-3985CA35BE90}"/>
                </a:ext>
              </a:extLst>
            </p:cNvPr>
            <p:cNvSpPr/>
            <p:nvPr/>
          </p:nvSpPr>
          <p:spPr bwMode="auto">
            <a:xfrm>
              <a:off x="4051495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109C50E5-6849-4F4A-A051-576AB18C665F}"/>
                </a:ext>
              </a:extLst>
            </p:cNvPr>
            <p:cNvSpPr/>
            <p:nvPr/>
          </p:nvSpPr>
          <p:spPr bwMode="auto">
            <a:xfrm>
              <a:off x="4731434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21C300FD-842B-4DE7-AB63-372FD072AF4F}"/>
                </a:ext>
              </a:extLst>
            </p:cNvPr>
            <p:cNvSpPr/>
            <p:nvPr/>
          </p:nvSpPr>
          <p:spPr bwMode="auto">
            <a:xfrm>
              <a:off x="5406683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9C5B49F8-D65F-44A6-A390-BC8B188115EF}"/>
                </a:ext>
              </a:extLst>
            </p:cNvPr>
            <p:cNvSpPr/>
            <p:nvPr/>
          </p:nvSpPr>
          <p:spPr bwMode="auto">
            <a:xfrm>
              <a:off x="6081932" y="432809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8EB3FB56-D0E0-47F4-89BA-DA45D70C56CD}"/>
                </a:ext>
              </a:extLst>
            </p:cNvPr>
            <p:cNvSpPr/>
            <p:nvPr/>
          </p:nvSpPr>
          <p:spPr bwMode="auto">
            <a:xfrm>
              <a:off x="2700997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4A02B21E-A0DA-48BE-9AD6-98AD799144FE}"/>
                </a:ext>
              </a:extLst>
            </p:cNvPr>
            <p:cNvSpPr/>
            <p:nvPr/>
          </p:nvSpPr>
          <p:spPr bwMode="auto">
            <a:xfrm>
              <a:off x="3376246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934FB993-F6A4-421E-8992-A9CA84D3889D}"/>
                </a:ext>
              </a:extLst>
            </p:cNvPr>
            <p:cNvSpPr/>
            <p:nvPr/>
          </p:nvSpPr>
          <p:spPr bwMode="auto">
            <a:xfrm>
              <a:off x="4051495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A0FD32B2-BE45-438F-B3EE-E64AA7C68C77}"/>
                </a:ext>
              </a:extLst>
            </p:cNvPr>
            <p:cNvSpPr/>
            <p:nvPr/>
          </p:nvSpPr>
          <p:spPr bwMode="auto">
            <a:xfrm>
              <a:off x="4731434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rgbClr val="FF0000"/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FB2F803A-83CC-4B49-8F9D-C0D428DEC7DE}"/>
                </a:ext>
              </a:extLst>
            </p:cNvPr>
            <p:cNvSpPr/>
            <p:nvPr/>
          </p:nvSpPr>
          <p:spPr bwMode="auto">
            <a:xfrm>
              <a:off x="5406683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9DE6AFC3-1DD1-42A5-8886-3CFD56C1D100}"/>
                </a:ext>
              </a:extLst>
            </p:cNvPr>
            <p:cNvSpPr/>
            <p:nvPr/>
          </p:nvSpPr>
          <p:spPr bwMode="auto">
            <a:xfrm>
              <a:off x="6081932" y="3779452"/>
              <a:ext cx="858130" cy="731521"/>
            </a:xfrm>
            <a:prstGeom prst="cub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56F846DA-44C5-4D7E-BB2F-1084CA212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632008"/>
              </p:ext>
            </p:extLst>
          </p:nvPr>
        </p:nvGraphicFramePr>
        <p:xfrm>
          <a:off x="4902419" y="4809381"/>
          <a:ext cx="5699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1" name="Equation" r:id="rId5" imgW="203040" imgH="190440" progId="Equation.DSMT4">
                  <p:embed/>
                </p:oleObj>
              </mc:Choice>
              <mc:Fallback>
                <p:oleObj name="Equation" r:id="rId5" imgW="203040" imgH="1904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B3471-954F-400F-8C2D-F9E20FABF8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2419" y="4809381"/>
                        <a:ext cx="569913" cy="53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3346342C-8D68-406F-A382-77062B092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4036"/>
              </p:ext>
            </p:extLst>
          </p:nvPr>
        </p:nvGraphicFramePr>
        <p:xfrm>
          <a:off x="4895971" y="3244218"/>
          <a:ext cx="13430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2" name="Equation" r:id="rId7" imgW="482400" imgH="253800" progId="Equation.DSMT4">
                  <p:embed/>
                </p:oleObj>
              </mc:Choice>
              <mc:Fallback>
                <p:oleObj name="Equation" r:id="rId7" imgW="482400" imgH="253800" progId="Equation.DSMT4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D2CC9552-83B1-49FD-93B6-6A9802D23A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95971" y="3244218"/>
                        <a:ext cx="134302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C58E8A-ADFA-4BD0-84DC-6B0054634261}"/>
              </a:ext>
            </a:extLst>
          </p:cNvPr>
          <p:cNvCxnSpPr>
            <a:cxnSpLocks/>
          </p:cNvCxnSpPr>
          <p:nvPr/>
        </p:nvCxnSpPr>
        <p:spPr bwMode="auto">
          <a:xfrm flipV="1">
            <a:off x="6986953" y="4024088"/>
            <a:ext cx="276668" cy="59875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032E38-25BA-4106-B6FD-6BA51248676E}"/>
              </a:ext>
            </a:extLst>
          </p:cNvPr>
          <p:cNvCxnSpPr>
            <a:cxnSpLocks/>
          </p:cNvCxnSpPr>
          <p:nvPr/>
        </p:nvCxnSpPr>
        <p:spPr bwMode="auto">
          <a:xfrm flipV="1">
            <a:off x="5842778" y="4314313"/>
            <a:ext cx="0" cy="37423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AC5584BC-2AB6-4FDE-870D-12E51EECE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88803"/>
              </p:ext>
            </p:extLst>
          </p:nvPr>
        </p:nvGraphicFramePr>
        <p:xfrm>
          <a:off x="5688330" y="3845480"/>
          <a:ext cx="492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3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91" name="Object 90">
                        <a:extLst>
                          <a:ext uri="{FF2B5EF4-FFF2-40B4-BE49-F238E27FC236}">
                            <a16:creationId xmlns:a16="http://schemas.microsoft.com/office/drawing/2014/main" id="{2BB8EC13-9471-4794-BFBF-23DA0EBA6F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88330" y="3845480"/>
                        <a:ext cx="49212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0508C4-AFA1-4267-A26C-D54EF108354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557" y="4431436"/>
            <a:ext cx="399537" cy="25016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205061EC-FE98-485A-9B0D-A6A4DB6A1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099648"/>
              </p:ext>
            </p:extLst>
          </p:nvPr>
        </p:nvGraphicFramePr>
        <p:xfrm>
          <a:off x="5054199" y="3840492"/>
          <a:ext cx="4238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4" name="Equation" r:id="rId11" imgW="152280" imgH="241200" progId="Equation.DSMT4">
                  <p:embed/>
                </p:oleObj>
              </mc:Choice>
              <mc:Fallback>
                <p:oleObj name="Equation" r:id="rId11" imgW="152280" imgH="24120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D92B3110-1E9F-42D5-BA28-95F417319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54199" y="3840492"/>
                        <a:ext cx="423862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52B51FCD-F2C7-4B14-A61B-AB3F9F31D3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62040"/>
              </p:ext>
            </p:extLst>
          </p:nvPr>
        </p:nvGraphicFramePr>
        <p:xfrm>
          <a:off x="7199397" y="3557490"/>
          <a:ext cx="4238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5" name="Equation" r:id="rId13" imgW="423884" imgH="635590" progId="Equation.DSMT4">
                  <p:embed/>
                </p:oleObj>
              </mc:Choice>
              <mc:Fallback>
                <p:oleObj name="Equation" r:id="rId13" imgW="423884" imgH="6355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99397" y="3557490"/>
                        <a:ext cx="423863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88222E05-2E05-433A-B91F-2EFEB4B3B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49206"/>
              </p:ext>
            </p:extLst>
          </p:nvPr>
        </p:nvGraphicFramePr>
        <p:xfrm>
          <a:off x="5743696" y="5125133"/>
          <a:ext cx="4953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6" name="Equation" r:id="rId15" imgW="177480" imgH="203040" progId="Equation.DSMT4">
                  <p:embed/>
                </p:oleObj>
              </mc:Choice>
              <mc:Fallback>
                <p:oleObj name="Equation" r:id="rId15" imgW="177480" imgH="20304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BBDF85E5-A5FE-4480-B3A2-049F8A8AF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43696" y="5125133"/>
                        <a:ext cx="495300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A84A68B-9C2D-471F-A314-F3082F8A345D}"/>
              </a:ext>
            </a:extLst>
          </p:cNvPr>
          <p:cNvCxnSpPr>
            <a:cxnSpLocks/>
          </p:cNvCxnSpPr>
          <p:nvPr/>
        </p:nvCxnSpPr>
        <p:spPr bwMode="auto">
          <a:xfrm>
            <a:off x="5796331" y="4929772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9253B9-CB12-4335-A9D6-AD5A37A9EC4F}"/>
              </a:ext>
            </a:extLst>
          </p:cNvPr>
          <p:cNvCxnSpPr>
            <a:cxnSpLocks/>
          </p:cNvCxnSpPr>
          <p:nvPr/>
        </p:nvCxnSpPr>
        <p:spPr bwMode="auto">
          <a:xfrm>
            <a:off x="5894804" y="4902541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DCD51D1-8B12-4834-8ED4-116920FA6758}"/>
              </a:ext>
            </a:extLst>
          </p:cNvPr>
          <p:cNvCxnSpPr>
            <a:cxnSpLocks/>
          </p:cNvCxnSpPr>
          <p:nvPr/>
        </p:nvCxnSpPr>
        <p:spPr bwMode="auto">
          <a:xfrm>
            <a:off x="5696165" y="4891362"/>
            <a:ext cx="54151" cy="32441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859789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30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Düzlem Gerilme: Hacim Kuvvet Vektörü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011344B-0EB6-492F-848E-71F92E105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611519"/>
              </p:ext>
            </p:extLst>
          </p:nvPr>
        </p:nvGraphicFramePr>
        <p:xfrm>
          <a:off x="3998006" y="1352451"/>
          <a:ext cx="35639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3" name="Equation" r:id="rId3" imgW="1422360" imgH="368280" progId="Equation.DSMT4">
                  <p:embed/>
                </p:oleObj>
              </mc:Choice>
              <mc:Fallback>
                <p:oleObj name="Equation" r:id="rId3" imgW="1422360" imgH="368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011344B-0EB6-492F-848E-71F92E1050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8006" y="1352451"/>
                        <a:ext cx="3563937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3A027AF-26A5-4A0A-923D-D3D1E2C58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388740"/>
              </p:ext>
            </p:extLst>
          </p:nvPr>
        </p:nvGraphicFramePr>
        <p:xfrm>
          <a:off x="1031651" y="2276376"/>
          <a:ext cx="9047922" cy="4421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4" name="Equation" r:id="rId5" imgW="3924000" imgH="1917360" progId="Equation.DSMT4">
                  <p:embed/>
                </p:oleObj>
              </mc:Choice>
              <mc:Fallback>
                <p:oleObj name="Equation" r:id="rId5" imgW="3924000" imgH="19173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3389F2F-1E2D-4F9F-AD29-85A11E7BF0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1651" y="2276376"/>
                        <a:ext cx="9047922" cy="4421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017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31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Düzlem Gerilme: Sınır Yükü Vektörü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011344B-0EB6-492F-848E-71F92E105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521787"/>
              </p:ext>
            </p:extLst>
          </p:nvPr>
        </p:nvGraphicFramePr>
        <p:xfrm>
          <a:off x="3141662" y="1342068"/>
          <a:ext cx="32131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9" name="Equation" r:id="rId3" imgW="1282680" imgH="368280" progId="Equation.DSMT4">
                  <p:embed/>
                </p:oleObj>
              </mc:Choice>
              <mc:Fallback>
                <p:oleObj name="Equation" r:id="rId3" imgW="1282680" imgH="368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011344B-0EB6-492F-848E-71F92E1050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1662" y="1342068"/>
                        <a:ext cx="321310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3389F2F-1E2D-4F9F-AD29-85A11E7BF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759581"/>
              </p:ext>
            </p:extLst>
          </p:nvPr>
        </p:nvGraphicFramePr>
        <p:xfrm>
          <a:off x="2604634" y="2415365"/>
          <a:ext cx="6408738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0" name="Equation" r:id="rId5" imgW="3098520" imgH="1917360" progId="Equation.DSMT4">
                  <p:embed/>
                </p:oleObj>
              </mc:Choice>
              <mc:Fallback>
                <p:oleObj name="Equation" r:id="rId5" imgW="3098520" imgH="1917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4634" y="2415365"/>
                        <a:ext cx="6408738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CD7BC3C-BFEA-41BF-A988-EB2B76593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053646"/>
              </p:ext>
            </p:extLst>
          </p:nvPr>
        </p:nvGraphicFramePr>
        <p:xfrm>
          <a:off x="7566253" y="1342068"/>
          <a:ext cx="1243919" cy="52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1" name="Equation" r:id="rId7" imgW="507960" imgH="215640" progId="Equation.DSMT4">
                  <p:embed/>
                </p:oleObj>
              </mc:Choice>
              <mc:Fallback>
                <p:oleObj name="Equation" r:id="rId7" imgW="507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66253" y="1342068"/>
                        <a:ext cx="1243919" cy="528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533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32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Düzlem Gerilme: Sınır Yükü Vektörü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011344B-0EB6-492F-848E-71F92E1050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1662" y="1342068"/>
          <a:ext cx="32131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Equation" r:id="rId3" imgW="1282680" imgH="368280" progId="Equation.DSMT4">
                  <p:embed/>
                </p:oleObj>
              </mc:Choice>
              <mc:Fallback>
                <p:oleObj name="Equation" r:id="rId3" imgW="1282680" imgH="368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011344B-0EB6-492F-848E-71F92E1050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1662" y="1342068"/>
                        <a:ext cx="321310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CD7BC3C-BFEA-41BF-A988-EB2B76593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6253" y="1342068"/>
          <a:ext cx="1243919" cy="52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5" name="Equation" r:id="rId5" imgW="507960" imgH="215640" progId="Equation.DSMT4">
                  <p:embed/>
                </p:oleObj>
              </mc:Choice>
              <mc:Fallback>
                <p:oleObj name="Equation" r:id="rId5" imgW="507960" imgH="2156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CD7BC3C-BFEA-41BF-A988-EB2B7659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66253" y="1342068"/>
                        <a:ext cx="1243919" cy="528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78A616-46B0-4103-B8FF-20CD948A7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9519" y="2631626"/>
            <a:ext cx="9392961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32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33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37265A11-8DAC-44A2-A2DF-63D722D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Düzlem Gerilme: Sınır Yükü Vektörü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011344B-0EB6-492F-848E-71F92E105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993249"/>
              </p:ext>
            </p:extLst>
          </p:nvPr>
        </p:nvGraphicFramePr>
        <p:xfrm>
          <a:off x="8262680" y="1636571"/>
          <a:ext cx="2127024" cy="611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8" name="Equation" r:id="rId3" imgW="1282680" imgH="368280" progId="Equation.DSMT4">
                  <p:embed/>
                </p:oleObj>
              </mc:Choice>
              <mc:Fallback>
                <p:oleObj name="Equation" r:id="rId3" imgW="1282680" imgH="368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011344B-0EB6-492F-848E-71F92E1050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62680" y="1636571"/>
                        <a:ext cx="2127024" cy="611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CD7BC3C-BFEA-41BF-A988-EB2B76593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796205"/>
              </p:ext>
            </p:extLst>
          </p:nvPr>
        </p:nvGraphicFramePr>
        <p:xfrm>
          <a:off x="9041530" y="2401217"/>
          <a:ext cx="877249" cy="372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9" name="Equation" r:id="rId5" imgW="507960" imgH="215640" progId="Equation.DSMT4">
                  <p:embed/>
                </p:oleObj>
              </mc:Choice>
              <mc:Fallback>
                <p:oleObj name="Equation" r:id="rId5" imgW="507960" imgH="2156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CD7BC3C-BFEA-41BF-A988-EB2B7659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41530" y="2401217"/>
                        <a:ext cx="877249" cy="372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78A616-46B0-4103-B8FF-20CD948A7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194912"/>
            <a:ext cx="6657132" cy="2261804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75C1847-421C-49B9-ADB9-8CC6C2EEA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633066"/>
              </p:ext>
            </p:extLst>
          </p:nvPr>
        </p:nvGraphicFramePr>
        <p:xfrm>
          <a:off x="1594047" y="3456716"/>
          <a:ext cx="9239492" cy="323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0" name="Equation" r:id="rId8" imgW="5410080" imgH="1892160" progId="Equation.DSMT4">
                  <p:embed/>
                </p:oleObj>
              </mc:Choice>
              <mc:Fallback>
                <p:oleObj name="Equation" r:id="rId8" imgW="5410080" imgH="1892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4047" y="3456716"/>
                        <a:ext cx="9239492" cy="3231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644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34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3A027AF-26A5-4A0A-923D-D3D1E2C58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830052"/>
              </p:ext>
            </p:extLst>
          </p:nvPr>
        </p:nvGraphicFramePr>
        <p:xfrm>
          <a:off x="7350618" y="1559322"/>
          <a:ext cx="3864429" cy="504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7" name="Equation" r:id="rId3" imgW="1447560" imgH="1892160" progId="Equation.DSMT4">
                  <p:embed/>
                </p:oleObj>
              </mc:Choice>
              <mc:Fallback>
                <p:oleObj name="Equation" r:id="rId3" imgW="1447560" imgH="18921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3A027AF-26A5-4A0A-923D-D3D1E2C58A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0618" y="1559322"/>
                        <a:ext cx="3864429" cy="5049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8FD4D37-38EA-4386-A12C-AA5560F6A9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/>
              <a:t>Düzlem Gerilme: Sınır Yükü Vektörü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42C773-FBBE-4FD1-B395-20B88BF94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71" y="1706237"/>
            <a:ext cx="6657132" cy="22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08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35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3A027AF-26A5-4A0A-923D-D3D1E2C58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84366"/>
              </p:ext>
            </p:extLst>
          </p:nvPr>
        </p:nvGraphicFramePr>
        <p:xfrm>
          <a:off x="377371" y="2231405"/>
          <a:ext cx="11218460" cy="385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6" name="Equation" r:id="rId3" imgW="5511600" imgH="1892160" progId="Equation.DSMT4">
                  <p:embed/>
                </p:oleObj>
              </mc:Choice>
              <mc:Fallback>
                <p:oleObj name="Equation" r:id="rId3" imgW="5511600" imgH="18921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3A027AF-26A5-4A0A-923D-D3D1E2C58A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371" y="2231405"/>
                        <a:ext cx="11218460" cy="385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8FD4D37-38EA-4386-A12C-AA5560F6A9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 fontScale="92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 dirty="0"/>
              <a:t>Düzlem Gerilme: Eleman Matris Denklemi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5A63358-B429-46C9-BA39-E61D39162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85337"/>
              </p:ext>
            </p:extLst>
          </p:nvPr>
        </p:nvGraphicFramePr>
        <p:xfrm>
          <a:off x="4493897" y="1333645"/>
          <a:ext cx="2985407" cy="60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7" name="Equation" r:id="rId5" imgW="1130040" imgH="228600" progId="Equation.DSMT4">
                  <p:embed/>
                </p:oleObj>
              </mc:Choice>
              <mc:Fallback>
                <p:oleObj name="Equation" r:id="rId5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3897" y="1333645"/>
                        <a:ext cx="2985407" cy="603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190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36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D4D37-38EA-4386-A12C-AA5560F6A9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 fontScale="92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 dirty="0"/>
              <a:t>Düzlem Gerilme: Örnek Sayısal Problem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EAC9D-6099-42F3-90ED-C814F27D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2177977"/>
            <a:ext cx="11193437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24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37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D4D37-38EA-4386-A12C-AA5560F6A9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 fontScale="92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 dirty="0"/>
              <a:t>Düzlem Gerilme: Örnek Sayısal Problem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CDFF5A-857A-4809-8DAC-03308BBB0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88239"/>
              </p:ext>
            </p:extLst>
          </p:nvPr>
        </p:nvGraphicFramePr>
        <p:xfrm>
          <a:off x="583416" y="1953088"/>
          <a:ext cx="11191244" cy="2548577"/>
        </p:xfrm>
        <a:graphic>
          <a:graphicData uri="http://schemas.openxmlformats.org/drawingml/2006/table">
            <a:tbl>
              <a:tblPr/>
              <a:tblGrid>
                <a:gridCol w="853227">
                  <a:extLst>
                    <a:ext uri="{9D8B030D-6E8A-4147-A177-3AD203B41FA5}">
                      <a16:colId xmlns:a16="http://schemas.microsoft.com/office/drawing/2014/main" val="2874641850"/>
                    </a:ext>
                  </a:extLst>
                </a:gridCol>
                <a:gridCol w="853227">
                  <a:extLst>
                    <a:ext uri="{9D8B030D-6E8A-4147-A177-3AD203B41FA5}">
                      <a16:colId xmlns:a16="http://schemas.microsoft.com/office/drawing/2014/main" val="1017794085"/>
                    </a:ext>
                  </a:extLst>
                </a:gridCol>
                <a:gridCol w="853227">
                  <a:extLst>
                    <a:ext uri="{9D8B030D-6E8A-4147-A177-3AD203B41FA5}">
                      <a16:colId xmlns:a16="http://schemas.microsoft.com/office/drawing/2014/main" val="401172170"/>
                    </a:ext>
                  </a:extLst>
                </a:gridCol>
                <a:gridCol w="853227">
                  <a:extLst>
                    <a:ext uri="{9D8B030D-6E8A-4147-A177-3AD203B41FA5}">
                      <a16:colId xmlns:a16="http://schemas.microsoft.com/office/drawing/2014/main" val="831468534"/>
                    </a:ext>
                  </a:extLst>
                </a:gridCol>
                <a:gridCol w="853227">
                  <a:extLst>
                    <a:ext uri="{9D8B030D-6E8A-4147-A177-3AD203B41FA5}">
                      <a16:colId xmlns:a16="http://schemas.microsoft.com/office/drawing/2014/main" val="1831039174"/>
                    </a:ext>
                  </a:extLst>
                </a:gridCol>
                <a:gridCol w="853227">
                  <a:extLst>
                    <a:ext uri="{9D8B030D-6E8A-4147-A177-3AD203B41FA5}">
                      <a16:colId xmlns:a16="http://schemas.microsoft.com/office/drawing/2014/main" val="3358895292"/>
                    </a:ext>
                  </a:extLst>
                </a:gridCol>
                <a:gridCol w="853227">
                  <a:extLst>
                    <a:ext uri="{9D8B030D-6E8A-4147-A177-3AD203B41FA5}">
                      <a16:colId xmlns:a16="http://schemas.microsoft.com/office/drawing/2014/main" val="1527075610"/>
                    </a:ext>
                  </a:extLst>
                </a:gridCol>
                <a:gridCol w="853227">
                  <a:extLst>
                    <a:ext uri="{9D8B030D-6E8A-4147-A177-3AD203B41FA5}">
                      <a16:colId xmlns:a16="http://schemas.microsoft.com/office/drawing/2014/main" val="810060225"/>
                    </a:ext>
                  </a:extLst>
                </a:gridCol>
                <a:gridCol w="386158">
                  <a:extLst>
                    <a:ext uri="{9D8B030D-6E8A-4147-A177-3AD203B41FA5}">
                      <a16:colId xmlns:a16="http://schemas.microsoft.com/office/drawing/2014/main" val="333647128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3790936216"/>
                    </a:ext>
                  </a:extLst>
                </a:gridCol>
                <a:gridCol w="297894">
                  <a:extLst>
                    <a:ext uri="{9D8B030D-6E8A-4147-A177-3AD203B41FA5}">
                      <a16:colId xmlns:a16="http://schemas.microsoft.com/office/drawing/2014/main" val="2665420023"/>
                    </a:ext>
                  </a:extLst>
                </a:gridCol>
                <a:gridCol w="750249">
                  <a:extLst>
                    <a:ext uri="{9D8B030D-6E8A-4147-A177-3AD203B41FA5}">
                      <a16:colId xmlns:a16="http://schemas.microsoft.com/office/drawing/2014/main" val="1008639564"/>
                    </a:ext>
                  </a:extLst>
                </a:gridCol>
                <a:gridCol w="342027">
                  <a:extLst>
                    <a:ext uri="{9D8B030D-6E8A-4147-A177-3AD203B41FA5}">
                      <a16:colId xmlns:a16="http://schemas.microsoft.com/office/drawing/2014/main" val="2996067842"/>
                    </a:ext>
                  </a:extLst>
                </a:gridCol>
                <a:gridCol w="750249">
                  <a:extLst>
                    <a:ext uri="{9D8B030D-6E8A-4147-A177-3AD203B41FA5}">
                      <a16:colId xmlns:a16="http://schemas.microsoft.com/office/drawing/2014/main" val="2921241486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1608036436"/>
                    </a:ext>
                  </a:extLst>
                </a:gridCol>
                <a:gridCol w="779672">
                  <a:extLst>
                    <a:ext uri="{9D8B030D-6E8A-4147-A177-3AD203B41FA5}">
                      <a16:colId xmlns:a16="http://schemas.microsoft.com/office/drawing/2014/main" val="1047891487"/>
                    </a:ext>
                  </a:extLst>
                </a:gridCol>
              </a:tblGrid>
              <a:tr h="434549"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[Ke]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Qe (Sayısal)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(Dış sınır)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6630"/>
                  </a:ext>
                </a:extLst>
              </a:tr>
              <a:tr h="23489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447870"/>
                  </a:ext>
                </a:extLst>
              </a:tr>
              <a:tr h="23489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363969.63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-100811.73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-81173.08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-181984.81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-15.09751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35570"/>
                  </a:ext>
                </a:extLst>
              </a:tr>
              <a:tr h="23489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-100811.73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363969.63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-181984.81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-81173.08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6.18E-05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19.04461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153498"/>
                  </a:ext>
                </a:extLst>
              </a:tr>
              <a:tr h="23489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-81173.08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-181984.81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363969.63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-100811.73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-22.51595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715383"/>
                  </a:ext>
                </a:extLst>
              </a:tr>
              <a:tr h="23489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-181984.81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-81173.08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-100811.73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363969.63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18.568845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016072"/>
                  </a:ext>
                </a:extLst>
              </a:tr>
              <a:tr h="23489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586855.20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198690.76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-492118.36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-293427.60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-0.000477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-5.553112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710567"/>
                  </a:ext>
                </a:extLst>
              </a:tr>
              <a:tr h="23489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198690.76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586855.20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-293427.60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-492118.36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-0.000477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-2.716425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169130"/>
                  </a:ext>
                </a:extLst>
              </a:tr>
              <a:tr h="23489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-492118.36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-293427.60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586855.20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198690.76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-0.000477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7.9223271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563045"/>
                  </a:ext>
                </a:extLst>
              </a:tr>
              <a:tr h="23489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-293427.60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-492118.36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198690.76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586855.20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-0.000477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0.3491168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9125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5A1A68D-B256-4998-BB71-D5B8369C2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" r="47207" b="21924"/>
          <a:stretch/>
        </p:blipFill>
        <p:spPr>
          <a:xfrm>
            <a:off x="583416" y="4501665"/>
            <a:ext cx="5170270" cy="2072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DB5198-5DB5-4B40-9353-96813A506137}"/>
              </a:ext>
            </a:extLst>
          </p:cNvPr>
          <p:cNvSpPr txBox="1"/>
          <p:nvPr/>
        </p:nvSpPr>
        <p:spPr>
          <a:xfrm>
            <a:off x="4899372" y="1470311"/>
            <a:ext cx="219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Eleman No (e): 1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67B53B-0A16-4E2B-B5C1-04FECB9E6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255"/>
          <a:stretch/>
        </p:blipFill>
        <p:spPr>
          <a:xfrm>
            <a:off x="6607842" y="4615110"/>
            <a:ext cx="5000742" cy="21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8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38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D4D37-38EA-4386-A12C-AA5560F6A9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 fontScale="92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 dirty="0"/>
              <a:t>Düzlem Gerilme: Örnek Sayısal Problem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A1A68D-B256-4998-BB71-D5B8369C2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" r="47207" b="21924"/>
          <a:stretch/>
        </p:blipFill>
        <p:spPr>
          <a:xfrm>
            <a:off x="583416" y="4501665"/>
            <a:ext cx="5170270" cy="2072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DB5198-5DB5-4B40-9353-96813A506137}"/>
              </a:ext>
            </a:extLst>
          </p:cNvPr>
          <p:cNvSpPr txBox="1"/>
          <p:nvPr/>
        </p:nvSpPr>
        <p:spPr>
          <a:xfrm>
            <a:off x="4899372" y="1470311"/>
            <a:ext cx="219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Eleman No (e): 30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67B53B-0A16-4E2B-B5C1-04FECB9E6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255"/>
          <a:stretch/>
        </p:blipFill>
        <p:spPr>
          <a:xfrm>
            <a:off x="6607842" y="4615110"/>
            <a:ext cx="5000742" cy="212673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317D73-EC45-4C64-98DF-67562267D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110602"/>
              </p:ext>
            </p:extLst>
          </p:nvPr>
        </p:nvGraphicFramePr>
        <p:xfrm>
          <a:off x="254858" y="1822351"/>
          <a:ext cx="11682283" cy="2501696"/>
        </p:xfrm>
        <a:graphic>
          <a:graphicData uri="http://schemas.openxmlformats.org/drawingml/2006/table">
            <a:tbl>
              <a:tblPr/>
              <a:tblGrid>
                <a:gridCol w="890664">
                  <a:extLst>
                    <a:ext uri="{9D8B030D-6E8A-4147-A177-3AD203B41FA5}">
                      <a16:colId xmlns:a16="http://schemas.microsoft.com/office/drawing/2014/main" val="433133526"/>
                    </a:ext>
                  </a:extLst>
                </a:gridCol>
                <a:gridCol w="890664">
                  <a:extLst>
                    <a:ext uri="{9D8B030D-6E8A-4147-A177-3AD203B41FA5}">
                      <a16:colId xmlns:a16="http://schemas.microsoft.com/office/drawing/2014/main" val="1946227844"/>
                    </a:ext>
                  </a:extLst>
                </a:gridCol>
                <a:gridCol w="890664">
                  <a:extLst>
                    <a:ext uri="{9D8B030D-6E8A-4147-A177-3AD203B41FA5}">
                      <a16:colId xmlns:a16="http://schemas.microsoft.com/office/drawing/2014/main" val="1970475681"/>
                    </a:ext>
                  </a:extLst>
                </a:gridCol>
                <a:gridCol w="890664">
                  <a:extLst>
                    <a:ext uri="{9D8B030D-6E8A-4147-A177-3AD203B41FA5}">
                      <a16:colId xmlns:a16="http://schemas.microsoft.com/office/drawing/2014/main" val="3412467724"/>
                    </a:ext>
                  </a:extLst>
                </a:gridCol>
                <a:gridCol w="890664">
                  <a:extLst>
                    <a:ext uri="{9D8B030D-6E8A-4147-A177-3AD203B41FA5}">
                      <a16:colId xmlns:a16="http://schemas.microsoft.com/office/drawing/2014/main" val="1964942312"/>
                    </a:ext>
                  </a:extLst>
                </a:gridCol>
                <a:gridCol w="890664">
                  <a:extLst>
                    <a:ext uri="{9D8B030D-6E8A-4147-A177-3AD203B41FA5}">
                      <a16:colId xmlns:a16="http://schemas.microsoft.com/office/drawing/2014/main" val="3282177527"/>
                    </a:ext>
                  </a:extLst>
                </a:gridCol>
                <a:gridCol w="890664">
                  <a:extLst>
                    <a:ext uri="{9D8B030D-6E8A-4147-A177-3AD203B41FA5}">
                      <a16:colId xmlns:a16="http://schemas.microsoft.com/office/drawing/2014/main" val="2004897928"/>
                    </a:ext>
                  </a:extLst>
                </a:gridCol>
                <a:gridCol w="890664">
                  <a:extLst>
                    <a:ext uri="{9D8B030D-6E8A-4147-A177-3AD203B41FA5}">
                      <a16:colId xmlns:a16="http://schemas.microsoft.com/office/drawing/2014/main" val="944949388"/>
                    </a:ext>
                  </a:extLst>
                </a:gridCol>
                <a:gridCol w="403102">
                  <a:extLst>
                    <a:ext uri="{9D8B030D-6E8A-4147-A177-3AD203B41FA5}">
                      <a16:colId xmlns:a16="http://schemas.microsoft.com/office/drawing/2014/main" val="2662094025"/>
                    </a:ext>
                  </a:extLst>
                </a:gridCol>
                <a:gridCol w="737101">
                  <a:extLst>
                    <a:ext uri="{9D8B030D-6E8A-4147-A177-3AD203B41FA5}">
                      <a16:colId xmlns:a16="http://schemas.microsoft.com/office/drawing/2014/main" val="3749337421"/>
                    </a:ext>
                  </a:extLst>
                </a:gridCol>
                <a:gridCol w="310964">
                  <a:extLst>
                    <a:ext uri="{9D8B030D-6E8A-4147-A177-3AD203B41FA5}">
                      <a16:colId xmlns:a16="http://schemas.microsoft.com/office/drawing/2014/main" val="3894585677"/>
                    </a:ext>
                  </a:extLst>
                </a:gridCol>
                <a:gridCol w="783169">
                  <a:extLst>
                    <a:ext uri="{9D8B030D-6E8A-4147-A177-3AD203B41FA5}">
                      <a16:colId xmlns:a16="http://schemas.microsoft.com/office/drawing/2014/main" val="1821720437"/>
                    </a:ext>
                  </a:extLst>
                </a:gridCol>
                <a:gridCol w="357033">
                  <a:extLst>
                    <a:ext uri="{9D8B030D-6E8A-4147-A177-3AD203B41FA5}">
                      <a16:colId xmlns:a16="http://schemas.microsoft.com/office/drawing/2014/main" val="1261444431"/>
                    </a:ext>
                  </a:extLst>
                </a:gridCol>
                <a:gridCol w="783169">
                  <a:extLst>
                    <a:ext uri="{9D8B030D-6E8A-4147-A177-3AD203B41FA5}">
                      <a16:colId xmlns:a16="http://schemas.microsoft.com/office/drawing/2014/main" val="791152463"/>
                    </a:ext>
                  </a:extLst>
                </a:gridCol>
                <a:gridCol w="368551">
                  <a:extLst>
                    <a:ext uri="{9D8B030D-6E8A-4147-A177-3AD203B41FA5}">
                      <a16:colId xmlns:a16="http://schemas.microsoft.com/office/drawing/2014/main" val="2161245362"/>
                    </a:ext>
                  </a:extLst>
                </a:gridCol>
                <a:gridCol w="813882">
                  <a:extLst>
                    <a:ext uri="{9D8B030D-6E8A-4147-A177-3AD203B41FA5}">
                      <a16:colId xmlns:a16="http://schemas.microsoft.com/office/drawing/2014/main" val="147062055"/>
                    </a:ext>
                  </a:extLst>
                </a:gridCol>
              </a:tblGrid>
              <a:tr h="426557"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[Ke]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Qe (Sayısal)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(Dış sınır)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861128"/>
                  </a:ext>
                </a:extLst>
              </a:tr>
              <a:tr h="230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720460"/>
                  </a:ext>
                </a:extLst>
              </a:tr>
              <a:tr h="230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363969.63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-100811.73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-81173.08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-181984.81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-5.381496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363168"/>
                  </a:ext>
                </a:extLst>
              </a:tr>
              <a:tr h="230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-100811.73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363969.63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-181984.81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-81173.08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10.262688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66219"/>
                  </a:ext>
                </a:extLst>
              </a:tr>
              <a:tr h="230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-81173.08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-181984.81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363969.63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-100811.73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2.435641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04808"/>
                  </a:ext>
                </a:extLst>
              </a:tr>
              <a:tr h="230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-181984.81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-81173.08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-100811.73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363969.63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-7.316833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10014"/>
                  </a:ext>
                </a:extLst>
              </a:tr>
              <a:tr h="230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586855.20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198690.76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-492118.36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-293427.60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-0.000477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7.000818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75022"/>
                  </a:ext>
                </a:extLst>
              </a:tr>
              <a:tr h="230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198690.76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586855.20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-293427.60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-492118.36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-0.000477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3.0721033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523660"/>
                  </a:ext>
                </a:extLst>
              </a:tr>
              <a:tr h="230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-492118.36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-293427.60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586855.20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198690.76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-0.000477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-4.071149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187533"/>
                  </a:ext>
                </a:extLst>
              </a:tr>
              <a:tr h="230571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156716.42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-293427.60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-492118.36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198690.76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586855.20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-0.000477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-5.999865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43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144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39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D4D37-38EA-4386-A12C-AA5560F6A9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 fontScale="92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 dirty="0"/>
              <a:t>Düzlem Gerilme: Örnek Sayısal Problem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F615F0-EA32-4A63-863E-69DB7546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8" y="1831900"/>
            <a:ext cx="10705514" cy="41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D38153C-998C-46FF-B682-E6C45D96DB9B}"/>
              </a:ext>
            </a:extLst>
          </p:cNvPr>
          <p:cNvCxnSpPr>
            <a:cxnSpLocks/>
          </p:cNvCxnSpPr>
          <p:nvPr/>
        </p:nvCxnSpPr>
        <p:spPr bwMode="auto">
          <a:xfrm>
            <a:off x="9825631" y="5542861"/>
            <a:ext cx="200131" cy="57070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F12FD1-EC57-4C3E-B5A8-44D13699890B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88050" y="3471453"/>
            <a:ext cx="479377" cy="46801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B1FF0E-F3DF-4D9D-80DD-6AC4AD14B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9968552" y="3387255"/>
            <a:ext cx="1207235" cy="76649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14C206-DD64-4326-A4F5-8C6CBE033AA2}"/>
              </a:ext>
            </a:extLst>
          </p:cNvPr>
          <p:cNvCxnSpPr>
            <a:cxnSpLocks/>
          </p:cNvCxnSpPr>
          <p:nvPr/>
        </p:nvCxnSpPr>
        <p:spPr bwMode="auto">
          <a:xfrm flipH="1">
            <a:off x="8311888" y="4684584"/>
            <a:ext cx="510336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77A603-7809-4D2B-8DE8-C588EC392D1B}"/>
              </a:ext>
            </a:extLst>
          </p:cNvPr>
          <p:cNvCxnSpPr>
            <a:cxnSpLocks/>
          </p:cNvCxnSpPr>
          <p:nvPr/>
        </p:nvCxnSpPr>
        <p:spPr bwMode="auto">
          <a:xfrm flipH="1">
            <a:off x="8225280" y="4608940"/>
            <a:ext cx="723700" cy="53007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 Denklemi (</a:t>
            </a:r>
            <a:r>
              <a:rPr lang="tr-TR" sz="4000" dirty="0" err="1"/>
              <a:t>Virtüel</a:t>
            </a:r>
            <a:r>
              <a:rPr lang="tr-TR" sz="4000" dirty="0"/>
              <a:t> İş)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4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0F330E87-7BBA-40C6-907E-4007836F10CA}"/>
              </a:ext>
            </a:extLst>
          </p:cNvPr>
          <p:cNvSpPr/>
          <p:nvPr/>
        </p:nvSpPr>
        <p:spPr bwMode="auto">
          <a:xfrm>
            <a:off x="8777119" y="3707852"/>
            <a:ext cx="2218006" cy="1890759"/>
          </a:xfrm>
          <a:prstGeom prst="cube">
            <a:avLst/>
          </a:pr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3EC8AB-EC53-4DF5-B0F1-00F10477C50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44838" y="3320816"/>
            <a:ext cx="563836" cy="57193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AE5DE8A-FD3F-4C25-A1D5-FC8630B74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988840"/>
              </p:ext>
            </p:extLst>
          </p:nvPr>
        </p:nvGraphicFramePr>
        <p:xfrm>
          <a:off x="9938188" y="4088771"/>
          <a:ext cx="609725" cy="571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3" name="Equation" r:id="rId3" imgW="384302" imgH="359795" progId="Equation.DSMT4">
                  <p:embed/>
                </p:oleObj>
              </mc:Choice>
              <mc:Fallback>
                <p:oleObj name="Equation" r:id="rId3" imgW="384302" imgH="359795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AE5DE8A-FD3F-4C25-A1D5-FC8630B74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8188" y="4088771"/>
                        <a:ext cx="609725" cy="571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46BE6F-6CF5-4BAB-8A10-DBB036533DEC}"/>
              </a:ext>
            </a:extLst>
          </p:cNvPr>
          <p:cNvCxnSpPr>
            <a:cxnSpLocks/>
          </p:cNvCxnSpPr>
          <p:nvPr/>
        </p:nvCxnSpPr>
        <p:spPr bwMode="auto">
          <a:xfrm>
            <a:off x="9514782" y="4537907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D40D7E-F443-4C73-B87B-A54C02EA9CEB}"/>
              </a:ext>
            </a:extLst>
          </p:cNvPr>
          <p:cNvCxnSpPr>
            <a:cxnSpLocks/>
          </p:cNvCxnSpPr>
          <p:nvPr/>
        </p:nvCxnSpPr>
        <p:spPr bwMode="auto">
          <a:xfrm>
            <a:off x="9569130" y="4438504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749576-00DB-4439-9987-9D4C6BD8052D}"/>
              </a:ext>
            </a:extLst>
          </p:cNvPr>
          <p:cNvCxnSpPr>
            <a:cxnSpLocks/>
          </p:cNvCxnSpPr>
          <p:nvPr/>
        </p:nvCxnSpPr>
        <p:spPr bwMode="auto">
          <a:xfrm>
            <a:off x="9651916" y="4489754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872A452F-1A33-4066-8944-D8FD32515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920856"/>
              </p:ext>
            </p:extLst>
          </p:nvPr>
        </p:nvGraphicFramePr>
        <p:xfrm>
          <a:off x="9706264" y="4748045"/>
          <a:ext cx="494264" cy="5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4" name="Equation" r:id="rId5" imgW="332486" imgH="379623" progId="Equation.DSMT4">
                  <p:embed/>
                </p:oleObj>
              </mc:Choice>
              <mc:Fallback>
                <p:oleObj name="Equation" r:id="rId5" imgW="332486" imgH="379623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872A452F-1A33-4066-8944-D8FD32515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6264" y="4748045"/>
                        <a:ext cx="494264" cy="5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9F97758B-A6B4-4CEF-9F36-B4FA9B24F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304140"/>
              </p:ext>
            </p:extLst>
          </p:nvPr>
        </p:nvGraphicFramePr>
        <p:xfrm>
          <a:off x="11173753" y="2893884"/>
          <a:ext cx="6016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5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F97758B-A6B4-4CEF-9F36-B4FA9B24F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73753" y="2893884"/>
                        <a:ext cx="601663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38738-2C84-466C-B78D-FC8D99058A77}"/>
              </a:ext>
            </a:extLst>
          </p:cNvPr>
          <p:cNvCxnSpPr>
            <a:cxnSpLocks/>
          </p:cNvCxnSpPr>
          <p:nvPr/>
        </p:nvCxnSpPr>
        <p:spPr bwMode="auto">
          <a:xfrm flipV="1">
            <a:off x="9908674" y="3429973"/>
            <a:ext cx="0" cy="4285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88B59438-919B-499B-9952-8303A6BDF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236267"/>
              </p:ext>
            </p:extLst>
          </p:nvPr>
        </p:nvGraphicFramePr>
        <p:xfrm>
          <a:off x="9908673" y="302677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6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88B59438-919B-499B-9952-8303A6BDF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8673" y="302677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Cube 62">
            <a:extLst>
              <a:ext uri="{FF2B5EF4-FFF2-40B4-BE49-F238E27FC236}">
                <a16:creationId xmlns:a16="http://schemas.microsoft.com/office/drawing/2014/main" id="{B7E5E4AF-EBC7-4AE5-AEB0-2F1A8E3A6498}"/>
              </a:ext>
            </a:extLst>
          </p:cNvPr>
          <p:cNvSpPr/>
          <p:nvPr/>
        </p:nvSpPr>
        <p:spPr bwMode="auto">
          <a:xfrm>
            <a:off x="8777118" y="1671759"/>
            <a:ext cx="2443089" cy="759502"/>
          </a:xfrm>
          <a:prstGeom prst="cube">
            <a:avLst>
              <a:gd name="adj" fmla="val 97381"/>
            </a:avLst>
          </a:prstGeom>
          <a:gradFill flip="none" rotWithShape="1">
            <a:gsLst>
              <a:gs pos="78000">
                <a:srgbClr val="FF0000"/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366FB6-D6EF-467B-9E36-2DA2E2C96443}"/>
              </a:ext>
            </a:extLst>
          </p:cNvPr>
          <p:cNvCxnSpPr>
            <a:cxnSpLocks/>
          </p:cNvCxnSpPr>
          <p:nvPr/>
        </p:nvCxnSpPr>
        <p:spPr bwMode="auto">
          <a:xfrm flipV="1">
            <a:off x="10795070" y="4360297"/>
            <a:ext cx="801813" cy="29179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FA5DD03A-70B5-49D6-8AE7-B702EC1E4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408761"/>
              </p:ext>
            </p:extLst>
          </p:nvPr>
        </p:nvGraphicFramePr>
        <p:xfrm>
          <a:off x="11584796" y="3882897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7" name="Equation" r:id="rId11" imgW="203040" imgH="241200" progId="Equation.DSMT4">
                  <p:embed/>
                </p:oleObj>
              </mc:Choice>
              <mc:Fallback>
                <p:oleObj name="Equation" r:id="rId11" imgW="203040" imgH="24120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FA5DD03A-70B5-49D6-8AE7-B702EC1E4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84796" y="3882897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4481683E-54EE-439A-96A7-BC8B3872D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188950"/>
              </p:ext>
            </p:extLst>
          </p:nvPr>
        </p:nvGraphicFramePr>
        <p:xfrm>
          <a:off x="7622347" y="4735384"/>
          <a:ext cx="6000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8" name="Equation" r:id="rId13" imgW="203040" imgH="241200" progId="Equation.DSMT4">
                  <p:embed/>
                </p:oleObj>
              </mc:Choice>
              <mc:Fallback>
                <p:oleObj name="Equation" r:id="rId13" imgW="203040" imgH="2412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4481683E-54EE-439A-96A7-BC8B3872D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22347" y="4735384"/>
                        <a:ext cx="600075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92B970-12C8-40A8-8CF9-9161249A54ED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05490" y="4647005"/>
            <a:ext cx="622019" cy="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953A5AE3-9C20-458C-88DA-9BDFE74DD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67202"/>
              </p:ext>
            </p:extLst>
          </p:nvPr>
        </p:nvGraphicFramePr>
        <p:xfrm>
          <a:off x="11024689" y="463444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9" name="Equation" r:id="rId15" imgW="177480" imgH="241200" progId="Equation.DSMT4">
                  <p:embed/>
                </p:oleObj>
              </mc:Choice>
              <mc:Fallback>
                <p:oleObj name="Equation" r:id="rId15" imgW="177480" imgH="24120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953A5AE3-9C20-458C-88DA-9BDFE74DD8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24689" y="463444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>
            <a:extLst>
              <a:ext uri="{FF2B5EF4-FFF2-40B4-BE49-F238E27FC236}">
                <a16:creationId xmlns:a16="http://schemas.microsoft.com/office/drawing/2014/main" id="{1A081710-5F50-4534-B280-C2CE82954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421806"/>
              </p:ext>
            </p:extLst>
          </p:nvPr>
        </p:nvGraphicFramePr>
        <p:xfrm>
          <a:off x="8127816" y="412987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80" name="Equation" r:id="rId17" imgW="177480" imgH="241200" progId="Equation.DSMT4">
                  <p:embed/>
                </p:oleObj>
              </mc:Choice>
              <mc:Fallback>
                <p:oleObj name="Equation" r:id="rId17" imgW="177480" imgH="24120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953A5AE3-9C20-458C-88DA-9BDFE74DD8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27816" y="412987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421EC8-B5D8-4627-A91B-A2D8217B1553}"/>
              </a:ext>
            </a:extLst>
          </p:cNvPr>
          <p:cNvCxnSpPr>
            <a:cxnSpLocks/>
          </p:cNvCxnSpPr>
          <p:nvPr/>
        </p:nvCxnSpPr>
        <p:spPr bwMode="auto">
          <a:xfrm flipH="1">
            <a:off x="8645493" y="5134477"/>
            <a:ext cx="875107" cy="39157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F94F88-CEC0-4242-AB65-E8F51A6BFFAD}"/>
              </a:ext>
            </a:extLst>
          </p:cNvPr>
          <p:cNvCxnSpPr>
            <a:cxnSpLocks/>
          </p:cNvCxnSpPr>
          <p:nvPr/>
        </p:nvCxnSpPr>
        <p:spPr bwMode="auto">
          <a:xfrm flipH="1">
            <a:off x="9200939" y="5121413"/>
            <a:ext cx="313844" cy="32675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1CBBC9-FC1D-4619-B656-955AB47FFBA4}"/>
              </a:ext>
            </a:extLst>
          </p:cNvPr>
          <p:cNvCxnSpPr>
            <a:cxnSpLocks/>
          </p:cNvCxnSpPr>
          <p:nvPr/>
        </p:nvCxnSpPr>
        <p:spPr bwMode="auto">
          <a:xfrm flipH="1">
            <a:off x="9681409" y="5598611"/>
            <a:ext cx="6468" cy="30644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12" name="Object 111">
            <a:extLst>
              <a:ext uri="{FF2B5EF4-FFF2-40B4-BE49-F238E27FC236}">
                <a16:creationId xmlns:a16="http://schemas.microsoft.com/office/drawing/2014/main" id="{53AB81AE-2547-44CD-B72F-7D95CEA7F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940998"/>
              </p:ext>
            </p:extLst>
          </p:nvPr>
        </p:nvGraphicFramePr>
        <p:xfrm>
          <a:off x="9347642" y="5814281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81" name="Equation" r:id="rId19" imgW="177480" imgH="241200" progId="Equation.DSMT4">
                  <p:embed/>
                </p:oleObj>
              </mc:Choice>
              <mc:Fallback>
                <p:oleObj name="Equation" r:id="rId19" imgW="177480" imgH="24120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953A5AE3-9C20-458C-88DA-9BDFE74DD8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47642" y="5814281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FDA063D4-C855-4A74-980A-DB8955134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05724"/>
              </p:ext>
            </p:extLst>
          </p:nvPr>
        </p:nvGraphicFramePr>
        <p:xfrm>
          <a:off x="10099838" y="5828216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82" name="Equation" r:id="rId21" imgW="203040" imgH="241200" progId="Equation.DSMT4">
                  <p:embed/>
                </p:oleObj>
              </mc:Choice>
              <mc:Fallback>
                <p:oleObj name="Equation" r:id="rId21" imgW="203040" imgH="24120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FA5DD03A-70B5-49D6-8AE7-B702EC1E4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099838" y="5828216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D47D119C-86F4-40A4-A7E4-4ADD0DB41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183320"/>
              </p:ext>
            </p:extLst>
          </p:nvPr>
        </p:nvGraphicFramePr>
        <p:xfrm>
          <a:off x="9030247" y="4744650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83" name="Equation" r:id="rId23" imgW="177480" imgH="241200" progId="Equation.DSMT4">
                  <p:embed/>
                </p:oleObj>
              </mc:Choice>
              <mc:Fallback>
                <p:oleObj name="Equation" r:id="rId23" imgW="177480" imgH="241200" progId="Equation.DSMT4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53AB81AE-2547-44CD-B72F-7D95CEA7F0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030247" y="4744650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>
            <a:extLst>
              <a:ext uri="{FF2B5EF4-FFF2-40B4-BE49-F238E27FC236}">
                <a16:creationId xmlns:a16="http://schemas.microsoft.com/office/drawing/2014/main" id="{C55A0203-4ED7-443C-9354-02D39D3BF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93400"/>
              </p:ext>
            </p:extLst>
          </p:nvPr>
        </p:nvGraphicFramePr>
        <p:xfrm>
          <a:off x="8209244" y="5357020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84" name="Equation" r:id="rId25" imgW="203040" imgH="241200" progId="Equation.DSMT4">
                  <p:embed/>
                </p:oleObj>
              </mc:Choice>
              <mc:Fallback>
                <p:oleObj name="Equation" r:id="rId25" imgW="203040" imgH="24120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FDA063D4-C855-4A74-980A-DB8955134B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09244" y="5357020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>
            <a:extLst>
              <a:ext uri="{FF2B5EF4-FFF2-40B4-BE49-F238E27FC236}">
                <a16:creationId xmlns:a16="http://schemas.microsoft.com/office/drawing/2014/main" id="{7C84BC02-1D27-4D74-A52B-AF20F2AE6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178931"/>
              </p:ext>
            </p:extLst>
          </p:nvPr>
        </p:nvGraphicFramePr>
        <p:xfrm>
          <a:off x="10510502" y="2976892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85" name="Equation" r:id="rId27" imgW="177480" imgH="241200" progId="Equation.DSMT4">
                  <p:embed/>
                </p:oleObj>
              </mc:Choice>
              <mc:Fallback>
                <p:oleObj name="Equation" r:id="rId27" imgW="177480" imgH="2412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88B59438-919B-499B-9952-8303A6BDF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510502" y="2976892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>
            <a:extLst>
              <a:ext uri="{FF2B5EF4-FFF2-40B4-BE49-F238E27FC236}">
                <a16:creationId xmlns:a16="http://schemas.microsoft.com/office/drawing/2014/main" id="{8E00DAF0-127D-4D55-BBC2-C8B6220680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594942"/>
              </p:ext>
            </p:extLst>
          </p:nvPr>
        </p:nvGraphicFramePr>
        <p:xfrm>
          <a:off x="9102344" y="2632342"/>
          <a:ext cx="5635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86" name="Equation" r:id="rId29" imgW="190440" imgH="241200" progId="Equation.DSMT4">
                  <p:embed/>
                </p:oleObj>
              </mc:Choice>
              <mc:Fallback>
                <p:oleObj name="Equation" r:id="rId29" imgW="190440" imgH="2412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F97758B-A6B4-4CEF-9F36-B4FA9B24F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102344" y="2632342"/>
                        <a:ext cx="5635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>
            <a:extLst>
              <a:ext uri="{FF2B5EF4-FFF2-40B4-BE49-F238E27FC236}">
                <a16:creationId xmlns:a16="http://schemas.microsoft.com/office/drawing/2014/main" id="{BAD85725-9D14-4129-BC77-EB3D9F799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15876"/>
              </p:ext>
            </p:extLst>
          </p:nvPr>
        </p:nvGraphicFramePr>
        <p:xfrm>
          <a:off x="8562910" y="3331379"/>
          <a:ext cx="713229" cy="71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87" name="Equation" r:id="rId31" imgW="190440" imgH="190440" progId="Equation.DSMT4">
                  <p:embed/>
                </p:oleObj>
              </mc:Choice>
              <mc:Fallback>
                <p:oleObj name="Equation" r:id="rId31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562910" y="3331379"/>
                        <a:ext cx="713229" cy="71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>
            <a:extLst>
              <a:ext uri="{FF2B5EF4-FFF2-40B4-BE49-F238E27FC236}">
                <a16:creationId xmlns:a16="http://schemas.microsoft.com/office/drawing/2014/main" id="{DBB4B107-AE2D-47FD-92D3-13E3BB25E5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246609"/>
              </p:ext>
            </p:extLst>
          </p:nvPr>
        </p:nvGraphicFramePr>
        <p:xfrm>
          <a:off x="9368765" y="1154204"/>
          <a:ext cx="18049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88" name="Equation" r:id="rId33" imgW="482400" imgH="253800" progId="Equation.DSMT4">
                  <p:embed/>
                </p:oleObj>
              </mc:Choice>
              <mc:Fallback>
                <p:oleObj name="Equation" r:id="rId33" imgW="482400" imgH="253800" progId="Equation.DSMT4">
                  <p:embed/>
                  <p:pic>
                    <p:nvPicPr>
                      <p:cNvPr id="120" name="Object 119">
                        <a:extLst>
                          <a:ext uri="{FF2B5EF4-FFF2-40B4-BE49-F238E27FC236}">
                            <a16:creationId xmlns:a16="http://schemas.microsoft.com/office/drawing/2014/main" id="{BAD85725-9D14-4129-BC77-EB3D9F799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368765" y="1154204"/>
                        <a:ext cx="1804988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D59B8553-AB29-47D2-B5A9-D269B16CE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26812"/>
              </p:ext>
            </p:extLst>
          </p:nvPr>
        </p:nvGraphicFramePr>
        <p:xfrm>
          <a:off x="319706" y="1661672"/>
          <a:ext cx="7737526" cy="101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89" name="Equation" r:id="rId35" imgW="2908080" imgH="380880" progId="Equation.DSMT4">
                  <p:embed/>
                </p:oleObj>
              </mc:Choice>
              <mc:Fallback>
                <p:oleObj name="Equation" r:id="rId35" imgW="2908080" imgH="3808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B4998D89-0A31-4E34-A6BC-1D56D10A49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19706" y="1661672"/>
                        <a:ext cx="7737526" cy="101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363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40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D4D37-38EA-4386-A12C-AA5560F6A9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 fontScale="92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 dirty="0"/>
              <a:t>Düzlem Gerilme: Örnek Sayısal Problem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6BE32-A581-4D58-A313-7A88ECB7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2997"/>
            <a:ext cx="1012648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54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41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D4D37-38EA-4386-A12C-AA5560F6A9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 fontScale="92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 dirty="0"/>
              <a:t>Düzlem Gerilme: Örnek Sayısal Problem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C131C-83DD-48BE-9EEE-95695DCED819}"/>
              </a:ext>
            </a:extLst>
          </p:cNvPr>
          <p:cNvSpPr/>
          <p:nvPr/>
        </p:nvSpPr>
        <p:spPr>
          <a:xfrm>
            <a:off x="-66133" y="1354737"/>
            <a:ext cx="5791684" cy="5580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1: [ux:0.0000, uy:0.0000] [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:-15.10,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:-5.55]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 [ux:0.0001, uy:-0.0005]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[ux:0.0002, uy:-0.0011]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[ux:0.0003, uy:-0.0016]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5: [ux:0.0005, uy:-0.0021]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6: [ux:0.0007, uy:-0.0026]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7: [ux:0.0009, uy:-0.0029]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8: [ux:0.0011, uy:-0.0031]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9: [ux:0.0012, uy:-0.0033]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10: [ux:0.0003, uy:0.0000] [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:-38.60, py:2.41]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11: [ux:0.0004, uy:-0.0005]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12: [ux:0.0005, uy:-0.0011]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13: [ux:0.0006, uy:-0.0017]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14: [ux:0.0007, uy:-0.0022]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15: [ux:0.0009, uy:-0.0026]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16: [ux:0.0010, uy:-0.0029] [px:0.00, py:0.00]</a:t>
            </a: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17: [ux:0.0012, uy:-0.0031]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18: [ux:0.0015, uy:-0.0033] [px:200.00,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19: [ux:0.0006, uy:0.0000] [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:-46.27, py:7.03]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20: [ux:0.0007, uy:-0.0006]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21: [ux:0.0008, uy:-0.0011]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22: [ux:0.0009, uy:-0.0017]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23: [ux:0.0010, uy:-0.0022]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24: [ux:0.0011, uy:-0.0026]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25: [ux:0.0012, uy:-0.0030]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F299B-40D7-4723-B6A6-3F8E3679A6A6}"/>
              </a:ext>
            </a:extLst>
          </p:cNvPr>
          <p:cNvSpPr/>
          <p:nvPr/>
        </p:nvSpPr>
        <p:spPr>
          <a:xfrm>
            <a:off x="5117632" y="1354737"/>
            <a:ext cx="5939573" cy="4325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26: [ux:0.0013, uy:-0.0032]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27: [ux:0.0013, uy:-0.0033]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28: [ux:0.0009, uy:0.0000] [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:-55.86, py:8.24]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29: [ux:0.0010, uy:-0.0006]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30: [ux:0.0011, uy:-0.0011]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31: [ux:0.0012, uy:-0.0017]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32: [ux:0.0013, uy:-0.0022]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33: [ux:0.0013, uy:-0.0027]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34: [ux:0.0013, uy:-0.0030]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35: [ux:0.0014, uy:-0.0032]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36: [ux:0.0014, uy:-0.0033]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37: [ux:0.0012, uy:0.0000] [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:-44.17, py:17.94]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38: [ux:0.0013, uy:-0.0006]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39: [ux:0.0014, uy:-0.0012]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40: [ux:0.0015, uy:-0.0017]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41: [ux:0.0015, uy:-0.0022]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42: [ux:0.0015, uy:-0.0027]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43: [ux:0.0015, uy:-0.0030]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44: [ux:0.0015, uy:-0.0032] [px:0.00, py:0.00]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just"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45: [ux:0.0014, uy:-0.0033] [px:0.00, py:0.00]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1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D38153C-998C-46FF-B682-E6C45D96DB9B}"/>
              </a:ext>
            </a:extLst>
          </p:cNvPr>
          <p:cNvCxnSpPr>
            <a:cxnSpLocks/>
          </p:cNvCxnSpPr>
          <p:nvPr/>
        </p:nvCxnSpPr>
        <p:spPr bwMode="auto">
          <a:xfrm>
            <a:off x="9825631" y="5542861"/>
            <a:ext cx="200131" cy="57070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F12FD1-EC57-4C3E-B5A8-44D13699890B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88050" y="3471453"/>
            <a:ext cx="479377" cy="46801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B1FF0E-F3DF-4D9D-80DD-6AC4AD14B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9968552" y="3387255"/>
            <a:ext cx="1207235" cy="76649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14C206-DD64-4326-A4F5-8C6CBE033AA2}"/>
              </a:ext>
            </a:extLst>
          </p:cNvPr>
          <p:cNvCxnSpPr>
            <a:cxnSpLocks/>
          </p:cNvCxnSpPr>
          <p:nvPr/>
        </p:nvCxnSpPr>
        <p:spPr bwMode="auto">
          <a:xfrm flipH="1">
            <a:off x="8311888" y="4684584"/>
            <a:ext cx="510336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77A603-7809-4D2B-8DE8-C588EC392D1B}"/>
              </a:ext>
            </a:extLst>
          </p:cNvPr>
          <p:cNvCxnSpPr>
            <a:cxnSpLocks/>
          </p:cNvCxnSpPr>
          <p:nvPr/>
        </p:nvCxnSpPr>
        <p:spPr bwMode="auto">
          <a:xfrm flipH="1">
            <a:off x="8225280" y="4608940"/>
            <a:ext cx="723700" cy="53007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 Denklemi (</a:t>
            </a:r>
            <a:r>
              <a:rPr lang="tr-TR" sz="4000" dirty="0" err="1"/>
              <a:t>Virtüel</a:t>
            </a:r>
            <a:r>
              <a:rPr lang="tr-TR" sz="4000" dirty="0"/>
              <a:t> İş)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5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0F330E87-7BBA-40C6-907E-4007836F10CA}"/>
              </a:ext>
            </a:extLst>
          </p:cNvPr>
          <p:cNvSpPr/>
          <p:nvPr/>
        </p:nvSpPr>
        <p:spPr bwMode="auto">
          <a:xfrm>
            <a:off x="8777119" y="3707852"/>
            <a:ext cx="2218006" cy="1890759"/>
          </a:xfrm>
          <a:prstGeom prst="cube">
            <a:avLst/>
          </a:pr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3EC8AB-EC53-4DF5-B0F1-00F10477C50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44838" y="3320816"/>
            <a:ext cx="563836" cy="57193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AE5DE8A-FD3F-4C25-A1D5-FC8630B74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38188" y="4088771"/>
          <a:ext cx="609725" cy="571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36" name="Equation" r:id="rId3" imgW="384302" imgH="359795" progId="Equation.DSMT4">
                  <p:embed/>
                </p:oleObj>
              </mc:Choice>
              <mc:Fallback>
                <p:oleObj name="Equation" r:id="rId3" imgW="384302" imgH="359795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AE5DE8A-FD3F-4C25-A1D5-FC8630B74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8188" y="4088771"/>
                        <a:ext cx="609725" cy="571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46BE6F-6CF5-4BAB-8A10-DBB036533DEC}"/>
              </a:ext>
            </a:extLst>
          </p:cNvPr>
          <p:cNvCxnSpPr>
            <a:cxnSpLocks/>
          </p:cNvCxnSpPr>
          <p:nvPr/>
        </p:nvCxnSpPr>
        <p:spPr bwMode="auto">
          <a:xfrm>
            <a:off x="9514782" y="4537907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D40D7E-F443-4C73-B87B-A54C02EA9CEB}"/>
              </a:ext>
            </a:extLst>
          </p:cNvPr>
          <p:cNvCxnSpPr>
            <a:cxnSpLocks/>
          </p:cNvCxnSpPr>
          <p:nvPr/>
        </p:nvCxnSpPr>
        <p:spPr bwMode="auto">
          <a:xfrm>
            <a:off x="9569130" y="4438504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749576-00DB-4439-9987-9D4C6BD8052D}"/>
              </a:ext>
            </a:extLst>
          </p:cNvPr>
          <p:cNvCxnSpPr>
            <a:cxnSpLocks/>
          </p:cNvCxnSpPr>
          <p:nvPr/>
        </p:nvCxnSpPr>
        <p:spPr bwMode="auto">
          <a:xfrm>
            <a:off x="9651916" y="4489754"/>
            <a:ext cx="74179" cy="444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872A452F-1A33-4066-8944-D8FD32515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6264" y="4748045"/>
          <a:ext cx="494264" cy="5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37" name="Equation" r:id="rId5" imgW="332486" imgH="379623" progId="Equation.DSMT4">
                  <p:embed/>
                </p:oleObj>
              </mc:Choice>
              <mc:Fallback>
                <p:oleObj name="Equation" r:id="rId5" imgW="332486" imgH="379623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872A452F-1A33-4066-8944-D8FD32515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6264" y="4748045"/>
                        <a:ext cx="494264" cy="5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9F97758B-A6B4-4CEF-9F36-B4FA9B24F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3753" y="2893884"/>
          <a:ext cx="6016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38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F97758B-A6B4-4CEF-9F36-B4FA9B24F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73753" y="2893884"/>
                        <a:ext cx="601663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38738-2C84-466C-B78D-FC8D99058A77}"/>
              </a:ext>
            </a:extLst>
          </p:cNvPr>
          <p:cNvCxnSpPr>
            <a:cxnSpLocks/>
          </p:cNvCxnSpPr>
          <p:nvPr/>
        </p:nvCxnSpPr>
        <p:spPr bwMode="auto">
          <a:xfrm flipV="1">
            <a:off x="9908674" y="3429973"/>
            <a:ext cx="0" cy="4285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88B59438-919B-499B-9952-8303A6BDF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8673" y="302677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39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88B59438-919B-499B-9952-8303A6BDF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8673" y="302677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Cube 62">
            <a:extLst>
              <a:ext uri="{FF2B5EF4-FFF2-40B4-BE49-F238E27FC236}">
                <a16:creationId xmlns:a16="http://schemas.microsoft.com/office/drawing/2014/main" id="{B7E5E4AF-EBC7-4AE5-AEB0-2F1A8E3A6498}"/>
              </a:ext>
            </a:extLst>
          </p:cNvPr>
          <p:cNvSpPr/>
          <p:nvPr/>
        </p:nvSpPr>
        <p:spPr bwMode="auto">
          <a:xfrm>
            <a:off x="8777118" y="1671759"/>
            <a:ext cx="2443089" cy="759502"/>
          </a:xfrm>
          <a:prstGeom prst="cube">
            <a:avLst>
              <a:gd name="adj" fmla="val 97381"/>
            </a:avLst>
          </a:prstGeom>
          <a:gradFill flip="none" rotWithShape="1">
            <a:gsLst>
              <a:gs pos="78000">
                <a:srgbClr val="FF0000"/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366FB6-D6EF-467B-9E36-2DA2E2C96443}"/>
              </a:ext>
            </a:extLst>
          </p:cNvPr>
          <p:cNvCxnSpPr>
            <a:cxnSpLocks/>
          </p:cNvCxnSpPr>
          <p:nvPr/>
        </p:nvCxnSpPr>
        <p:spPr bwMode="auto">
          <a:xfrm flipV="1">
            <a:off x="10795070" y="4360297"/>
            <a:ext cx="801813" cy="29179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FA5DD03A-70B5-49D6-8AE7-B702EC1E4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84796" y="3882897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40" name="Equation" r:id="rId11" imgW="203040" imgH="241200" progId="Equation.DSMT4">
                  <p:embed/>
                </p:oleObj>
              </mc:Choice>
              <mc:Fallback>
                <p:oleObj name="Equation" r:id="rId11" imgW="203040" imgH="24120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FA5DD03A-70B5-49D6-8AE7-B702EC1E4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84796" y="3882897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4481683E-54EE-439A-96A7-BC8B3872D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2347" y="4735384"/>
          <a:ext cx="6000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41" name="Equation" r:id="rId13" imgW="203040" imgH="241200" progId="Equation.DSMT4">
                  <p:embed/>
                </p:oleObj>
              </mc:Choice>
              <mc:Fallback>
                <p:oleObj name="Equation" r:id="rId13" imgW="203040" imgH="2412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4481683E-54EE-439A-96A7-BC8B3872D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22347" y="4735384"/>
                        <a:ext cx="600075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92B970-12C8-40A8-8CF9-9161249A54ED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05490" y="4647005"/>
            <a:ext cx="622019" cy="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953A5AE3-9C20-458C-88DA-9BDFE74DD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24689" y="463444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42" name="Equation" r:id="rId15" imgW="177480" imgH="241200" progId="Equation.DSMT4">
                  <p:embed/>
                </p:oleObj>
              </mc:Choice>
              <mc:Fallback>
                <p:oleObj name="Equation" r:id="rId15" imgW="177480" imgH="24120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953A5AE3-9C20-458C-88DA-9BDFE74DD8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24689" y="463444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>
            <a:extLst>
              <a:ext uri="{FF2B5EF4-FFF2-40B4-BE49-F238E27FC236}">
                <a16:creationId xmlns:a16="http://schemas.microsoft.com/office/drawing/2014/main" id="{1A081710-5F50-4534-B280-C2CE82954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7816" y="4129877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43" name="Equation" r:id="rId17" imgW="177480" imgH="241200" progId="Equation.DSMT4">
                  <p:embed/>
                </p:oleObj>
              </mc:Choice>
              <mc:Fallback>
                <p:oleObj name="Equation" r:id="rId17" imgW="177480" imgH="241200" progId="Equation.DSMT4">
                  <p:embed/>
                  <p:pic>
                    <p:nvPicPr>
                      <p:cNvPr id="85" name="Object 84">
                        <a:extLst>
                          <a:ext uri="{FF2B5EF4-FFF2-40B4-BE49-F238E27FC236}">
                            <a16:creationId xmlns:a16="http://schemas.microsoft.com/office/drawing/2014/main" id="{1A081710-5F50-4534-B280-C2CE82954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27816" y="4129877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421EC8-B5D8-4627-A91B-A2D8217B1553}"/>
              </a:ext>
            </a:extLst>
          </p:cNvPr>
          <p:cNvCxnSpPr>
            <a:cxnSpLocks/>
          </p:cNvCxnSpPr>
          <p:nvPr/>
        </p:nvCxnSpPr>
        <p:spPr bwMode="auto">
          <a:xfrm flipH="1">
            <a:off x="8645493" y="5134477"/>
            <a:ext cx="875107" cy="39157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F94F88-CEC0-4242-AB65-E8F51A6BFFAD}"/>
              </a:ext>
            </a:extLst>
          </p:cNvPr>
          <p:cNvCxnSpPr>
            <a:cxnSpLocks/>
          </p:cNvCxnSpPr>
          <p:nvPr/>
        </p:nvCxnSpPr>
        <p:spPr bwMode="auto">
          <a:xfrm flipH="1">
            <a:off x="9200939" y="5121413"/>
            <a:ext cx="313844" cy="32675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1CBBC9-FC1D-4619-B656-955AB47FFBA4}"/>
              </a:ext>
            </a:extLst>
          </p:cNvPr>
          <p:cNvCxnSpPr>
            <a:cxnSpLocks/>
          </p:cNvCxnSpPr>
          <p:nvPr/>
        </p:nvCxnSpPr>
        <p:spPr bwMode="auto">
          <a:xfrm flipH="1">
            <a:off x="9681409" y="5598611"/>
            <a:ext cx="6468" cy="30644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12" name="Object 111">
            <a:extLst>
              <a:ext uri="{FF2B5EF4-FFF2-40B4-BE49-F238E27FC236}">
                <a16:creationId xmlns:a16="http://schemas.microsoft.com/office/drawing/2014/main" id="{53AB81AE-2547-44CD-B72F-7D95CEA7F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47642" y="5814281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44" name="Equation" r:id="rId19" imgW="177480" imgH="241200" progId="Equation.DSMT4">
                  <p:embed/>
                </p:oleObj>
              </mc:Choice>
              <mc:Fallback>
                <p:oleObj name="Equation" r:id="rId19" imgW="177480" imgH="241200" progId="Equation.DSMT4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53AB81AE-2547-44CD-B72F-7D95CEA7F0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47642" y="5814281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FDA063D4-C855-4A74-980A-DB8955134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9838" y="5828216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45" name="Equation" r:id="rId21" imgW="203040" imgH="241200" progId="Equation.DSMT4">
                  <p:embed/>
                </p:oleObj>
              </mc:Choice>
              <mc:Fallback>
                <p:oleObj name="Equation" r:id="rId21" imgW="203040" imgH="24120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FDA063D4-C855-4A74-980A-DB8955134B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099838" y="5828216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D47D119C-86F4-40A4-A7E4-4ADD0DB41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0247" y="4744650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46" name="Equation" r:id="rId23" imgW="177480" imgH="241200" progId="Equation.DSMT4">
                  <p:embed/>
                </p:oleObj>
              </mc:Choice>
              <mc:Fallback>
                <p:oleObj name="Equation" r:id="rId23" imgW="177480" imgH="24120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id="{D47D119C-86F4-40A4-A7E4-4ADD0DB41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030247" y="4744650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>
            <a:extLst>
              <a:ext uri="{FF2B5EF4-FFF2-40B4-BE49-F238E27FC236}">
                <a16:creationId xmlns:a16="http://schemas.microsoft.com/office/drawing/2014/main" id="{C55A0203-4ED7-443C-9354-02D39D3BF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9244" y="5357020"/>
          <a:ext cx="6016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47" name="Equation" r:id="rId25" imgW="203040" imgH="241200" progId="Equation.DSMT4">
                  <p:embed/>
                </p:oleObj>
              </mc:Choice>
              <mc:Fallback>
                <p:oleObj name="Equation" r:id="rId25" imgW="203040" imgH="241200" progId="Equation.DSMT4">
                  <p:embed/>
                  <p:pic>
                    <p:nvPicPr>
                      <p:cNvPr id="117" name="Object 116">
                        <a:extLst>
                          <a:ext uri="{FF2B5EF4-FFF2-40B4-BE49-F238E27FC236}">
                            <a16:creationId xmlns:a16="http://schemas.microsoft.com/office/drawing/2014/main" id="{C55A0203-4ED7-443C-9354-02D39D3BF0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09244" y="5357020"/>
                        <a:ext cx="6016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>
            <a:extLst>
              <a:ext uri="{FF2B5EF4-FFF2-40B4-BE49-F238E27FC236}">
                <a16:creationId xmlns:a16="http://schemas.microsoft.com/office/drawing/2014/main" id="{7C84BC02-1D27-4D74-A52B-AF20F2AE6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10502" y="2976892"/>
          <a:ext cx="38233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48" name="Equation" r:id="rId27" imgW="177480" imgH="241200" progId="Equation.DSMT4">
                  <p:embed/>
                </p:oleObj>
              </mc:Choice>
              <mc:Fallback>
                <p:oleObj name="Equation" r:id="rId27" imgW="177480" imgH="241200" progId="Equation.DSMT4">
                  <p:embed/>
                  <p:pic>
                    <p:nvPicPr>
                      <p:cNvPr id="118" name="Object 117">
                        <a:extLst>
                          <a:ext uri="{FF2B5EF4-FFF2-40B4-BE49-F238E27FC236}">
                            <a16:creationId xmlns:a16="http://schemas.microsoft.com/office/drawing/2014/main" id="{7C84BC02-1D27-4D74-A52B-AF20F2AE62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510502" y="2976892"/>
                        <a:ext cx="382331" cy="517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>
            <a:extLst>
              <a:ext uri="{FF2B5EF4-FFF2-40B4-BE49-F238E27FC236}">
                <a16:creationId xmlns:a16="http://schemas.microsoft.com/office/drawing/2014/main" id="{8E00DAF0-127D-4D55-BBC2-C8B622068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02344" y="2632342"/>
          <a:ext cx="5635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49" name="Equation" r:id="rId29" imgW="190440" imgH="241200" progId="Equation.DSMT4">
                  <p:embed/>
                </p:oleObj>
              </mc:Choice>
              <mc:Fallback>
                <p:oleObj name="Equation" r:id="rId29" imgW="190440" imgH="241200" progId="Equation.DSMT4">
                  <p:embed/>
                  <p:pic>
                    <p:nvPicPr>
                      <p:cNvPr id="119" name="Object 118">
                        <a:extLst>
                          <a:ext uri="{FF2B5EF4-FFF2-40B4-BE49-F238E27FC236}">
                            <a16:creationId xmlns:a16="http://schemas.microsoft.com/office/drawing/2014/main" id="{8E00DAF0-127D-4D55-BBC2-C8B622068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102344" y="2632342"/>
                        <a:ext cx="5635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>
            <a:extLst>
              <a:ext uri="{FF2B5EF4-FFF2-40B4-BE49-F238E27FC236}">
                <a16:creationId xmlns:a16="http://schemas.microsoft.com/office/drawing/2014/main" id="{BAD85725-9D14-4129-BC77-EB3D9F799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62910" y="3331379"/>
          <a:ext cx="713229" cy="71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50" name="Equation" r:id="rId31" imgW="190440" imgH="190440" progId="Equation.DSMT4">
                  <p:embed/>
                </p:oleObj>
              </mc:Choice>
              <mc:Fallback>
                <p:oleObj name="Equation" r:id="rId31" imgW="190440" imgH="190440" progId="Equation.DSMT4">
                  <p:embed/>
                  <p:pic>
                    <p:nvPicPr>
                      <p:cNvPr id="120" name="Object 119">
                        <a:extLst>
                          <a:ext uri="{FF2B5EF4-FFF2-40B4-BE49-F238E27FC236}">
                            <a16:creationId xmlns:a16="http://schemas.microsoft.com/office/drawing/2014/main" id="{BAD85725-9D14-4129-BC77-EB3D9F799E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562910" y="3331379"/>
                        <a:ext cx="713229" cy="71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>
            <a:extLst>
              <a:ext uri="{FF2B5EF4-FFF2-40B4-BE49-F238E27FC236}">
                <a16:creationId xmlns:a16="http://schemas.microsoft.com/office/drawing/2014/main" id="{DBB4B107-AE2D-47FD-92D3-13E3BB25E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8765" y="1154204"/>
          <a:ext cx="18049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51" name="Equation" r:id="rId33" imgW="482400" imgH="253800" progId="Equation.DSMT4">
                  <p:embed/>
                </p:oleObj>
              </mc:Choice>
              <mc:Fallback>
                <p:oleObj name="Equation" r:id="rId33" imgW="482400" imgH="253800" progId="Equation.DSMT4">
                  <p:embed/>
                  <p:pic>
                    <p:nvPicPr>
                      <p:cNvPr id="121" name="Object 120">
                        <a:extLst>
                          <a:ext uri="{FF2B5EF4-FFF2-40B4-BE49-F238E27FC236}">
                            <a16:creationId xmlns:a16="http://schemas.microsoft.com/office/drawing/2014/main" id="{DBB4B107-AE2D-47FD-92D3-13E3BB25E5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368765" y="1154204"/>
                        <a:ext cx="1804988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4998D89-0A31-4E34-A6BC-1D56D10A4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038084"/>
              </p:ext>
            </p:extLst>
          </p:nvPr>
        </p:nvGraphicFramePr>
        <p:xfrm>
          <a:off x="319706" y="1661672"/>
          <a:ext cx="7737526" cy="101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52" name="Equation" r:id="rId35" imgW="2908080" imgH="380880" progId="Equation.DSMT4">
                  <p:embed/>
                </p:oleObj>
              </mc:Choice>
              <mc:Fallback>
                <p:oleObj name="Equation" r:id="rId35" imgW="2908080" imgH="380880" progId="Equation.DSMT4">
                  <p:embed/>
                  <p:pic>
                    <p:nvPicPr>
                      <p:cNvPr id="97" name="Object 96">
                        <a:extLst>
                          <a:ext uri="{FF2B5EF4-FFF2-40B4-BE49-F238E27FC236}">
                            <a16:creationId xmlns:a16="http://schemas.microsoft.com/office/drawing/2014/main" id="{F4D9319E-9C6E-4717-83ED-B7320B528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19706" y="1661672"/>
                        <a:ext cx="7737526" cy="101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F19E0484-B71B-4957-9CAF-CF84834E3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288318"/>
              </p:ext>
            </p:extLst>
          </p:nvPr>
        </p:nvGraphicFramePr>
        <p:xfrm>
          <a:off x="374380" y="2745565"/>
          <a:ext cx="8147518" cy="101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53" name="Equation" r:id="rId37" imgW="3162240" imgH="393480" progId="Equation.DSMT4">
                  <p:embed/>
                </p:oleObj>
              </mc:Choice>
              <mc:Fallback>
                <p:oleObj name="Equation" r:id="rId37" imgW="3162240" imgH="393480" progId="Equation.DSMT4">
                  <p:embed/>
                  <p:pic>
                    <p:nvPicPr>
                      <p:cNvPr id="122" name="Object 121">
                        <a:extLst>
                          <a:ext uri="{FF2B5EF4-FFF2-40B4-BE49-F238E27FC236}">
                            <a16:creationId xmlns:a16="http://schemas.microsoft.com/office/drawing/2014/main" id="{91AC04EB-42CD-4771-9868-00E036186E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74380" y="2745565"/>
                        <a:ext cx="8147518" cy="101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96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be 57">
            <a:extLst>
              <a:ext uri="{FF2B5EF4-FFF2-40B4-BE49-F238E27FC236}">
                <a16:creationId xmlns:a16="http://schemas.microsoft.com/office/drawing/2014/main" id="{1034A7BD-DBA2-43CE-B7E6-1F0ECA7309A1}"/>
              </a:ext>
            </a:extLst>
          </p:cNvPr>
          <p:cNvSpPr/>
          <p:nvPr/>
        </p:nvSpPr>
        <p:spPr bwMode="auto">
          <a:xfrm rot="1198010">
            <a:off x="6760835" y="3185923"/>
            <a:ext cx="2241015" cy="1886682"/>
          </a:xfrm>
          <a:custGeom>
            <a:avLst/>
            <a:gdLst>
              <a:gd name="connsiteX0" fmla="*/ 0 w 2241015"/>
              <a:gd name="connsiteY0" fmla="*/ 871987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0 w 2241015"/>
              <a:gd name="connsiteY4" fmla="*/ 871987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0 w 2241015"/>
              <a:gd name="connsiteY0" fmla="*/ 871987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0 w 2241015"/>
              <a:gd name="connsiteY4" fmla="*/ 871987 h 1886682"/>
              <a:gd name="connsiteX0" fmla="*/ 0 w 2241015"/>
              <a:gd name="connsiteY0" fmla="*/ 871987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0 w 2241015"/>
              <a:gd name="connsiteY6" fmla="*/ 871987 h 1886682"/>
              <a:gd name="connsiteX7" fmla="*/ 0 w 2241015"/>
              <a:gd name="connsiteY7" fmla="*/ 871987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0 w 2241015"/>
              <a:gd name="connsiteY0" fmla="*/ 871987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0 w 2241015"/>
              <a:gd name="connsiteY4" fmla="*/ 871987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0 w 2241015"/>
              <a:gd name="connsiteY0" fmla="*/ 871987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0 w 2241015"/>
              <a:gd name="connsiteY4" fmla="*/ 871987 h 1886682"/>
              <a:gd name="connsiteX0" fmla="*/ 0 w 2241015"/>
              <a:gd name="connsiteY0" fmla="*/ 871987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0 w 2241015"/>
              <a:gd name="connsiteY6" fmla="*/ 871987 h 1886682"/>
              <a:gd name="connsiteX7" fmla="*/ 248794 w 2241015"/>
              <a:gd name="connsiteY7" fmla="*/ 856433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0 w 2241015"/>
              <a:gd name="connsiteY0" fmla="*/ 871987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0 w 2241015"/>
              <a:gd name="connsiteY4" fmla="*/ 871987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0 w 2241015"/>
              <a:gd name="connsiteY0" fmla="*/ 871987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0 w 2241015"/>
              <a:gd name="connsiteY4" fmla="*/ 871987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48794 w 2241015"/>
              <a:gd name="connsiteY7" fmla="*/ 856433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0 w 2241015"/>
              <a:gd name="connsiteY0" fmla="*/ 871987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0 w 2241015"/>
              <a:gd name="connsiteY4" fmla="*/ 871987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40376 w 2241015"/>
              <a:gd name="connsiteY0" fmla="*/ 874459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240376 w 2241015"/>
              <a:gd name="connsiteY4" fmla="*/ 874459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48794 w 2241015"/>
              <a:gd name="connsiteY7" fmla="*/ 856433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275238 w 2241015"/>
              <a:gd name="connsiteY0" fmla="*/ 846827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75238 w 2241015"/>
              <a:gd name="connsiteY4" fmla="*/ 846827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40376 w 2241015"/>
              <a:gd name="connsiteY0" fmla="*/ 874459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240376 w 2241015"/>
              <a:gd name="connsiteY4" fmla="*/ 874459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48794 w 2241015"/>
              <a:gd name="connsiteY7" fmla="*/ 856433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275238 w 2241015"/>
              <a:gd name="connsiteY0" fmla="*/ 846827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75238 w 2241015"/>
              <a:gd name="connsiteY4" fmla="*/ 846827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48794 w 2241015"/>
              <a:gd name="connsiteY7" fmla="*/ 856433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275238 w 2241015"/>
              <a:gd name="connsiteY0" fmla="*/ 846827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75238 w 2241015"/>
              <a:gd name="connsiteY4" fmla="*/ 846827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2241015 w 2241015"/>
              <a:gd name="connsiteY9" fmla="*/ 0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2241015 w 2241015"/>
              <a:gd name="connsiteY9" fmla="*/ 0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2241015 w 2241015"/>
              <a:gd name="connsiteY9" fmla="*/ 0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2241015 w 2241015"/>
              <a:gd name="connsiteY9" fmla="*/ 0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1942928 w 2241015"/>
              <a:gd name="connsiteY2" fmla="*/ 148836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1946793 w 2241015"/>
              <a:gd name="connsiteY2" fmla="*/ 152499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1942928 w 2241015"/>
              <a:gd name="connsiteY2" fmla="*/ 148836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1942114 w 2241015"/>
              <a:gd name="connsiteY1" fmla="*/ 146598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1946793 w 2241015"/>
              <a:gd name="connsiteY2" fmla="*/ 152499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1942928 w 2241015"/>
              <a:gd name="connsiteY2" fmla="*/ 148836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1942114 w 2241015"/>
              <a:gd name="connsiteY1" fmla="*/ 146598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1946793 w 2241015"/>
              <a:gd name="connsiteY2" fmla="*/ 152499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1942928 w 2241015"/>
              <a:gd name="connsiteY2" fmla="*/ 148836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04605 w 2241015"/>
              <a:gd name="connsiteY11" fmla="*/ 1646599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1942114 w 2241015"/>
              <a:gd name="connsiteY1" fmla="*/ 146598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1946793 w 2241015"/>
              <a:gd name="connsiteY2" fmla="*/ 152499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1942928 w 2241015"/>
              <a:gd name="connsiteY2" fmla="*/ 148836 h 1886682"/>
              <a:gd name="connsiteX3" fmla="*/ 2241015 w 2241015"/>
              <a:gd name="connsiteY3" fmla="*/ 1014695 h 1886682"/>
              <a:gd name="connsiteX4" fmla="*/ 1310707 w 2241015"/>
              <a:gd name="connsiteY4" fmla="*/ 1649450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04605 w 2241015"/>
              <a:gd name="connsiteY11" fmla="*/ 1646599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1942114 w 2241015"/>
              <a:gd name="connsiteY1" fmla="*/ 146598 h 1886682"/>
              <a:gd name="connsiteX2" fmla="*/ 2241015 w 2241015"/>
              <a:gd name="connsiteY2" fmla="*/ 1014695 h 1886682"/>
              <a:gd name="connsiteX3" fmla="*/ 1303791 w 2241015"/>
              <a:gd name="connsiteY3" fmla="*/ 164436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1946793 w 2241015"/>
              <a:gd name="connsiteY2" fmla="*/ 152499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1942928 w 2241015"/>
              <a:gd name="connsiteY2" fmla="*/ 148836 h 1886682"/>
              <a:gd name="connsiteX3" fmla="*/ 2241015 w 2241015"/>
              <a:gd name="connsiteY3" fmla="*/ 1014695 h 1886682"/>
              <a:gd name="connsiteX4" fmla="*/ 1310707 w 2241015"/>
              <a:gd name="connsiteY4" fmla="*/ 1649450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04605 w 2241015"/>
              <a:gd name="connsiteY11" fmla="*/ 1646599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06842 w 2241015"/>
              <a:gd name="connsiteY2" fmla="*/ 1645787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1942114 w 2241015"/>
              <a:gd name="connsiteY1" fmla="*/ 146598 h 1886682"/>
              <a:gd name="connsiteX2" fmla="*/ 2241015 w 2241015"/>
              <a:gd name="connsiteY2" fmla="*/ 1014695 h 1886682"/>
              <a:gd name="connsiteX3" fmla="*/ 1303791 w 2241015"/>
              <a:gd name="connsiteY3" fmla="*/ 164436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1946793 w 2241015"/>
              <a:gd name="connsiteY2" fmla="*/ 152499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1942928 w 2241015"/>
              <a:gd name="connsiteY2" fmla="*/ 148836 h 1886682"/>
              <a:gd name="connsiteX3" fmla="*/ 2241015 w 2241015"/>
              <a:gd name="connsiteY3" fmla="*/ 1014695 h 1886682"/>
              <a:gd name="connsiteX4" fmla="*/ 1310707 w 2241015"/>
              <a:gd name="connsiteY4" fmla="*/ 1649450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04605 w 2241015"/>
              <a:gd name="connsiteY11" fmla="*/ 1646599 h 1886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1015" h="1886682" stroke="0" extrusionOk="0">
                <a:moveTo>
                  <a:pt x="267501" y="867372"/>
                </a:moveTo>
                <a:lnTo>
                  <a:pt x="1462385" y="954613"/>
                </a:lnTo>
                <a:lnTo>
                  <a:pt x="1306842" y="1645787"/>
                </a:lnTo>
                <a:lnTo>
                  <a:pt x="0" y="1886682"/>
                </a:lnTo>
                <a:lnTo>
                  <a:pt x="267501" y="867372"/>
                </a:lnTo>
                <a:close/>
              </a:path>
              <a:path w="2241015" h="1886682" fill="darkenLess" stroke="0" extrusionOk="0">
                <a:moveTo>
                  <a:pt x="1462385" y="954613"/>
                </a:moveTo>
                <a:lnTo>
                  <a:pt x="1942114" y="146598"/>
                </a:lnTo>
                <a:lnTo>
                  <a:pt x="2241015" y="1014695"/>
                </a:lnTo>
                <a:lnTo>
                  <a:pt x="1303791" y="1644362"/>
                </a:lnTo>
                <a:lnTo>
                  <a:pt x="1462385" y="954613"/>
                </a:lnTo>
                <a:close/>
              </a:path>
              <a:path w="2241015" h="1886682" fill="lightenLess" stroke="0" extrusionOk="0">
                <a:moveTo>
                  <a:pt x="267435" y="872228"/>
                </a:moveTo>
                <a:lnTo>
                  <a:pt x="871987" y="0"/>
                </a:lnTo>
                <a:lnTo>
                  <a:pt x="1946793" y="152499"/>
                </a:lnTo>
                <a:lnTo>
                  <a:pt x="1457908" y="956238"/>
                </a:lnTo>
                <a:lnTo>
                  <a:pt x="267435" y="872228"/>
                </a:lnTo>
                <a:close/>
              </a:path>
              <a:path w="2241015" h="1886682" fill="none" extrusionOk="0">
                <a:moveTo>
                  <a:pt x="266820" y="864852"/>
                </a:moveTo>
                <a:lnTo>
                  <a:pt x="871987" y="0"/>
                </a:lnTo>
                <a:lnTo>
                  <a:pt x="1942928" y="148836"/>
                </a:lnTo>
                <a:lnTo>
                  <a:pt x="2241015" y="1014695"/>
                </a:lnTo>
                <a:lnTo>
                  <a:pt x="1310707" y="1649450"/>
                </a:lnTo>
                <a:lnTo>
                  <a:pt x="0" y="1886682"/>
                </a:lnTo>
                <a:lnTo>
                  <a:pt x="266820" y="864852"/>
                </a:lnTo>
                <a:close/>
                <a:moveTo>
                  <a:pt x="258962" y="870474"/>
                </a:moveTo>
                <a:lnTo>
                  <a:pt x="1459334" y="953187"/>
                </a:lnTo>
                <a:lnTo>
                  <a:pt x="1943741" y="151074"/>
                </a:lnTo>
                <a:moveTo>
                  <a:pt x="1459333" y="953186"/>
                </a:moveTo>
                <a:lnTo>
                  <a:pt x="1304605" y="1646599"/>
                </a:lnTo>
              </a:path>
            </a:pathLst>
          </a:cu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 Yer Değiştirme Alanı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6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AE5DE8A-FD3F-4C25-A1D5-FC8630B74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613931"/>
              </p:ext>
            </p:extLst>
          </p:nvPr>
        </p:nvGraphicFramePr>
        <p:xfrm>
          <a:off x="2600065" y="6037289"/>
          <a:ext cx="594358" cy="66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66" name="Equation" r:id="rId3" imgW="215640" imgH="241200" progId="Equation.DSMT4">
                  <p:embed/>
                </p:oleObj>
              </mc:Choice>
              <mc:Fallback>
                <p:oleObj name="Equation" r:id="rId3" imgW="215640" imgH="2412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AE5DE8A-FD3F-4C25-A1D5-FC8630B74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0065" y="6037289"/>
                        <a:ext cx="594358" cy="665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4998D89-0A31-4E34-A6BC-1D56D10A4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189226"/>
              </p:ext>
            </p:extLst>
          </p:nvPr>
        </p:nvGraphicFramePr>
        <p:xfrm>
          <a:off x="2050032" y="1661672"/>
          <a:ext cx="7737526" cy="101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67" name="Equation" r:id="rId5" imgW="2908080" imgH="380880" progId="Equation.DSMT4">
                  <p:embed/>
                </p:oleObj>
              </mc:Choice>
              <mc:Fallback>
                <p:oleObj name="Equation" r:id="rId5" imgW="2908080" imgH="3808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B4998D89-0A31-4E34-A6BC-1D56D10A49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0032" y="1661672"/>
                        <a:ext cx="7737526" cy="101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Cube 40">
            <a:extLst>
              <a:ext uri="{FF2B5EF4-FFF2-40B4-BE49-F238E27FC236}">
                <a16:creationId xmlns:a16="http://schemas.microsoft.com/office/drawing/2014/main" id="{B03792A9-D864-4536-9D21-A85B568ED115}"/>
              </a:ext>
            </a:extLst>
          </p:cNvPr>
          <p:cNvSpPr/>
          <p:nvPr/>
        </p:nvSpPr>
        <p:spPr bwMode="auto">
          <a:xfrm>
            <a:off x="2814085" y="4103166"/>
            <a:ext cx="2218006" cy="1890759"/>
          </a:xfrm>
          <a:prstGeom prst="cube">
            <a:avLst/>
          </a:pr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EB541A-0EF5-4D24-9AE6-9BC3CE5CD806}"/>
              </a:ext>
            </a:extLst>
          </p:cNvPr>
          <p:cNvCxnSpPr>
            <a:cxnSpLocks/>
          </p:cNvCxnSpPr>
          <p:nvPr/>
        </p:nvCxnSpPr>
        <p:spPr bwMode="auto">
          <a:xfrm flipV="1">
            <a:off x="2814085" y="5971500"/>
            <a:ext cx="1098394" cy="224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F53898-2B47-4D44-855E-A4C41D86989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4085" y="5113444"/>
            <a:ext cx="2858" cy="9091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23E284-A057-4536-A32D-D74E1254BC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1437" y="5398528"/>
            <a:ext cx="619000" cy="57297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</p:spPr>
      </p:cxn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37DE0960-CA0D-4B60-B680-6093C1BC1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431198"/>
              </p:ext>
            </p:extLst>
          </p:nvPr>
        </p:nvGraphicFramePr>
        <p:xfrm>
          <a:off x="3668453" y="6046814"/>
          <a:ext cx="6778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68" name="Equation" r:id="rId7" imgW="228600" imgH="190440" progId="Equation.DSMT4">
                  <p:embed/>
                </p:oleObj>
              </mc:Choice>
              <mc:Fallback>
                <p:oleObj name="Equation" r:id="rId7" imgW="228600" imgH="190440" progId="Equation.DSMT4">
                  <p:embed/>
                  <p:pic>
                    <p:nvPicPr>
                      <p:cNvPr id="117" name="Object 116">
                        <a:extLst>
                          <a:ext uri="{FF2B5EF4-FFF2-40B4-BE49-F238E27FC236}">
                            <a16:creationId xmlns:a16="http://schemas.microsoft.com/office/drawing/2014/main" id="{C55A0203-4ED7-443C-9354-02D39D3BF0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8453" y="6046814"/>
                        <a:ext cx="677862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A40D587E-54A4-4D5C-A248-CD9EFEFC62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594260"/>
              </p:ext>
            </p:extLst>
          </p:nvPr>
        </p:nvGraphicFramePr>
        <p:xfrm>
          <a:off x="3414453" y="5048277"/>
          <a:ext cx="5635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69" name="Equation" r:id="rId9" imgW="190440" imgH="190440" progId="Equation.DSMT4">
                  <p:embed/>
                </p:oleObj>
              </mc:Choice>
              <mc:Fallback>
                <p:oleObj name="Equation" r:id="rId9" imgW="190440" imgH="19044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37DE0960-CA0D-4B60-B680-6093C1BC19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4453" y="5048277"/>
                        <a:ext cx="563562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BE78C387-1174-4E7D-8EA7-B30C7D3DF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532352"/>
              </p:ext>
            </p:extLst>
          </p:nvPr>
        </p:nvGraphicFramePr>
        <p:xfrm>
          <a:off x="2201603" y="4697439"/>
          <a:ext cx="6000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0" name="Equation" r:id="rId11" imgW="203040" imgH="190440" progId="Equation.DSMT4">
                  <p:embed/>
                </p:oleObj>
              </mc:Choice>
              <mc:Fallback>
                <p:oleObj name="Equation" r:id="rId11" imgW="203040" imgH="19044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A40D587E-54A4-4D5C-A248-CD9EFEFC62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1603" y="4697439"/>
                        <a:ext cx="600075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78774A91-D4F9-4609-B0B9-72098CEE7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341377"/>
              </p:ext>
            </p:extLst>
          </p:nvPr>
        </p:nvGraphicFramePr>
        <p:xfrm>
          <a:off x="7747199" y="4863746"/>
          <a:ext cx="56038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1" name="Equation" r:id="rId13" imgW="203040" imgH="241200" progId="Equation.DSMT4">
                  <p:embed/>
                </p:oleObj>
              </mc:Choice>
              <mc:Fallback>
                <p:oleObj name="Equation" r:id="rId13" imgW="203040" imgH="2412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AE5DE8A-FD3F-4C25-A1D5-FC8630B74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47199" y="4863746"/>
                        <a:ext cx="560387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64F436-C4F9-48B7-85EB-F635ED9F3545}"/>
              </a:ext>
            </a:extLst>
          </p:cNvPr>
          <p:cNvCxnSpPr>
            <a:cxnSpLocks/>
          </p:cNvCxnSpPr>
          <p:nvPr/>
        </p:nvCxnSpPr>
        <p:spPr bwMode="auto">
          <a:xfrm flipV="1">
            <a:off x="4064495" y="4265702"/>
            <a:ext cx="3682704" cy="8195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26358EAF-079C-4E0C-9DC9-397FABB0D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219923"/>
              </p:ext>
            </p:extLst>
          </p:nvPr>
        </p:nvGraphicFramePr>
        <p:xfrm>
          <a:off x="5403406" y="4773118"/>
          <a:ext cx="1084531" cy="528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2" name="Equation" r:id="rId15" imgW="469800" imgH="228600" progId="Equation.DSMT4">
                  <p:embed/>
                </p:oleObj>
              </mc:Choice>
              <mc:Fallback>
                <p:oleObj name="Equation" r:id="rId15" imgW="469800" imgH="22860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BE78C387-1174-4E7D-8EA7-B30C7D3DF1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03406" y="4773118"/>
                        <a:ext cx="1084531" cy="528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0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 Yer Değiştirme Alanı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7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1034A7BD-DBA2-43CE-B7E6-1F0ECA7309A1}"/>
              </a:ext>
            </a:extLst>
          </p:cNvPr>
          <p:cNvSpPr/>
          <p:nvPr/>
        </p:nvSpPr>
        <p:spPr bwMode="auto">
          <a:xfrm rot="1198010">
            <a:off x="10243188" y="3637352"/>
            <a:ext cx="1425142" cy="1199809"/>
          </a:xfrm>
          <a:custGeom>
            <a:avLst/>
            <a:gdLst>
              <a:gd name="connsiteX0" fmla="*/ 0 w 2241015"/>
              <a:gd name="connsiteY0" fmla="*/ 871987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0 w 2241015"/>
              <a:gd name="connsiteY4" fmla="*/ 871987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0 w 2241015"/>
              <a:gd name="connsiteY0" fmla="*/ 871987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0 w 2241015"/>
              <a:gd name="connsiteY4" fmla="*/ 871987 h 1886682"/>
              <a:gd name="connsiteX0" fmla="*/ 0 w 2241015"/>
              <a:gd name="connsiteY0" fmla="*/ 871987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0 w 2241015"/>
              <a:gd name="connsiteY6" fmla="*/ 871987 h 1886682"/>
              <a:gd name="connsiteX7" fmla="*/ 0 w 2241015"/>
              <a:gd name="connsiteY7" fmla="*/ 871987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0 w 2241015"/>
              <a:gd name="connsiteY0" fmla="*/ 871987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0 w 2241015"/>
              <a:gd name="connsiteY4" fmla="*/ 871987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0 w 2241015"/>
              <a:gd name="connsiteY0" fmla="*/ 871987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0 w 2241015"/>
              <a:gd name="connsiteY4" fmla="*/ 871987 h 1886682"/>
              <a:gd name="connsiteX0" fmla="*/ 0 w 2241015"/>
              <a:gd name="connsiteY0" fmla="*/ 871987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0 w 2241015"/>
              <a:gd name="connsiteY6" fmla="*/ 871987 h 1886682"/>
              <a:gd name="connsiteX7" fmla="*/ 248794 w 2241015"/>
              <a:gd name="connsiteY7" fmla="*/ 856433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0 w 2241015"/>
              <a:gd name="connsiteY0" fmla="*/ 871987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0 w 2241015"/>
              <a:gd name="connsiteY4" fmla="*/ 871987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0 w 2241015"/>
              <a:gd name="connsiteY0" fmla="*/ 871987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0 w 2241015"/>
              <a:gd name="connsiteY4" fmla="*/ 871987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48794 w 2241015"/>
              <a:gd name="connsiteY7" fmla="*/ 856433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0 w 2241015"/>
              <a:gd name="connsiteY0" fmla="*/ 871987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0 w 2241015"/>
              <a:gd name="connsiteY4" fmla="*/ 871987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40376 w 2241015"/>
              <a:gd name="connsiteY0" fmla="*/ 874459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240376 w 2241015"/>
              <a:gd name="connsiteY4" fmla="*/ 874459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48794 w 2241015"/>
              <a:gd name="connsiteY7" fmla="*/ 856433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275238 w 2241015"/>
              <a:gd name="connsiteY0" fmla="*/ 846827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75238 w 2241015"/>
              <a:gd name="connsiteY4" fmla="*/ 846827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40376 w 2241015"/>
              <a:gd name="connsiteY0" fmla="*/ 874459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240376 w 2241015"/>
              <a:gd name="connsiteY4" fmla="*/ 874459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48794 w 2241015"/>
              <a:gd name="connsiteY7" fmla="*/ 856433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275238 w 2241015"/>
              <a:gd name="connsiteY0" fmla="*/ 846827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75238 w 2241015"/>
              <a:gd name="connsiteY4" fmla="*/ 846827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48794 w 2241015"/>
              <a:gd name="connsiteY7" fmla="*/ 856433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275238 w 2241015"/>
              <a:gd name="connsiteY0" fmla="*/ 846827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75238 w 2241015"/>
              <a:gd name="connsiteY4" fmla="*/ 846827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369028 w 2241015"/>
              <a:gd name="connsiteY10" fmla="*/ 871987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369028 w 2241015"/>
              <a:gd name="connsiteY8" fmla="*/ 871987 h 1886682"/>
              <a:gd name="connsiteX9" fmla="*/ 2241015 w 2241015"/>
              <a:gd name="connsiteY9" fmla="*/ 0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369028 w 2241015"/>
              <a:gd name="connsiteY3" fmla="*/ 871987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2241015 w 2241015"/>
              <a:gd name="connsiteY9" fmla="*/ 0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369028 w 2241015"/>
              <a:gd name="connsiteY0" fmla="*/ 871987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369028 w 2241015"/>
              <a:gd name="connsiteY4" fmla="*/ 871987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2241015 w 2241015"/>
              <a:gd name="connsiteY9" fmla="*/ 0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369028 w 2241015"/>
              <a:gd name="connsiteY1" fmla="*/ 871987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2241015 w 2241015"/>
              <a:gd name="connsiteY9" fmla="*/ 0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2241015 w 2241015"/>
              <a:gd name="connsiteY9" fmla="*/ 0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2241015 w 2241015"/>
              <a:gd name="connsiteY2" fmla="*/ 0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1942928 w 2241015"/>
              <a:gd name="connsiteY2" fmla="*/ 148836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2241015 w 2241015"/>
              <a:gd name="connsiteY1" fmla="*/ 0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1946793 w 2241015"/>
              <a:gd name="connsiteY2" fmla="*/ 152499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1942928 w 2241015"/>
              <a:gd name="connsiteY2" fmla="*/ 148836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1942114 w 2241015"/>
              <a:gd name="connsiteY1" fmla="*/ 146598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1946793 w 2241015"/>
              <a:gd name="connsiteY2" fmla="*/ 152499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1942928 w 2241015"/>
              <a:gd name="connsiteY2" fmla="*/ 148836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69028 w 2241015"/>
              <a:gd name="connsiteY11" fmla="*/ 1886682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1942114 w 2241015"/>
              <a:gd name="connsiteY1" fmla="*/ 146598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1946793 w 2241015"/>
              <a:gd name="connsiteY2" fmla="*/ 152499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1942928 w 2241015"/>
              <a:gd name="connsiteY2" fmla="*/ 148836 h 1886682"/>
              <a:gd name="connsiteX3" fmla="*/ 2241015 w 2241015"/>
              <a:gd name="connsiteY3" fmla="*/ 1014695 h 1886682"/>
              <a:gd name="connsiteX4" fmla="*/ 1369028 w 2241015"/>
              <a:gd name="connsiteY4" fmla="*/ 1886682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04605 w 2241015"/>
              <a:gd name="connsiteY11" fmla="*/ 1646599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1942114 w 2241015"/>
              <a:gd name="connsiteY1" fmla="*/ 146598 h 1886682"/>
              <a:gd name="connsiteX2" fmla="*/ 2241015 w 2241015"/>
              <a:gd name="connsiteY2" fmla="*/ 1014695 h 1886682"/>
              <a:gd name="connsiteX3" fmla="*/ 1369028 w 2241015"/>
              <a:gd name="connsiteY3" fmla="*/ 188668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1946793 w 2241015"/>
              <a:gd name="connsiteY2" fmla="*/ 152499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1942928 w 2241015"/>
              <a:gd name="connsiteY2" fmla="*/ 148836 h 1886682"/>
              <a:gd name="connsiteX3" fmla="*/ 2241015 w 2241015"/>
              <a:gd name="connsiteY3" fmla="*/ 1014695 h 1886682"/>
              <a:gd name="connsiteX4" fmla="*/ 1310707 w 2241015"/>
              <a:gd name="connsiteY4" fmla="*/ 1649450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04605 w 2241015"/>
              <a:gd name="connsiteY11" fmla="*/ 1646599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69028 w 2241015"/>
              <a:gd name="connsiteY2" fmla="*/ 1886682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1942114 w 2241015"/>
              <a:gd name="connsiteY1" fmla="*/ 146598 h 1886682"/>
              <a:gd name="connsiteX2" fmla="*/ 2241015 w 2241015"/>
              <a:gd name="connsiteY2" fmla="*/ 1014695 h 1886682"/>
              <a:gd name="connsiteX3" fmla="*/ 1303791 w 2241015"/>
              <a:gd name="connsiteY3" fmla="*/ 164436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1946793 w 2241015"/>
              <a:gd name="connsiteY2" fmla="*/ 152499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1942928 w 2241015"/>
              <a:gd name="connsiteY2" fmla="*/ 148836 h 1886682"/>
              <a:gd name="connsiteX3" fmla="*/ 2241015 w 2241015"/>
              <a:gd name="connsiteY3" fmla="*/ 1014695 h 1886682"/>
              <a:gd name="connsiteX4" fmla="*/ 1310707 w 2241015"/>
              <a:gd name="connsiteY4" fmla="*/ 1649450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04605 w 2241015"/>
              <a:gd name="connsiteY11" fmla="*/ 1646599 h 1886682"/>
              <a:gd name="connsiteX0" fmla="*/ 267501 w 2241015"/>
              <a:gd name="connsiteY0" fmla="*/ 867372 h 1886682"/>
              <a:gd name="connsiteX1" fmla="*/ 1462385 w 2241015"/>
              <a:gd name="connsiteY1" fmla="*/ 954613 h 1886682"/>
              <a:gd name="connsiteX2" fmla="*/ 1306842 w 2241015"/>
              <a:gd name="connsiteY2" fmla="*/ 1645787 h 1886682"/>
              <a:gd name="connsiteX3" fmla="*/ 0 w 2241015"/>
              <a:gd name="connsiteY3" fmla="*/ 1886682 h 1886682"/>
              <a:gd name="connsiteX4" fmla="*/ 267501 w 2241015"/>
              <a:gd name="connsiteY4" fmla="*/ 867372 h 1886682"/>
              <a:gd name="connsiteX0" fmla="*/ 1462385 w 2241015"/>
              <a:gd name="connsiteY0" fmla="*/ 954613 h 1886682"/>
              <a:gd name="connsiteX1" fmla="*/ 1942114 w 2241015"/>
              <a:gd name="connsiteY1" fmla="*/ 146598 h 1886682"/>
              <a:gd name="connsiteX2" fmla="*/ 2241015 w 2241015"/>
              <a:gd name="connsiteY2" fmla="*/ 1014695 h 1886682"/>
              <a:gd name="connsiteX3" fmla="*/ 1303791 w 2241015"/>
              <a:gd name="connsiteY3" fmla="*/ 1644362 h 1886682"/>
              <a:gd name="connsiteX4" fmla="*/ 1462385 w 2241015"/>
              <a:gd name="connsiteY4" fmla="*/ 954613 h 1886682"/>
              <a:gd name="connsiteX0" fmla="*/ 267435 w 2241015"/>
              <a:gd name="connsiteY0" fmla="*/ 872228 h 1886682"/>
              <a:gd name="connsiteX1" fmla="*/ 871987 w 2241015"/>
              <a:gd name="connsiteY1" fmla="*/ 0 h 1886682"/>
              <a:gd name="connsiteX2" fmla="*/ 1946793 w 2241015"/>
              <a:gd name="connsiteY2" fmla="*/ 152499 h 1886682"/>
              <a:gd name="connsiteX3" fmla="*/ 1457908 w 2241015"/>
              <a:gd name="connsiteY3" fmla="*/ 956238 h 1886682"/>
              <a:gd name="connsiteX4" fmla="*/ 267435 w 2241015"/>
              <a:gd name="connsiteY4" fmla="*/ 872228 h 1886682"/>
              <a:gd name="connsiteX0" fmla="*/ 266820 w 2241015"/>
              <a:gd name="connsiteY0" fmla="*/ 864852 h 1886682"/>
              <a:gd name="connsiteX1" fmla="*/ 871987 w 2241015"/>
              <a:gd name="connsiteY1" fmla="*/ 0 h 1886682"/>
              <a:gd name="connsiteX2" fmla="*/ 1942928 w 2241015"/>
              <a:gd name="connsiteY2" fmla="*/ 148836 h 1886682"/>
              <a:gd name="connsiteX3" fmla="*/ 2241015 w 2241015"/>
              <a:gd name="connsiteY3" fmla="*/ 1014695 h 1886682"/>
              <a:gd name="connsiteX4" fmla="*/ 1310707 w 2241015"/>
              <a:gd name="connsiteY4" fmla="*/ 1649450 h 1886682"/>
              <a:gd name="connsiteX5" fmla="*/ 0 w 2241015"/>
              <a:gd name="connsiteY5" fmla="*/ 1886682 h 1886682"/>
              <a:gd name="connsiteX6" fmla="*/ 266820 w 2241015"/>
              <a:gd name="connsiteY6" fmla="*/ 864852 h 1886682"/>
              <a:gd name="connsiteX7" fmla="*/ 258962 w 2241015"/>
              <a:gd name="connsiteY7" fmla="*/ 870474 h 1886682"/>
              <a:gd name="connsiteX8" fmla="*/ 1459334 w 2241015"/>
              <a:gd name="connsiteY8" fmla="*/ 953187 h 1886682"/>
              <a:gd name="connsiteX9" fmla="*/ 1943741 w 2241015"/>
              <a:gd name="connsiteY9" fmla="*/ 151074 h 1886682"/>
              <a:gd name="connsiteX10" fmla="*/ 1459333 w 2241015"/>
              <a:gd name="connsiteY10" fmla="*/ 953186 h 1886682"/>
              <a:gd name="connsiteX11" fmla="*/ 1304605 w 2241015"/>
              <a:gd name="connsiteY11" fmla="*/ 1646599 h 1886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1015" h="1886682" stroke="0" extrusionOk="0">
                <a:moveTo>
                  <a:pt x="267501" y="867372"/>
                </a:moveTo>
                <a:lnTo>
                  <a:pt x="1462385" y="954613"/>
                </a:lnTo>
                <a:lnTo>
                  <a:pt x="1306842" y="1645787"/>
                </a:lnTo>
                <a:lnTo>
                  <a:pt x="0" y="1886682"/>
                </a:lnTo>
                <a:lnTo>
                  <a:pt x="267501" y="867372"/>
                </a:lnTo>
                <a:close/>
              </a:path>
              <a:path w="2241015" h="1886682" fill="darkenLess" stroke="0" extrusionOk="0">
                <a:moveTo>
                  <a:pt x="1462385" y="954613"/>
                </a:moveTo>
                <a:lnTo>
                  <a:pt x="1942114" y="146598"/>
                </a:lnTo>
                <a:lnTo>
                  <a:pt x="2241015" y="1014695"/>
                </a:lnTo>
                <a:lnTo>
                  <a:pt x="1303791" y="1644362"/>
                </a:lnTo>
                <a:lnTo>
                  <a:pt x="1462385" y="954613"/>
                </a:lnTo>
                <a:close/>
              </a:path>
              <a:path w="2241015" h="1886682" fill="lightenLess" stroke="0" extrusionOk="0">
                <a:moveTo>
                  <a:pt x="267435" y="872228"/>
                </a:moveTo>
                <a:lnTo>
                  <a:pt x="871987" y="0"/>
                </a:lnTo>
                <a:lnTo>
                  <a:pt x="1946793" y="152499"/>
                </a:lnTo>
                <a:lnTo>
                  <a:pt x="1457908" y="956238"/>
                </a:lnTo>
                <a:lnTo>
                  <a:pt x="267435" y="872228"/>
                </a:lnTo>
                <a:close/>
              </a:path>
              <a:path w="2241015" h="1886682" fill="none" extrusionOk="0">
                <a:moveTo>
                  <a:pt x="266820" y="864852"/>
                </a:moveTo>
                <a:lnTo>
                  <a:pt x="871987" y="0"/>
                </a:lnTo>
                <a:lnTo>
                  <a:pt x="1942928" y="148836"/>
                </a:lnTo>
                <a:lnTo>
                  <a:pt x="2241015" y="1014695"/>
                </a:lnTo>
                <a:lnTo>
                  <a:pt x="1310707" y="1649450"/>
                </a:lnTo>
                <a:lnTo>
                  <a:pt x="0" y="1886682"/>
                </a:lnTo>
                <a:lnTo>
                  <a:pt x="266820" y="864852"/>
                </a:lnTo>
                <a:close/>
                <a:moveTo>
                  <a:pt x="258962" y="870474"/>
                </a:moveTo>
                <a:lnTo>
                  <a:pt x="1459334" y="953187"/>
                </a:lnTo>
                <a:lnTo>
                  <a:pt x="1943741" y="151074"/>
                </a:lnTo>
                <a:moveTo>
                  <a:pt x="1459333" y="953186"/>
                </a:moveTo>
                <a:lnTo>
                  <a:pt x="1304605" y="1646599"/>
                </a:lnTo>
              </a:path>
            </a:pathLst>
          </a:cu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AE5DE8A-FD3F-4C25-A1D5-FC8630B74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970353"/>
              </p:ext>
            </p:extLst>
          </p:nvPr>
        </p:nvGraphicFramePr>
        <p:xfrm>
          <a:off x="7597205" y="5450638"/>
          <a:ext cx="377974" cy="42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5" name="Equation" r:id="rId3" imgW="215640" imgH="241200" progId="Equation.DSMT4">
                  <p:embed/>
                </p:oleObj>
              </mc:Choice>
              <mc:Fallback>
                <p:oleObj name="Equation" r:id="rId3" imgW="215640" imgH="2412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AE5DE8A-FD3F-4C25-A1D5-FC8630B74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7205" y="5450638"/>
                        <a:ext cx="377974" cy="42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Cube 40">
            <a:extLst>
              <a:ext uri="{FF2B5EF4-FFF2-40B4-BE49-F238E27FC236}">
                <a16:creationId xmlns:a16="http://schemas.microsoft.com/office/drawing/2014/main" id="{B03792A9-D864-4536-9D21-A85B568ED115}"/>
              </a:ext>
            </a:extLst>
          </p:cNvPr>
          <p:cNvSpPr/>
          <p:nvPr/>
        </p:nvSpPr>
        <p:spPr bwMode="auto">
          <a:xfrm>
            <a:off x="7733308" y="4220660"/>
            <a:ext cx="1410510" cy="1202401"/>
          </a:xfrm>
          <a:prstGeom prst="cube">
            <a:avLst/>
          </a:pr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EB541A-0EF5-4D24-9AE6-9BC3CE5CD806}"/>
              </a:ext>
            </a:extLst>
          </p:cNvPr>
          <p:cNvCxnSpPr>
            <a:cxnSpLocks/>
          </p:cNvCxnSpPr>
          <p:nvPr/>
        </p:nvCxnSpPr>
        <p:spPr bwMode="auto">
          <a:xfrm flipV="1">
            <a:off x="7733308" y="5408800"/>
            <a:ext cx="698508" cy="1426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F53898-2B47-4D44-855E-A4C41D86989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733308" y="4863132"/>
            <a:ext cx="1818" cy="57812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23E284-A057-4536-A32D-D74E1254BCA5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8906" y="5044427"/>
            <a:ext cx="393644" cy="36437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</p:spPr>
      </p:cxn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37DE0960-CA0D-4B60-B680-6093C1BC1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268266"/>
              </p:ext>
            </p:extLst>
          </p:nvPr>
        </p:nvGraphicFramePr>
        <p:xfrm>
          <a:off x="8276632" y="5456695"/>
          <a:ext cx="431077" cy="35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6" name="Equation" r:id="rId5" imgW="228600" imgH="190440" progId="Equation.DSMT4">
                  <p:embed/>
                </p:oleObj>
              </mc:Choice>
              <mc:Fallback>
                <p:oleObj name="Equation" r:id="rId5" imgW="228600" imgH="19044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37DE0960-CA0D-4B60-B680-6093C1BC19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6632" y="5456695"/>
                        <a:ext cx="431077" cy="35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A40D587E-54A4-4D5C-A248-CD9EFEFC62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01616"/>
              </p:ext>
            </p:extLst>
          </p:nvPr>
        </p:nvGraphicFramePr>
        <p:xfrm>
          <a:off x="8115104" y="4821690"/>
          <a:ext cx="358389" cy="358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7" name="Equation" r:id="rId7" imgW="190440" imgH="190440" progId="Equation.DSMT4">
                  <p:embed/>
                </p:oleObj>
              </mc:Choice>
              <mc:Fallback>
                <p:oleObj name="Equation" r:id="rId7" imgW="190440" imgH="19044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A40D587E-54A4-4D5C-A248-CD9EFEFC62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5104" y="4821690"/>
                        <a:ext cx="358389" cy="358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BE78C387-1174-4E7D-8EA7-B30C7D3DF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668615"/>
              </p:ext>
            </p:extLst>
          </p:nvPr>
        </p:nvGraphicFramePr>
        <p:xfrm>
          <a:off x="7343809" y="4598579"/>
          <a:ext cx="381609" cy="35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8" name="Equation" r:id="rId9" imgW="203040" imgH="190440" progId="Equation.DSMT4">
                  <p:embed/>
                </p:oleObj>
              </mc:Choice>
              <mc:Fallback>
                <p:oleObj name="Equation" r:id="rId9" imgW="203040" imgH="19044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BE78C387-1174-4E7D-8EA7-B30C7D3DF1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43809" y="4598579"/>
                        <a:ext cx="381609" cy="35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78774A91-D4F9-4609-B0B9-72098CEE7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603783"/>
              </p:ext>
            </p:extLst>
          </p:nvPr>
        </p:nvGraphicFramePr>
        <p:xfrm>
          <a:off x="10870452" y="4704340"/>
          <a:ext cx="356370" cy="42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9" name="Equation" r:id="rId11" imgW="203040" imgH="241200" progId="Equation.DSMT4">
                  <p:embed/>
                </p:oleObj>
              </mc:Choice>
              <mc:Fallback>
                <p:oleObj name="Equation" r:id="rId11" imgW="203040" imgH="24120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78774A91-D4F9-4609-B0B9-72098CEE7B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870452" y="4704340"/>
                        <a:ext cx="356370" cy="423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64F436-C4F9-48B7-85EB-F635ED9F3545}"/>
              </a:ext>
            </a:extLst>
          </p:cNvPr>
          <p:cNvCxnSpPr>
            <a:cxnSpLocks/>
          </p:cNvCxnSpPr>
          <p:nvPr/>
        </p:nvCxnSpPr>
        <p:spPr bwMode="auto">
          <a:xfrm flipV="1">
            <a:off x="8528489" y="4324022"/>
            <a:ext cx="2341964" cy="5211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26358EAF-079C-4E0C-9DC9-397FABB0D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678135"/>
              </p:ext>
            </p:extLst>
          </p:nvPr>
        </p:nvGraphicFramePr>
        <p:xfrm>
          <a:off x="9379950" y="4646706"/>
          <a:ext cx="689692" cy="33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0" name="Equation" r:id="rId13" imgW="469800" imgH="228600" progId="Equation.DSMT4">
                  <p:embed/>
                </p:oleObj>
              </mc:Choice>
              <mc:Fallback>
                <p:oleObj name="Equation" r:id="rId13" imgW="469800" imgH="22860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26358EAF-079C-4E0C-9DC9-397FABB0D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79950" y="4646706"/>
                        <a:ext cx="689692" cy="335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D57DCC-1F47-4DB3-A819-C8F397711E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19033"/>
              </p:ext>
            </p:extLst>
          </p:nvPr>
        </p:nvGraphicFramePr>
        <p:xfrm>
          <a:off x="838200" y="1403004"/>
          <a:ext cx="9263744" cy="141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1" name="Equation" r:id="rId15" imgW="4978080" imgH="761760" progId="Equation.DSMT4">
                  <p:embed/>
                </p:oleObj>
              </mc:Choice>
              <mc:Fallback>
                <p:oleObj name="Equation" r:id="rId15" imgW="49780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8200" y="1403004"/>
                        <a:ext cx="9263744" cy="1417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ube 18">
            <a:extLst>
              <a:ext uri="{FF2B5EF4-FFF2-40B4-BE49-F238E27FC236}">
                <a16:creationId xmlns:a16="http://schemas.microsoft.com/office/drawing/2014/main" id="{2C412063-5412-4D3A-923C-CE3784F54FC4}"/>
              </a:ext>
            </a:extLst>
          </p:cNvPr>
          <p:cNvSpPr/>
          <p:nvPr/>
        </p:nvSpPr>
        <p:spPr bwMode="auto">
          <a:xfrm>
            <a:off x="1540115" y="3379973"/>
            <a:ext cx="3382492" cy="2883434"/>
          </a:xfrm>
          <a:prstGeom prst="cube">
            <a:avLst/>
          </a:prstGeom>
          <a:gradFill flip="none" rotWithShape="1">
            <a:gsLst>
              <a:gs pos="0">
                <a:srgbClr val="FF0000"/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64DA55E-1E6D-41ED-A81F-97D585647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852781"/>
              </p:ext>
            </p:extLst>
          </p:nvPr>
        </p:nvGraphicFramePr>
        <p:xfrm>
          <a:off x="1177308" y="6202849"/>
          <a:ext cx="393644" cy="59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2" name="Equation" r:id="rId17" imgW="152280" imgH="228600" progId="Equation.DSMT4">
                  <p:embed/>
                </p:oleObj>
              </mc:Choice>
              <mc:Fallback>
                <p:oleObj name="Equation" r:id="rId17" imgW="152280" imgH="2286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AE5DE8A-FD3F-4C25-A1D5-FC8630B74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77308" y="6202849"/>
                        <a:ext cx="393644" cy="59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E325C3-CE1D-49C5-A396-60C4F5254496}"/>
              </a:ext>
            </a:extLst>
          </p:cNvPr>
          <p:cNvCxnSpPr>
            <a:cxnSpLocks/>
          </p:cNvCxnSpPr>
          <p:nvPr/>
        </p:nvCxnSpPr>
        <p:spPr bwMode="auto">
          <a:xfrm flipV="1">
            <a:off x="1537561" y="6256276"/>
            <a:ext cx="698508" cy="1426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23B9F-106A-4759-91F7-DCCAA6339D3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37561" y="5710608"/>
            <a:ext cx="1818" cy="57812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234785-E9B2-417A-BEA3-ED9AE9958D52}"/>
              </a:ext>
            </a:extLst>
          </p:cNvPr>
          <p:cNvCxnSpPr>
            <a:cxnSpLocks/>
          </p:cNvCxnSpPr>
          <p:nvPr/>
        </p:nvCxnSpPr>
        <p:spPr bwMode="auto">
          <a:xfrm flipV="1">
            <a:off x="1523159" y="5891903"/>
            <a:ext cx="393644" cy="36437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</p:spPr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42E1B024-E218-4C84-92AE-3143A11D12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207177"/>
              </p:ext>
            </p:extLst>
          </p:nvPr>
        </p:nvGraphicFramePr>
        <p:xfrm>
          <a:off x="2152466" y="6269295"/>
          <a:ext cx="2857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3" name="Equation" r:id="rId19" imgW="152280" imgH="228600" progId="Equation.DSMT4">
                  <p:embed/>
                </p:oleObj>
              </mc:Choice>
              <mc:Fallback>
                <p:oleObj name="Equation" r:id="rId19" imgW="152280" imgH="22860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37DE0960-CA0D-4B60-B680-6093C1BC19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52466" y="6269295"/>
                        <a:ext cx="285750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108F9958-2988-4423-9853-A9F10F984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109953"/>
              </p:ext>
            </p:extLst>
          </p:nvPr>
        </p:nvGraphicFramePr>
        <p:xfrm>
          <a:off x="1966728" y="5634295"/>
          <a:ext cx="2635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4" name="Equation" r:id="rId21" imgW="139680" imgH="228600" progId="Equation.DSMT4">
                  <p:embed/>
                </p:oleObj>
              </mc:Choice>
              <mc:Fallback>
                <p:oleObj name="Equation" r:id="rId21" imgW="139680" imgH="22860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A40D587E-54A4-4D5C-A248-CD9EFEFC62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66728" y="5634295"/>
                        <a:ext cx="263525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63C8586A-EBE5-4872-8061-36811D6154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329800"/>
              </p:ext>
            </p:extLst>
          </p:nvPr>
        </p:nvGraphicFramePr>
        <p:xfrm>
          <a:off x="1171391" y="5408870"/>
          <a:ext cx="333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5" name="Equation" r:id="rId23" imgW="177480" imgH="228600" progId="Equation.DSMT4">
                  <p:embed/>
                </p:oleObj>
              </mc:Choice>
              <mc:Fallback>
                <p:oleObj name="Equation" r:id="rId23" imgW="177480" imgH="22860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BE78C387-1174-4E7D-8EA7-B30C7D3DF1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71391" y="5408870"/>
                        <a:ext cx="33337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29E8D255-9404-4767-AAC5-94C972BF5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78027"/>
              </p:ext>
            </p:extLst>
          </p:nvPr>
        </p:nvGraphicFramePr>
        <p:xfrm>
          <a:off x="3953248" y="6298434"/>
          <a:ext cx="393644" cy="547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6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564DA55E-1E6D-41ED-A81F-97D585647B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953248" y="6298434"/>
                        <a:ext cx="393644" cy="547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5CE882-7108-4A46-8235-00F7C70497EC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6343" y="6302879"/>
            <a:ext cx="698508" cy="1426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D37CE4-EAA6-4C4E-8209-B8EF776AF5E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06343" y="5757211"/>
            <a:ext cx="1818" cy="57812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F3E0DD-92F9-48AF-800D-ED5226EDDFF7}"/>
              </a:ext>
            </a:extLst>
          </p:cNvPr>
          <p:cNvCxnSpPr>
            <a:cxnSpLocks/>
          </p:cNvCxnSpPr>
          <p:nvPr/>
        </p:nvCxnSpPr>
        <p:spPr bwMode="auto">
          <a:xfrm flipV="1">
            <a:off x="4191941" y="5938506"/>
            <a:ext cx="393644" cy="36437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B007C285-C5F6-4D69-9BEF-425C9541B1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867121"/>
              </p:ext>
            </p:extLst>
          </p:nvPr>
        </p:nvGraphicFramePr>
        <p:xfrm>
          <a:off x="4801149" y="6217420"/>
          <a:ext cx="3095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7" name="Equation" r:id="rId27" imgW="164880" imgH="228600" progId="Equation.DSMT4">
                  <p:embed/>
                </p:oleObj>
              </mc:Choice>
              <mc:Fallback>
                <p:oleObj name="Equation" r:id="rId27" imgW="1648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42E1B024-E218-4C84-92AE-3143A11D12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01149" y="6217420"/>
                        <a:ext cx="309562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0ED0437A-E6A8-4077-A540-A0EBD88B0B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68643"/>
              </p:ext>
            </p:extLst>
          </p:nvPr>
        </p:nvGraphicFramePr>
        <p:xfrm>
          <a:off x="4560316" y="5787208"/>
          <a:ext cx="2873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8" name="Equation" r:id="rId29" imgW="152280" imgH="228600" progId="Equation.DSMT4">
                  <p:embed/>
                </p:oleObj>
              </mc:Choice>
              <mc:Fallback>
                <p:oleObj name="Equation" r:id="rId29" imgW="152280" imgH="2286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108F9958-2988-4423-9853-A9F10F9847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560316" y="5787208"/>
                        <a:ext cx="287338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42E8FA2B-BB03-4600-8C4A-46C05BB26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020372"/>
              </p:ext>
            </p:extLst>
          </p:nvPr>
        </p:nvGraphicFramePr>
        <p:xfrm>
          <a:off x="3829423" y="5455473"/>
          <a:ext cx="3571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9" name="Equation" r:id="rId31" imgW="190440" imgH="228600" progId="Equation.DSMT4">
                  <p:embed/>
                </p:oleObj>
              </mc:Choice>
              <mc:Fallback>
                <p:oleObj name="Equation" r:id="rId31" imgW="190440" imgH="2286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63C8586A-EBE5-4872-8061-36811D6154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829423" y="5455473"/>
                        <a:ext cx="35718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8AEC7FF7-694F-4D0E-A80C-DFA799AAD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4552"/>
              </p:ext>
            </p:extLst>
          </p:nvPr>
        </p:nvGraphicFramePr>
        <p:xfrm>
          <a:off x="1087861" y="3971964"/>
          <a:ext cx="393643" cy="54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0" name="Equation" r:id="rId33" imgW="164880" imgH="228600" progId="Equation.DSMT4">
                  <p:embed/>
                </p:oleObj>
              </mc:Choice>
              <mc:Fallback>
                <p:oleObj name="Equation" r:id="rId33" imgW="164880" imgH="2286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29E8D255-9404-4767-AAC5-94C972BF5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087861" y="3971964"/>
                        <a:ext cx="393643" cy="547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EE801E-4B68-4867-8038-DDD62CD42F28}"/>
              </a:ext>
            </a:extLst>
          </p:cNvPr>
          <p:cNvCxnSpPr>
            <a:cxnSpLocks/>
          </p:cNvCxnSpPr>
          <p:nvPr/>
        </p:nvCxnSpPr>
        <p:spPr bwMode="auto">
          <a:xfrm flipV="1">
            <a:off x="1561109" y="4085599"/>
            <a:ext cx="527439" cy="1076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78B75D-DB84-4FAD-BDCF-F1DAACA2B8D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61109" y="3536438"/>
            <a:ext cx="1818" cy="57812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4784D6-374D-4B6A-A7ED-D98779F94BCA}"/>
              </a:ext>
            </a:extLst>
          </p:cNvPr>
          <p:cNvCxnSpPr>
            <a:cxnSpLocks/>
          </p:cNvCxnSpPr>
          <p:nvPr/>
        </p:nvCxnSpPr>
        <p:spPr bwMode="auto">
          <a:xfrm flipV="1">
            <a:off x="1546707" y="3775687"/>
            <a:ext cx="331034" cy="3064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64458161-66F8-4DE3-BF93-8E5898E23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5847"/>
              </p:ext>
            </p:extLst>
          </p:nvPr>
        </p:nvGraphicFramePr>
        <p:xfrm>
          <a:off x="1878742" y="4009775"/>
          <a:ext cx="3095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1" name="Equation" r:id="rId35" imgW="164880" imgH="228600" progId="Equation.DSMT4">
                  <p:embed/>
                </p:oleObj>
              </mc:Choice>
              <mc:Fallback>
                <p:oleObj name="Equation" r:id="rId35" imgW="164880" imgH="22860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B007C285-C5F6-4D69-9BEF-425C9541B1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878742" y="4009775"/>
                        <a:ext cx="309562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DA352861-3712-4858-A480-415C72447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331776"/>
              </p:ext>
            </p:extLst>
          </p:nvPr>
        </p:nvGraphicFramePr>
        <p:xfrm>
          <a:off x="1726038" y="3387855"/>
          <a:ext cx="2873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2" name="Equation" r:id="rId37" imgW="152280" imgH="228600" progId="Equation.DSMT4">
                  <p:embed/>
                </p:oleObj>
              </mc:Choice>
              <mc:Fallback>
                <p:oleObj name="Equation" r:id="rId37" imgW="152280" imgH="22860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0ED0437A-E6A8-4077-A540-A0EBD88B0B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726038" y="3387855"/>
                        <a:ext cx="287338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9092FD68-0024-4E3D-B170-D8F910CED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931285"/>
              </p:ext>
            </p:extLst>
          </p:nvPr>
        </p:nvGraphicFramePr>
        <p:xfrm>
          <a:off x="1184189" y="3234700"/>
          <a:ext cx="3571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3" name="Equation" r:id="rId39" imgW="190440" imgH="228600" progId="Equation.DSMT4">
                  <p:embed/>
                </p:oleObj>
              </mc:Choice>
              <mc:Fallback>
                <p:oleObj name="Equation" r:id="rId39" imgW="190440" imgH="2286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42E8FA2B-BB03-4600-8C4A-46C05BB268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184189" y="3234700"/>
                        <a:ext cx="35718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65C9395F-12D4-4108-A81F-71F2EAFD7682}"/>
              </a:ext>
            </a:extLst>
          </p:cNvPr>
          <p:cNvSpPr/>
          <p:nvPr/>
        </p:nvSpPr>
        <p:spPr bwMode="auto">
          <a:xfrm>
            <a:off x="1419732" y="6125097"/>
            <a:ext cx="225952" cy="224016"/>
          </a:xfrm>
          <a:prstGeom prst="ellipse">
            <a:avLst/>
          </a:prstGeom>
          <a:gradFill flip="none" rotWithShape="1">
            <a:gsLst>
              <a:gs pos="66000">
                <a:srgbClr val="FFFF00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39C36F5-DF10-45AF-8BBF-19A657E9B8C3}"/>
              </a:ext>
            </a:extLst>
          </p:cNvPr>
          <p:cNvSpPr/>
          <p:nvPr/>
        </p:nvSpPr>
        <p:spPr bwMode="auto">
          <a:xfrm>
            <a:off x="4091655" y="6171700"/>
            <a:ext cx="225952" cy="224016"/>
          </a:xfrm>
          <a:prstGeom prst="ellipse">
            <a:avLst/>
          </a:prstGeom>
          <a:gradFill flip="none" rotWithShape="1">
            <a:gsLst>
              <a:gs pos="66000">
                <a:srgbClr val="FFFF00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6303CB-488E-449C-A586-00E5E71B0671}"/>
              </a:ext>
            </a:extLst>
          </p:cNvPr>
          <p:cNvSpPr/>
          <p:nvPr/>
        </p:nvSpPr>
        <p:spPr bwMode="auto">
          <a:xfrm>
            <a:off x="4801149" y="5408122"/>
            <a:ext cx="225952" cy="224016"/>
          </a:xfrm>
          <a:prstGeom prst="ellipse">
            <a:avLst/>
          </a:prstGeom>
          <a:gradFill flip="none" rotWithShape="1">
            <a:gsLst>
              <a:gs pos="66000">
                <a:srgbClr val="FFFF00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E08771D-198B-42E3-B834-5D683971B99C}"/>
              </a:ext>
            </a:extLst>
          </p:cNvPr>
          <p:cNvSpPr/>
          <p:nvPr/>
        </p:nvSpPr>
        <p:spPr bwMode="auto">
          <a:xfrm>
            <a:off x="4073634" y="3959591"/>
            <a:ext cx="225952" cy="224016"/>
          </a:xfrm>
          <a:prstGeom prst="ellipse">
            <a:avLst/>
          </a:prstGeom>
          <a:gradFill flip="none" rotWithShape="1">
            <a:gsLst>
              <a:gs pos="66000">
                <a:srgbClr val="FFFF00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7591DD2-76F7-46EE-8214-FBBD7A43A88B}"/>
              </a:ext>
            </a:extLst>
          </p:cNvPr>
          <p:cNvSpPr/>
          <p:nvPr/>
        </p:nvSpPr>
        <p:spPr bwMode="auto">
          <a:xfrm>
            <a:off x="1437636" y="3975862"/>
            <a:ext cx="225952" cy="224016"/>
          </a:xfrm>
          <a:prstGeom prst="ellipse">
            <a:avLst/>
          </a:prstGeom>
          <a:gradFill flip="none" rotWithShape="1">
            <a:gsLst>
              <a:gs pos="66000">
                <a:srgbClr val="FFFF00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B97BF6-8A69-4521-AD90-D541866BB9CC}"/>
              </a:ext>
            </a:extLst>
          </p:cNvPr>
          <p:cNvSpPr/>
          <p:nvPr/>
        </p:nvSpPr>
        <p:spPr bwMode="auto">
          <a:xfrm>
            <a:off x="4790707" y="3301397"/>
            <a:ext cx="225952" cy="224016"/>
          </a:xfrm>
          <a:prstGeom prst="ellipse">
            <a:avLst/>
          </a:prstGeom>
          <a:gradFill flip="none" rotWithShape="1">
            <a:gsLst>
              <a:gs pos="66000">
                <a:srgbClr val="FFFF00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E0447E7-BBE0-4CD1-9B04-76A5D0658F9F}"/>
              </a:ext>
            </a:extLst>
          </p:cNvPr>
          <p:cNvSpPr/>
          <p:nvPr/>
        </p:nvSpPr>
        <p:spPr bwMode="auto">
          <a:xfrm>
            <a:off x="2167102" y="3280036"/>
            <a:ext cx="225952" cy="224016"/>
          </a:xfrm>
          <a:prstGeom prst="ellipse">
            <a:avLst/>
          </a:prstGeom>
          <a:gradFill flip="none" rotWithShape="1">
            <a:gsLst>
              <a:gs pos="66000">
                <a:srgbClr val="FFFF00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4EA5D6D1-9E92-43FB-B93F-73066D798A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843415"/>
              </p:ext>
            </p:extLst>
          </p:nvPr>
        </p:nvGraphicFramePr>
        <p:xfrm>
          <a:off x="4299586" y="3826913"/>
          <a:ext cx="505841" cy="759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4" name="Equation" r:id="rId41" imgW="152280" imgH="228600" progId="Equation.DSMT4">
                  <p:embed/>
                </p:oleObj>
              </mc:Choice>
              <mc:Fallback>
                <p:oleObj name="Equation" r:id="rId41" imgW="152280" imgH="22860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8AEC7FF7-694F-4D0E-A80C-DFA799AAD2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299586" y="3826913"/>
                        <a:ext cx="505841" cy="759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54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 Yer Değiştirme Alanı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8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D57DCC-1F47-4DB3-A819-C8F397711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403004"/>
          <a:ext cx="9263744" cy="141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2" name="Equation" r:id="rId3" imgW="4978080" imgH="761760" progId="Equation.DSMT4">
                  <p:embed/>
                </p:oleObj>
              </mc:Choice>
              <mc:Fallback>
                <p:oleObj name="Equation" r:id="rId3" imgW="4978080" imgH="7617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0D57DCC-1F47-4DB3-A819-C8F397711E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403004"/>
                        <a:ext cx="9263744" cy="1417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5AB230F-1750-4700-A3F2-1555AA9E23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698640"/>
              </p:ext>
            </p:extLst>
          </p:nvPr>
        </p:nvGraphicFramePr>
        <p:xfrm>
          <a:off x="777907" y="2820924"/>
          <a:ext cx="7853297" cy="3986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3" name="Equation" r:id="rId5" imgW="4152600" imgH="2108160" progId="Equation.DSMT4">
                  <p:embed/>
                </p:oleObj>
              </mc:Choice>
              <mc:Fallback>
                <p:oleObj name="Equation" r:id="rId5" imgW="4152600" imgH="2108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907" y="2820924"/>
                        <a:ext cx="7853297" cy="3986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2D4EC6-7A24-4B53-A4D6-938B4906D55B}"/>
              </a:ext>
            </a:extLst>
          </p:cNvPr>
          <p:cNvCxnSpPr>
            <a:cxnSpLocks/>
          </p:cNvCxnSpPr>
          <p:nvPr/>
        </p:nvCxnSpPr>
        <p:spPr bwMode="auto">
          <a:xfrm>
            <a:off x="7678057" y="5202159"/>
            <a:ext cx="879188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D5BAB6D-5860-4D84-9364-5E499F2DD2EC}"/>
              </a:ext>
            </a:extLst>
          </p:cNvPr>
          <p:cNvCxnSpPr>
            <a:cxnSpLocks/>
          </p:cNvCxnSpPr>
          <p:nvPr/>
        </p:nvCxnSpPr>
        <p:spPr bwMode="auto">
          <a:xfrm flipV="1">
            <a:off x="8541594" y="4727981"/>
            <a:ext cx="393340" cy="491113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5597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 Şekil Değiştirme Alanı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9</a:t>
            </a:fld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CFB708F-7E2B-4BD1-A963-B4CA842A94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92752"/>
              </p:ext>
            </p:extLst>
          </p:nvPr>
        </p:nvGraphicFramePr>
        <p:xfrm>
          <a:off x="975139" y="1890032"/>
          <a:ext cx="9931400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6" name="Equation" r:id="rId3" imgW="4267080" imgH="1434960" progId="Equation.DSMT4">
                  <p:embed/>
                </p:oleObj>
              </mc:Choice>
              <mc:Fallback>
                <p:oleObj name="Equation" r:id="rId3" imgW="4267080" imgH="143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139" y="1890032"/>
                        <a:ext cx="9931400" cy="334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4A9CD4-A687-422B-8060-3597F61E1C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798013"/>
              </p:ext>
            </p:extLst>
          </p:nvPr>
        </p:nvGraphicFramePr>
        <p:xfrm>
          <a:off x="5024184" y="5627726"/>
          <a:ext cx="1931667" cy="59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Equation" r:id="rId5" imgW="736560" imgH="228600" progId="Equation.DSMT4">
                  <p:embed/>
                </p:oleObj>
              </mc:Choice>
              <mc:Fallback>
                <p:oleObj name="Equation" r:id="rId5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4184" y="5627726"/>
                        <a:ext cx="1931667" cy="59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80DEC4-74EA-4069-81A4-74BA72E357B6}"/>
              </a:ext>
            </a:extLst>
          </p:cNvPr>
          <p:cNvCxnSpPr>
            <a:cxnSpLocks/>
          </p:cNvCxnSpPr>
          <p:nvPr/>
        </p:nvCxnSpPr>
        <p:spPr bwMode="auto">
          <a:xfrm>
            <a:off x="4789714" y="6290729"/>
            <a:ext cx="2181788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03E123-0616-41BF-AEC8-561B4989FC25}"/>
              </a:ext>
            </a:extLst>
          </p:cNvPr>
          <p:cNvCxnSpPr>
            <a:cxnSpLocks/>
          </p:cNvCxnSpPr>
          <p:nvPr/>
        </p:nvCxnSpPr>
        <p:spPr bwMode="auto">
          <a:xfrm flipV="1">
            <a:off x="6955851" y="5816551"/>
            <a:ext cx="393340" cy="491113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478174"/>
      </p:ext>
    </p:extLst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4349</TotalTime>
  <Words>1580</Words>
  <Application>Microsoft Office PowerPoint</Application>
  <PresentationFormat>Widescreen</PresentationFormat>
  <Paragraphs>367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SimSun</vt:lpstr>
      <vt:lpstr>Arial</vt:lpstr>
      <vt:lpstr>Arial Black</vt:lpstr>
      <vt:lpstr>Calibri</vt:lpstr>
      <vt:lpstr>Consolas</vt:lpstr>
      <vt:lpstr>Times New Roman</vt:lpstr>
      <vt:lpstr>Gear Drives</vt:lpstr>
      <vt:lpstr>Equation</vt:lpstr>
      <vt:lpstr>SONLU ELEMANLAR</vt:lpstr>
      <vt:lpstr>Virtüel İş Teoremi (Sistem Formu) </vt:lpstr>
      <vt:lpstr>Virtüel İş Teoremi (Parçalı Toplamlar) </vt:lpstr>
      <vt:lpstr>Eleman Denklemi (Virtüel İş) </vt:lpstr>
      <vt:lpstr>Eleman Denklemi (Virtüel İş) </vt:lpstr>
      <vt:lpstr>Eleman Yer Değiştirme Alanı</vt:lpstr>
      <vt:lpstr>Eleman Yer Değiştirme Alanı</vt:lpstr>
      <vt:lpstr>Eleman Yer Değiştirme Alanı</vt:lpstr>
      <vt:lpstr>Eleman Şekil Değiştirme Alanı</vt:lpstr>
      <vt:lpstr>Eleman Gerilme Alanı</vt:lpstr>
      <vt:lpstr>Elemanın Tüm Alan Fonksiyonları</vt:lpstr>
      <vt:lpstr>Eleman Virtüel Yer Değiştirme Alanı</vt:lpstr>
      <vt:lpstr>Elemanın Virtüel Alan Fonksiyonları</vt:lpstr>
      <vt:lpstr>Virtüel İş Denkleminin Matris Formu için</vt:lpstr>
      <vt:lpstr>Virtüel İş Denkleminin Matris Formu için</vt:lpstr>
      <vt:lpstr>Virtüel İş Denkleminin Matris Formu için</vt:lpstr>
      <vt:lpstr>Virtüel İş Denkleminin Matris Formu için</vt:lpstr>
      <vt:lpstr>Virtüel İş Denkleminin Matris Formu için</vt:lpstr>
      <vt:lpstr>Virtüel İş Denkleminin Matris Formu</vt:lpstr>
      <vt:lpstr>Peki, Bu Terimleri Nasıl Oluşturacağız ????</vt:lpstr>
      <vt:lpstr>Örnek Problem: Düzlem Gerilme</vt:lpstr>
      <vt:lpstr>Düzlem Gerilme: Eleman Ağı</vt:lpstr>
      <vt:lpstr>Düzlem Gerilme: Serbestlikler</vt:lpstr>
      <vt:lpstr>Düzlem Gerilme: Kod Vektörü</vt:lpstr>
      <vt:lpstr>Düzlem Gerilme: Yer Değiştirme Alanı</vt:lpstr>
      <vt:lpstr>Düzlem Gerilme: Şekil Değiştirme Alanı</vt:lpstr>
      <vt:lpstr>Düzlem Gerilme: Şekil Değiştirme Alanı</vt:lpstr>
      <vt:lpstr>Düzlem Gerilme: Gerilme Alanı</vt:lpstr>
      <vt:lpstr>Düzlem Gerilme: Rijitlik Matrisi (8x8)</vt:lpstr>
      <vt:lpstr>Düzlem Gerilme: Hacim Kuvvet Vektörü</vt:lpstr>
      <vt:lpstr>Düzlem Gerilme: Sınır Yükü Vektörü</vt:lpstr>
      <vt:lpstr>Düzlem Gerilme: Sınır Yükü Vektörü</vt:lpstr>
      <vt:lpstr>Düzlem Gerilme: Sınır Yükü Vektörü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macro</dc:creator>
  <cp:lastModifiedBy>macro</cp:lastModifiedBy>
  <cp:revision>188</cp:revision>
  <dcterms:created xsi:type="dcterms:W3CDTF">2021-11-16T10:28:00Z</dcterms:created>
  <dcterms:modified xsi:type="dcterms:W3CDTF">2021-11-22T00:05:32Z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11D5CAC1BC574502B670CA01F7D083D3</vt:lpwstr>
  </property>
  <property fmtid="{D5CDD505-2E9C-101B-9397-08002B2CF9AE}" pid="3" name="KSOProductBuildVer">
    <vt:lpwstr>1033-11.2.0.10351</vt:lpwstr>
  </property>
</Properties>
</file>