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58" r:id="rId2"/>
    <p:sldMasterId id="2147483669" r:id="rId3"/>
    <p:sldMasterId id="2147483681" r:id="rId4"/>
    <p:sldMasterId id="2147483692" r:id="rId5"/>
    <p:sldMasterId id="2147483704" r:id="rId6"/>
  </p:sldMasterIdLst>
  <p:notesMasterIdLst>
    <p:notesMasterId r:id="rId37"/>
  </p:notesMasterIdLst>
  <p:handoutMasterIdLst>
    <p:handoutMasterId r:id="rId38"/>
  </p:handoutMasterIdLst>
  <p:sldIdLst>
    <p:sldId id="580" r:id="rId7"/>
    <p:sldId id="608" r:id="rId8"/>
    <p:sldId id="923" r:id="rId9"/>
    <p:sldId id="990" r:id="rId10"/>
    <p:sldId id="909" r:id="rId11"/>
    <p:sldId id="992" r:id="rId12"/>
    <p:sldId id="1004" r:id="rId13"/>
    <p:sldId id="1010" r:id="rId14"/>
    <p:sldId id="1006" r:id="rId15"/>
    <p:sldId id="1007" r:id="rId16"/>
    <p:sldId id="1009" r:id="rId17"/>
    <p:sldId id="1013" r:id="rId18"/>
    <p:sldId id="979" r:id="rId19"/>
    <p:sldId id="1011" r:id="rId20"/>
    <p:sldId id="1012" r:id="rId21"/>
    <p:sldId id="1014" r:id="rId22"/>
    <p:sldId id="1015" r:id="rId23"/>
    <p:sldId id="980" r:id="rId24"/>
    <p:sldId id="1019" r:id="rId25"/>
    <p:sldId id="1017" r:id="rId26"/>
    <p:sldId id="946" r:id="rId27"/>
    <p:sldId id="1018" r:id="rId28"/>
    <p:sldId id="1021" r:id="rId29"/>
    <p:sldId id="1016" r:id="rId30"/>
    <p:sldId id="987" r:id="rId31"/>
    <p:sldId id="908" r:id="rId32"/>
    <p:sldId id="579" r:id="rId33"/>
    <p:sldId id="1020" r:id="rId34"/>
    <p:sldId id="915" r:id="rId35"/>
    <p:sldId id="988" r:id="rId3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与目录" id="{C5D6985E-4A4F-4BDC-A65A-8BF7CEF4C50D}">
          <p14:sldIdLst>
            <p14:sldId id="580"/>
            <p14:sldId id="608"/>
          </p14:sldIdLst>
        </p14:section>
        <p14:section name="实验步骤" id="{3A8A45A3-EE08-4868-9177-0C2EECE22043}">
          <p14:sldIdLst>
            <p14:sldId id="923"/>
            <p14:sldId id="990"/>
            <p14:sldId id="909"/>
            <p14:sldId id="992"/>
            <p14:sldId id="1004"/>
            <p14:sldId id="1010"/>
            <p14:sldId id="1006"/>
            <p14:sldId id="1007"/>
            <p14:sldId id="1009"/>
            <p14:sldId id="1013"/>
          </p14:sldIdLst>
        </p14:section>
        <p14:section name="仿真测试" id="{A14A1998-EC5F-4EBF-B48D-6D13D36F66AE}">
          <p14:sldIdLst>
            <p14:sldId id="979"/>
            <p14:sldId id="1011"/>
            <p14:sldId id="1012"/>
            <p14:sldId id="1014"/>
            <p14:sldId id="1015"/>
          </p14:sldIdLst>
        </p14:section>
        <p14:section name="板级测试" id="{404584F4-495A-4888-8561-6BC871B96198}">
          <p14:sldIdLst>
            <p14:sldId id="980"/>
            <p14:sldId id="1019"/>
            <p14:sldId id="1017"/>
            <p14:sldId id="946"/>
            <p14:sldId id="1018"/>
            <p14:sldId id="1021"/>
            <p14:sldId id="1016"/>
          </p14:sldIdLst>
        </p14:section>
        <p14:section name="实验总结" id="{8B92B70E-9B2E-4AD5-BFD4-85AFB071319D}">
          <p14:sldIdLst>
            <p14:sldId id="987"/>
            <p14:sldId id="908"/>
            <p14:sldId id="579"/>
          </p14:sldIdLst>
        </p14:section>
        <p14:section name="附录" id="{82CA5252-3669-41F0-9039-D71DF3C0559A}">
          <p14:sldIdLst>
            <p14:sldId id="1020"/>
            <p14:sldId id="915"/>
            <p14:sldId id="9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30">
          <p15:clr>
            <a:srgbClr val="A4A3A4"/>
          </p15:clr>
        </p15:guide>
        <p15:guide id="2" pos="3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9A5"/>
    <a:srgbClr val="0070C0"/>
    <a:srgbClr val="005DA5"/>
    <a:srgbClr val="FFFFFF"/>
    <a:srgbClr val="044875"/>
    <a:srgbClr val="17375E"/>
    <a:srgbClr val="1B2D3A"/>
    <a:srgbClr val="DF2708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256" autoAdjust="0"/>
  </p:normalViewPr>
  <p:slideViewPr>
    <p:cSldViewPr showGuides="1">
      <p:cViewPr varScale="1">
        <p:scale>
          <a:sx n="83" d="100"/>
          <a:sy n="83" d="100"/>
        </p:scale>
        <p:origin x="696" y="82"/>
      </p:cViewPr>
      <p:guideLst>
        <p:guide orient="horz" pos="2330"/>
        <p:guide pos="31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黑体" panose="02010609060101010101" pitchFamily="49" charset="-122"/>
                <a:cs typeface="+mn-cs"/>
              </a:rPr>
              <a:t>2021/7/12</a:t>
            </a:fld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黑体" panose="02010609060101010101" pitchFamily="49" charset="-122"/>
                <a:cs typeface="+mn-cs"/>
              </a:rPr>
              <a:t>‹#›</a:t>
            </a:fld>
            <a:endParaRPr lang="zh-CN" altLang="en-US" strike="noStrike" noProof="1"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fld id="{89E139DD-5AAC-4F7F-9C50-1FB92AB9F9B8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286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 fontAlgn="auto"/>
            <a:fld id="{9CBB1522-D8B8-4EE2-937D-B0D68622BD2F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</a:rPr>
              <a:t>1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914400"/>
            <a:ext cx="6096000" cy="3429000"/>
          </a:xfrm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  <a:prstGeom prst="rect">
            <a:avLst/>
          </a:prstGeom>
        </p:spPr>
        <p:txBody>
          <a:bodyPr/>
          <a:lstStyle>
            <a:lvl1pPr>
              <a:defRPr sz="3360">
                <a:ea typeface="黑体" panose="02010609060101010101" pitchFamily="49" charset="-122"/>
              </a:defRPr>
            </a:lvl1pPr>
            <a:lvl2pPr>
              <a:defRPr sz="2880">
                <a:ea typeface="黑体" panose="02010609060101010101" pitchFamily="49" charset="-122"/>
              </a:defRPr>
            </a:lvl2pPr>
            <a:lvl3pPr>
              <a:defRPr sz="2400">
                <a:ea typeface="黑体" panose="02010609060101010101" pitchFamily="49" charset="-122"/>
              </a:defRPr>
            </a:lvl3pPr>
            <a:lvl4pPr>
              <a:defRPr sz="2160">
                <a:ea typeface="黑体" panose="02010609060101010101" pitchFamily="49" charset="-122"/>
              </a:defRPr>
            </a:lvl4pPr>
            <a:lvl5pPr>
              <a:defRPr sz="2160">
                <a:ea typeface="黑体" panose="02010609060101010101" pitchFamily="49" charset="-122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  <a:prstGeom prst="rect">
            <a:avLst/>
          </a:prstGeom>
        </p:spPr>
        <p:txBody>
          <a:bodyPr/>
          <a:lstStyle>
            <a:lvl1pPr>
              <a:defRPr sz="3360">
                <a:ea typeface="黑体" panose="02010609060101010101" pitchFamily="49" charset="-122"/>
              </a:defRPr>
            </a:lvl1pPr>
            <a:lvl2pPr>
              <a:defRPr sz="2880">
                <a:ea typeface="黑体" panose="02010609060101010101" pitchFamily="49" charset="-122"/>
              </a:defRPr>
            </a:lvl2pPr>
            <a:lvl3pPr>
              <a:defRPr sz="2400">
                <a:ea typeface="黑体" panose="02010609060101010101" pitchFamily="49" charset="-122"/>
              </a:defRPr>
            </a:lvl3pPr>
            <a:lvl4pPr>
              <a:defRPr sz="2160">
                <a:ea typeface="黑体" panose="02010609060101010101" pitchFamily="49" charset="-122"/>
              </a:defRPr>
            </a:lvl4pPr>
            <a:lvl5pPr>
              <a:defRPr sz="2160">
                <a:ea typeface="黑体" panose="02010609060101010101" pitchFamily="49" charset="-122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>
                <a:ea typeface="黑体" panose="02010609060101010101" pitchFamily="49" charset="-122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880">
                <a:ea typeface="黑体" panose="02010609060101010101" pitchFamily="49" charset="-122"/>
              </a:defRPr>
            </a:lvl1pPr>
            <a:lvl2pPr>
              <a:defRPr sz="2400">
                <a:ea typeface="黑体" panose="02010609060101010101" pitchFamily="49" charset="-122"/>
              </a:defRPr>
            </a:lvl2pPr>
            <a:lvl3pPr>
              <a:defRPr sz="2160">
                <a:ea typeface="黑体" panose="02010609060101010101" pitchFamily="49" charset="-122"/>
              </a:defRPr>
            </a:lvl3pPr>
            <a:lvl4pPr>
              <a:defRPr sz="1920">
                <a:ea typeface="黑体" panose="02010609060101010101" pitchFamily="49" charset="-122"/>
              </a:defRPr>
            </a:lvl4pPr>
            <a:lvl5pPr>
              <a:defRPr sz="1920">
                <a:ea typeface="黑体" panose="02010609060101010101" pitchFamily="49" charset="-122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>
                <a:ea typeface="黑体" panose="02010609060101010101" pitchFamily="49" charset="-122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880">
                <a:ea typeface="黑体" panose="02010609060101010101" pitchFamily="49" charset="-122"/>
              </a:defRPr>
            </a:lvl1pPr>
            <a:lvl2pPr>
              <a:defRPr sz="2400">
                <a:ea typeface="黑体" panose="02010609060101010101" pitchFamily="49" charset="-122"/>
              </a:defRPr>
            </a:lvl2pPr>
            <a:lvl3pPr>
              <a:defRPr sz="2160">
                <a:ea typeface="黑体" panose="02010609060101010101" pitchFamily="49" charset="-122"/>
              </a:defRPr>
            </a:lvl3pPr>
            <a:lvl4pPr>
              <a:defRPr sz="1920">
                <a:ea typeface="黑体" panose="02010609060101010101" pitchFamily="49" charset="-122"/>
              </a:defRPr>
            </a:lvl4pPr>
            <a:lvl5pPr>
              <a:defRPr sz="1920">
                <a:ea typeface="黑体" panose="02010609060101010101" pitchFamily="49" charset="-122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840">
                <a:ea typeface="黑体" panose="02010609060101010101" pitchFamily="49" charset="-122"/>
              </a:defRPr>
            </a:lvl1pPr>
            <a:lvl2pPr>
              <a:defRPr sz="3360">
                <a:ea typeface="黑体" panose="02010609060101010101" pitchFamily="49" charset="-122"/>
              </a:defRPr>
            </a:lvl2pPr>
            <a:lvl3pPr>
              <a:defRPr sz="2880">
                <a:ea typeface="黑体" panose="02010609060101010101" pitchFamily="49" charset="-122"/>
              </a:defRPr>
            </a:lvl3pPr>
            <a:lvl4pPr>
              <a:defRPr sz="2400">
                <a:ea typeface="黑体" panose="02010609060101010101" pitchFamily="49" charset="-122"/>
              </a:defRPr>
            </a:lvl4pPr>
            <a:lvl5pPr>
              <a:defRPr sz="2400">
                <a:ea typeface="黑体" panose="02010609060101010101" pitchFamily="49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ea typeface="黑体" panose="02010609060101010101" pitchFamily="49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>
                <a:ea typeface="黑体" panose="02010609060101010101" pitchFamily="49" charset="-122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>
                <a:ea typeface="黑体" panose="02010609060101010101" pitchFamily="49" charset="-122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5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520"/>
            </a:lvl1pPr>
            <a:lvl2pPr marL="411480" indent="0">
              <a:buNone/>
              <a:defRPr sz="2160"/>
            </a:lvl2pPr>
            <a:lvl3pPr marL="822960" indent="0">
              <a:buNone/>
              <a:defRPr sz="1800"/>
            </a:lvl3pPr>
            <a:lvl4pPr marL="1234440" indent="0">
              <a:buNone/>
              <a:defRPr sz="1620"/>
            </a:lvl4pPr>
            <a:lvl5pPr marL="1645920" indent="0">
              <a:buNone/>
              <a:defRPr sz="1620"/>
            </a:lvl5pPr>
            <a:lvl6pPr marL="2057400" indent="0">
              <a:buNone/>
              <a:defRPr sz="1620"/>
            </a:lvl6pPr>
            <a:lvl7pPr marL="2468880" indent="0">
              <a:buNone/>
              <a:defRPr sz="1620"/>
            </a:lvl7pPr>
            <a:lvl8pPr marL="2880360" indent="0">
              <a:buNone/>
              <a:defRPr sz="1620"/>
            </a:lvl8pPr>
            <a:lvl9pPr marL="3291840" indent="0">
              <a:buNone/>
              <a:defRPr sz="162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4BAB4B0-0DFB-4408-B496-45B60D2270CF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4BB7B66E-7FFA-4300-8439-347A5E0E252A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8137184" y="8214"/>
            <a:ext cx="4078816" cy="5857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b="1" baseline="0">
                <a:solidFill>
                  <a:srgbClr val="0059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绪论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56218" y="1449389"/>
            <a:ext cx="10020300" cy="44989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8137184" y="8214"/>
            <a:ext cx="4078816" cy="5857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b="1" baseline="0">
                <a:solidFill>
                  <a:srgbClr val="0059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绪论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56218" y="1449389"/>
            <a:ext cx="10020300" cy="44989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8137184" y="8214"/>
            <a:ext cx="4078816" cy="5857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 b="1" baseline="0">
                <a:solidFill>
                  <a:srgbClr val="0059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绪论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56218" y="1449389"/>
            <a:ext cx="10020300" cy="44989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527" y="479298"/>
            <a:ext cx="14020800" cy="159067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7620"/>
            <a:ext cx="3657600" cy="43815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263DB197-84B0-484E-9C0F-88358ECCB797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7620"/>
            <a:ext cx="5486400" cy="438150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7620"/>
            <a:ext cx="3657600" cy="43815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E077DA78-E013-4A8C-AD75-63A150561B10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4991"/>
            <a:ext cx="105156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05740" indent="-205105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172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0287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4401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185166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26314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4991"/>
            <a:ext cx="105156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05740" indent="-205105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172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0287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4401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185166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26314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4991"/>
            <a:ext cx="105156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noProof="1" smtClean="0">
                <a:latin typeface="+mn-lt"/>
              </a:rPr>
              <a:t>2021/7/12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fontAlgn="auto"/>
            <a:fld id="{7D9BB5D0-35E4-459D-AEF3-FE4D7C45CC19}" type="slidenum">
              <a:rPr lang="zh-CN" altLang="en-US" noProof="1" smtClean="0">
                <a:latin typeface="+mn-lt"/>
              </a:rPr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05740" indent="-205105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172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0287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4401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185166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26314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105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C764DE79-268F-4C1A-8933-263129D2AF90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C764DE79-268F-4C1A-8933-263129D2AF90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solidFill>
            <a:srgbClr val="005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/>
            <a:endParaRPr lang="zh-CN" altLang="en-US" strike="noStrike" noProof="1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176000" y="639000"/>
            <a:ext cx="11016000" cy="7687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  <a:alpha val="78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50"/>
            <a:ext cx="1370827" cy="1023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" y="51106"/>
            <a:ext cx="1265935" cy="12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667" y="2476431"/>
            <a:ext cx="12192000" cy="972457"/>
          </a:xfrm>
          <a:prstGeom prst="rect">
            <a:avLst/>
          </a:prstGeom>
          <a:solidFill>
            <a:srgbClr val="005DA5"/>
          </a:solidFill>
          <a:ln>
            <a:solidFill>
              <a:srgbClr val="0B44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B44B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4667" y="3443355"/>
            <a:ext cx="12192000" cy="716915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813" y="2650663"/>
            <a:ext cx="1045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单周期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CPU</a:t>
            </a:r>
            <a:r>
              <a:rPr lang="zh-CN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的设计与实现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5710" y="3525774"/>
            <a:ext cx="121930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Design and implementation of single cycle CPU</a:t>
            </a:r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466333" y="2706619"/>
            <a:ext cx="1350000" cy="119075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10137" y="5364000"/>
            <a:ext cx="237172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dirty="0">
                <a:solidFill>
                  <a:srgbClr val="10243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指导老师：陈虹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4592480" y="6084000"/>
            <a:ext cx="29933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2021</a:t>
            </a:r>
            <a:r>
              <a:rPr lang="zh-CN" altLang="en-US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r>
              <a:rPr lang="en-US" altLang="zh-CN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r>
            <a:r>
              <a:rPr lang="zh-CN" altLang="en-US" sz="2000" b="1" dirty="0">
                <a:solidFill>
                  <a:srgbClr val="10243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日</a:t>
            </a:r>
            <a:endParaRPr lang="zh-CN" altLang="en-US" b="1" dirty="0">
              <a:solidFill>
                <a:srgbClr val="10243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641000" y="4617830"/>
            <a:ext cx="8910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0243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王正仁</a:t>
            </a:r>
          </a:p>
        </p:txBody>
      </p:sp>
      <p:pic>
        <p:nvPicPr>
          <p:cNvPr id="15" name="Picture 14" descr="no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67857" b="5556"/>
          <a:stretch>
            <a:fillRect/>
          </a:stretch>
        </p:blipFill>
        <p:spPr bwMode="auto">
          <a:xfrm>
            <a:off x="20999" y="123281"/>
            <a:ext cx="5436000" cy="119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76333" y="2476431"/>
            <a:ext cx="1419923" cy="16838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031350" y="487669"/>
            <a:ext cx="36000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主控制单元的设计与实现</a:t>
            </a:r>
          </a:p>
          <a:p>
            <a:pPr algn="ctr" fontAlgn="b"/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561000" y="1148036"/>
            <a:ext cx="1142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输入为</a:t>
            </a:r>
            <a:r>
              <a:rPr lang="en-US" altLang="zh-CN" dirty="0"/>
              <a:t>6</a:t>
            </a:r>
            <a:r>
              <a:rPr lang="zh-CN" altLang="zh-CN" dirty="0"/>
              <a:t>位操作码</a:t>
            </a:r>
            <a:r>
              <a:rPr lang="en-US" altLang="zh-CN" dirty="0"/>
              <a:t>OP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输出为目的寄存器选择信号</a:t>
            </a:r>
            <a:r>
              <a:rPr lang="en-US" altLang="zh-CN" dirty="0" err="1"/>
              <a:t>RegDst</a:t>
            </a:r>
            <a:r>
              <a:rPr lang="zh-CN" altLang="zh-CN" dirty="0"/>
              <a:t>，寄存器写使能信号</a:t>
            </a:r>
            <a:r>
              <a:rPr lang="en-US" altLang="zh-CN" dirty="0" err="1"/>
              <a:t>RegWrite</a:t>
            </a:r>
            <a:r>
              <a:rPr lang="zh-CN" altLang="zh-CN" dirty="0"/>
              <a:t>，</a:t>
            </a:r>
            <a:r>
              <a:rPr lang="en-US" altLang="zh-CN" dirty="0"/>
              <a:t>ALU</a:t>
            </a:r>
            <a:r>
              <a:rPr lang="zh-CN" altLang="zh-CN" dirty="0"/>
              <a:t>操作数选择信号</a:t>
            </a:r>
            <a:r>
              <a:rPr lang="en-US" altLang="zh-CN" dirty="0" err="1"/>
              <a:t>ALUSrc</a:t>
            </a:r>
            <a:r>
              <a:rPr lang="zh-CN" altLang="zh-CN" dirty="0"/>
              <a:t>，数据存储器写使能信号</a:t>
            </a:r>
            <a:r>
              <a:rPr lang="en-US" altLang="zh-CN" dirty="0" err="1"/>
              <a:t>MemWrite</a:t>
            </a:r>
            <a:r>
              <a:rPr lang="en-US" altLang="zh-CN" dirty="0"/>
              <a:t>, </a:t>
            </a:r>
            <a:r>
              <a:rPr lang="zh-CN" altLang="zh-CN" dirty="0"/>
              <a:t>数据存储器读使能信号</a:t>
            </a:r>
            <a:r>
              <a:rPr lang="en-US" altLang="zh-CN" dirty="0" err="1"/>
              <a:t>MemRead</a:t>
            </a:r>
            <a:r>
              <a:rPr lang="zh-CN" altLang="zh-CN" dirty="0"/>
              <a:t>，待写寄存器数据选择信号</a:t>
            </a:r>
            <a:r>
              <a:rPr lang="en-US" altLang="zh-CN" dirty="0" err="1"/>
              <a:t>MemtoReg</a:t>
            </a:r>
            <a:r>
              <a:rPr lang="zh-CN" altLang="zh-CN" dirty="0"/>
              <a:t>，条件跳转控制信号</a:t>
            </a:r>
            <a:r>
              <a:rPr lang="en-US" altLang="zh-CN" dirty="0"/>
              <a:t>Branch</a:t>
            </a:r>
            <a:r>
              <a:rPr lang="zh-CN" altLang="zh-CN" dirty="0"/>
              <a:t>，无条件跳转控制信号</a:t>
            </a:r>
            <a:r>
              <a:rPr lang="en-US" altLang="zh-CN" dirty="0"/>
              <a:t>Jump</a:t>
            </a:r>
            <a:r>
              <a:rPr lang="zh-CN" altLang="zh-CN" dirty="0"/>
              <a:t>和输入到</a:t>
            </a:r>
            <a:r>
              <a:rPr lang="en-US" altLang="zh-CN" dirty="0"/>
              <a:t>ALU</a:t>
            </a:r>
            <a:r>
              <a:rPr lang="zh-CN" altLang="zh-CN" dirty="0"/>
              <a:t>局部控制单元的</a:t>
            </a:r>
            <a:r>
              <a:rPr lang="en-US" altLang="zh-CN" dirty="0"/>
              <a:t>2</a:t>
            </a:r>
            <a:r>
              <a:rPr lang="zh-CN" altLang="zh-CN" dirty="0"/>
              <a:t>位分类信号</a:t>
            </a:r>
            <a:r>
              <a:rPr lang="en-US" altLang="zh-CN" dirty="0" err="1"/>
              <a:t>ALUctr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3535541" y="603200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主控单元输入输出关系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9494154" y="6001194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Control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2CB329-E507-4C67-AF1E-8BB56A6A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81392"/>
              </p:ext>
            </p:extLst>
          </p:nvPr>
        </p:nvGraphicFramePr>
        <p:xfrm>
          <a:off x="876000" y="2954582"/>
          <a:ext cx="7110001" cy="2859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472">
                  <a:extLst>
                    <a:ext uri="{9D8B030D-6E8A-4147-A177-3AD203B41FA5}">
                      <a16:colId xmlns:a16="http://schemas.microsoft.com/office/drawing/2014/main" val="3331655634"/>
                    </a:ext>
                  </a:extLst>
                </a:gridCol>
                <a:gridCol w="850233">
                  <a:extLst>
                    <a:ext uri="{9D8B030D-6E8A-4147-A177-3AD203B41FA5}">
                      <a16:colId xmlns:a16="http://schemas.microsoft.com/office/drawing/2014/main" val="2772070147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278318013"/>
                    </a:ext>
                  </a:extLst>
                </a:gridCol>
                <a:gridCol w="475011">
                  <a:extLst>
                    <a:ext uri="{9D8B030D-6E8A-4147-A177-3AD203B41FA5}">
                      <a16:colId xmlns:a16="http://schemas.microsoft.com/office/drawing/2014/main" val="3181240629"/>
                    </a:ext>
                  </a:extLst>
                </a:gridCol>
                <a:gridCol w="580569">
                  <a:extLst>
                    <a:ext uri="{9D8B030D-6E8A-4147-A177-3AD203B41FA5}">
                      <a16:colId xmlns:a16="http://schemas.microsoft.com/office/drawing/2014/main" val="2837887212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754466618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717256146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1194549609"/>
                    </a:ext>
                  </a:extLst>
                </a:gridCol>
                <a:gridCol w="527789">
                  <a:extLst>
                    <a:ext uri="{9D8B030D-6E8A-4147-A177-3AD203B41FA5}">
                      <a16:colId xmlns:a16="http://schemas.microsoft.com/office/drawing/2014/main" val="532881839"/>
                    </a:ext>
                  </a:extLst>
                </a:gridCol>
                <a:gridCol w="633348">
                  <a:extLst>
                    <a:ext uri="{9D8B030D-6E8A-4147-A177-3AD203B41FA5}">
                      <a16:colId xmlns:a16="http://schemas.microsoft.com/office/drawing/2014/main" val="793741025"/>
                    </a:ext>
                  </a:extLst>
                </a:gridCol>
                <a:gridCol w="1198758">
                  <a:extLst>
                    <a:ext uri="{9D8B030D-6E8A-4147-A177-3AD203B41FA5}">
                      <a16:colId xmlns:a16="http://schemas.microsoft.com/office/drawing/2014/main" val="4119879089"/>
                    </a:ext>
                  </a:extLst>
                </a:gridCol>
              </a:tblGrid>
              <a:tr h="33726">
                <a:tc rowSpan="2" grid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输入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输出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83046"/>
                  </a:ext>
                </a:extLst>
              </a:tr>
              <a:tr h="2772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RegDst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 anchor="ctr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RegWrite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ALUSrc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MemWrite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MemRead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MemtoReg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Branch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marL="71755" marR="71755" indent="12700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Jump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eaVert"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ALUctr[1:0]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738263"/>
                  </a:ext>
                </a:extLst>
              </a:tr>
              <a:tr h="105290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指令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OP[5:0]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84885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R-Type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933021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025103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101011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80885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Beq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000100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1946206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Lui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001111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842905"/>
                  </a:ext>
                </a:extLst>
              </a:tr>
              <a:tr h="25916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593012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A53865E1-6A7E-41DF-84BC-C5D2801D816C}"/>
              </a:ext>
            </a:extLst>
          </p:cNvPr>
          <p:cNvPicPr/>
          <p:nvPr/>
        </p:nvPicPr>
        <p:blipFill rotWithShape="1">
          <a:blip r:embed="rId2"/>
          <a:srcRect t="1867" b="2574"/>
          <a:stretch/>
        </p:blipFill>
        <p:spPr bwMode="auto">
          <a:xfrm>
            <a:off x="8868708" y="2943346"/>
            <a:ext cx="2205000" cy="288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27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031350" y="487669"/>
            <a:ext cx="36000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局部</a:t>
            </a:r>
            <a:r>
              <a:rPr lang="zh-CN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控制单元的设计与实现</a:t>
            </a:r>
          </a:p>
          <a:p>
            <a:pPr algn="ctr" fontAlgn="b"/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471000" y="1220912"/>
            <a:ext cx="1142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输入为</a:t>
            </a:r>
            <a:r>
              <a:rPr lang="en-US" altLang="zh-CN" dirty="0"/>
              <a:t>6</a:t>
            </a:r>
            <a:r>
              <a:rPr lang="zh-CN" altLang="zh-CN" dirty="0"/>
              <a:t>位功能码</a:t>
            </a:r>
            <a:r>
              <a:rPr lang="en-US" altLang="zh-CN" dirty="0" err="1"/>
              <a:t>func</a:t>
            </a:r>
            <a:r>
              <a:rPr lang="zh-CN" altLang="zh-CN" dirty="0"/>
              <a:t>和来自主控单元的</a:t>
            </a:r>
            <a:r>
              <a:rPr lang="en-US" altLang="zh-CN" dirty="0"/>
              <a:t>2</a:t>
            </a:r>
            <a:r>
              <a:rPr lang="zh-CN" altLang="zh-CN" dirty="0"/>
              <a:t>位分类码</a:t>
            </a:r>
            <a:r>
              <a:rPr lang="en-US" altLang="zh-CN" dirty="0" err="1"/>
              <a:t>ALUctr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输出为算数逻辑单元的控制信号</a:t>
            </a:r>
            <a:r>
              <a:rPr lang="en-US" altLang="zh-CN" dirty="0" err="1"/>
              <a:t>ALU_op</a:t>
            </a:r>
            <a:r>
              <a:rPr lang="zh-CN" altLang="zh-CN" dirty="0"/>
              <a:t>，控制</a:t>
            </a:r>
            <a:r>
              <a:rPr lang="en-US" altLang="zh-CN" dirty="0"/>
              <a:t>ALU</a:t>
            </a:r>
            <a:r>
              <a:rPr lang="zh-CN" altLang="en-US" dirty="0"/>
              <a:t>的</a:t>
            </a:r>
            <a:r>
              <a:rPr lang="zh-CN" altLang="zh-CN" dirty="0"/>
              <a:t>运算</a:t>
            </a:r>
            <a:r>
              <a:rPr lang="zh-CN" altLang="en-US" dirty="0"/>
              <a:t>类型。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3219260" y="5949000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局部控制单元输入输出关系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9381000" y="5132001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ALUop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78AE77-6D45-4827-AB1D-F054EB907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276"/>
              </p:ext>
            </p:extLst>
          </p:nvPr>
        </p:nvGraphicFramePr>
        <p:xfrm>
          <a:off x="1281000" y="2681154"/>
          <a:ext cx="5756700" cy="3105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561">
                  <a:extLst>
                    <a:ext uri="{9D8B030D-6E8A-4147-A177-3AD203B41FA5}">
                      <a16:colId xmlns:a16="http://schemas.microsoft.com/office/drawing/2014/main" val="3419163900"/>
                    </a:ext>
                  </a:extLst>
                </a:gridCol>
                <a:gridCol w="1116506">
                  <a:extLst>
                    <a:ext uri="{9D8B030D-6E8A-4147-A177-3AD203B41FA5}">
                      <a16:colId xmlns:a16="http://schemas.microsoft.com/office/drawing/2014/main" val="1516364936"/>
                    </a:ext>
                  </a:extLst>
                </a:gridCol>
                <a:gridCol w="1280933">
                  <a:extLst>
                    <a:ext uri="{9D8B030D-6E8A-4147-A177-3AD203B41FA5}">
                      <a16:colId xmlns:a16="http://schemas.microsoft.com/office/drawing/2014/main" val="456093044"/>
                    </a:ext>
                  </a:extLst>
                </a:gridCol>
                <a:gridCol w="1215000">
                  <a:extLst>
                    <a:ext uri="{9D8B030D-6E8A-4147-A177-3AD203B41FA5}">
                      <a16:colId xmlns:a16="http://schemas.microsoft.com/office/drawing/2014/main" val="3194170272"/>
                    </a:ext>
                  </a:extLst>
                </a:gridCol>
                <a:gridCol w="1211700">
                  <a:extLst>
                    <a:ext uri="{9D8B030D-6E8A-4147-A177-3AD203B41FA5}">
                      <a16:colId xmlns:a16="http://schemas.microsoft.com/office/drawing/2014/main" val="135826777"/>
                    </a:ext>
                  </a:extLst>
                </a:gridCol>
              </a:tblGrid>
              <a:tr h="297780"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输入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输出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73791"/>
                  </a:ext>
                </a:extLst>
              </a:tr>
              <a:tr h="44532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指令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功能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func</a:t>
                      </a:r>
                      <a:r>
                        <a:rPr lang="en-US" sz="1400" dirty="0">
                          <a:effectLst/>
                        </a:rPr>
                        <a:t>[5:0]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ALUctr[1:0]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ALU_op[2:0]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246046"/>
                  </a:ext>
                </a:extLst>
              </a:tr>
              <a:tr h="211526"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R-Type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179033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100010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96662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379733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100101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092038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xor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100110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564523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取数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xxxxxx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0057906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sw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存数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5385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beq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分支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6140996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置高位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615454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跳转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xxx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841790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C44ED88-BE9E-406B-A6A9-E9D5E5E8B9F1}"/>
              </a:ext>
            </a:extLst>
          </p:cNvPr>
          <p:cNvPicPr/>
          <p:nvPr/>
        </p:nvPicPr>
        <p:blipFill rotWithShape="1">
          <a:blip r:embed="rId2"/>
          <a:srcRect t="3589"/>
          <a:stretch/>
        </p:blipFill>
        <p:spPr bwMode="auto">
          <a:xfrm>
            <a:off x="8526000" y="3377001"/>
            <a:ext cx="2520000" cy="15738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14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封装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999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en-US" altLang="zh-CN" dirty="0"/>
              <a:t>CPU</a:t>
            </a:r>
            <a:r>
              <a:rPr lang="zh-CN" altLang="zh-CN" dirty="0"/>
              <a:t>封装的基本原理</a:t>
            </a:r>
            <a:r>
              <a:rPr lang="zh-CN" altLang="en-US" dirty="0"/>
              <a:t>：</a:t>
            </a:r>
            <a:r>
              <a:rPr lang="zh-CN" altLang="zh-CN" dirty="0"/>
              <a:t>根据单周期</a:t>
            </a:r>
            <a:r>
              <a:rPr lang="en-US" altLang="zh-CN" dirty="0"/>
              <a:t>CPU</a:t>
            </a:r>
            <a:r>
              <a:rPr lang="zh-CN" altLang="zh-CN" dirty="0"/>
              <a:t>的总体电路将各功能部件按照指令的数据通路连接起来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975896" y="5298528"/>
            <a:ext cx="1568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DATA_FLOW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431348" y="5582001"/>
            <a:ext cx="112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数据通路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516000" y="1537996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即为将</a:t>
            </a:r>
            <a:r>
              <a:rPr lang="en-US" altLang="zh-CN" dirty="0"/>
              <a:t>ALU</a:t>
            </a:r>
            <a:r>
              <a:rPr lang="zh-CN" altLang="en-US" dirty="0"/>
              <a:t>，寄存器堆，取指部件和控制器按照数据通路连接。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C7307E-F600-4104-910A-D1FA0DD6D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3869" y="2481994"/>
            <a:ext cx="2542131" cy="29959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A442AF8-5382-4BAB-ADEA-1E8796A19E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0899" y="2796146"/>
            <a:ext cx="5709920" cy="22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81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仿真测试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添加指令存储器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1274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根据冯诺依曼存储程序的思想，该系统需要一个指令存储器。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8739404" y="4997001"/>
            <a:ext cx="112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Inst_rom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561000" y="196078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出于测试的简洁性，选择</a:t>
            </a:r>
            <a:r>
              <a:rPr lang="en-US" altLang="zh-CN" dirty="0"/>
              <a:t>ROM</a:t>
            </a:r>
            <a:r>
              <a:rPr lang="zh-CN" altLang="zh-CN" dirty="0"/>
              <a:t>作为指令存储器。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3D679B6-D401-4719-A2AD-DFC8E68A9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16000" y="3319619"/>
            <a:ext cx="3150000" cy="153888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767E389-CCDD-4BED-B615-AB13A168A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1979"/>
              </p:ext>
            </p:extLst>
          </p:nvPr>
        </p:nvGraphicFramePr>
        <p:xfrm>
          <a:off x="2365516" y="2831913"/>
          <a:ext cx="3060000" cy="259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360625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571739898"/>
                    </a:ext>
                  </a:extLst>
                </a:gridCol>
              </a:tblGrid>
              <a:tr h="97790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地址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292026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0x0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Add $a1, $0, $0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681182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Lw   $s1, 0($a1)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14912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Lw</a:t>
                      </a:r>
                      <a:r>
                        <a:rPr lang="en-US" sz="1400" kern="0" dirty="0">
                          <a:effectLst/>
                        </a:rPr>
                        <a:t>   $</a:t>
                      </a:r>
                      <a:r>
                        <a:rPr lang="en-US" sz="1400" kern="0" dirty="0" err="1">
                          <a:effectLst/>
                        </a:rPr>
                        <a:t>s2</a:t>
                      </a:r>
                      <a:r>
                        <a:rPr lang="en-US" sz="1400" kern="0" dirty="0">
                          <a:effectLst/>
                        </a:rPr>
                        <a:t>, 4($</a:t>
                      </a:r>
                      <a:r>
                        <a:rPr lang="en-US" sz="1400" kern="0" dirty="0" err="1">
                          <a:effectLst/>
                        </a:rPr>
                        <a:t>a1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643981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Sub $s3,$s1,$s2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757161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Add $s1,$s1,$s2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397676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Lw</a:t>
                      </a:r>
                      <a:r>
                        <a:rPr lang="en-US" sz="1400" kern="0" dirty="0">
                          <a:effectLst/>
                        </a:rPr>
                        <a:t>   $</a:t>
                      </a:r>
                      <a:r>
                        <a:rPr lang="en-US" sz="1400" kern="0" dirty="0" err="1">
                          <a:effectLst/>
                        </a:rPr>
                        <a:t>s2</a:t>
                      </a:r>
                      <a:r>
                        <a:rPr lang="en-US" sz="1400" kern="0" dirty="0">
                          <a:effectLst/>
                        </a:rPr>
                        <a:t>, 8($</a:t>
                      </a:r>
                      <a:r>
                        <a:rPr lang="en-US" sz="1400" kern="0" dirty="0" err="1">
                          <a:effectLst/>
                        </a:rPr>
                        <a:t>a1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727633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Beq $s1, $s2, 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911106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0x1c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Sw   $s3, 12($a1)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755873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J  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277605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0x24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Sw</a:t>
                      </a:r>
                      <a:r>
                        <a:rPr lang="en-US" sz="1400" kern="0" dirty="0">
                          <a:effectLst/>
                        </a:rPr>
                        <a:t>   $</a:t>
                      </a:r>
                      <a:r>
                        <a:rPr lang="en-US" sz="1400" kern="0" dirty="0" err="1">
                          <a:effectLst/>
                        </a:rPr>
                        <a:t>s1</a:t>
                      </a:r>
                      <a:r>
                        <a:rPr lang="en-US" sz="1400" kern="0" dirty="0">
                          <a:effectLst/>
                        </a:rPr>
                        <a:t>, 12($</a:t>
                      </a:r>
                      <a:r>
                        <a:rPr lang="en-US" sz="1400" kern="0" dirty="0" err="1">
                          <a:effectLst/>
                        </a:rPr>
                        <a:t>a1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80583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CAC1897-9EAD-43B7-9D7E-C47914DE9504}"/>
              </a:ext>
            </a:extLst>
          </p:cNvPr>
          <p:cNvSpPr txBox="1"/>
          <p:nvPr/>
        </p:nvSpPr>
        <p:spPr>
          <a:xfrm>
            <a:off x="3050760" y="5547097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Inst_rom</a:t>
            </a:r>
            <a:r>
              <a:rPr lang="zh-CN" altLang="zh-CN" sz="1200" dirty="0"/>
              <a:t>各空间对应指令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972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添加数据存储器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1000" y="149839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由于系统中寄存器的数量较少，成本较高，需要添加数据存储器作为内存以解决存储问题。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806660" y="4862001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Data_ram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451000" y="5365331"/>
            <a:ext cx="12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Data_ram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561000" y="1454446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CA230F-DACD-42B6-AE7D-E4265F9156C0}"/>
              </a:ext>
            </a:extLst>
          </p:cNvPr>
          <p:cNvPicPr/>
          <p:nvPr/>
        </p:nvPicPr>
        <p:blipFill rotWithShape="1">
          <a:blip r:embed="rId2"/>
          <a:srcRect b="2665"/>
          <a:stretch/>
        </p:blipFill>
        <p:spPr bwMode="auto">
          <a:xfrm>
            <a:off x="1596000" y="2439000"/>
            <a:ext cx="2801778" cy="2750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50D9B7C-40A1-4CE3-8F23-5B1577DFD8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6000" y="2903328"/>
            <a:ext cx="663407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主板封装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1628092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封装主板</a:t>
            </a:r>
            <a:r>
              <a:rPr lang="zh-CN" altLang="zh-CN" dirty="0"/>
              <a:t>即将</a:t>
            </a:r>
            <a:r>
              <a:rPr lang="en-US" altLang="zh-CN" dirty="0"/>
              <a:t>CPU</a:t>
            </a:r>
            <a:r>
              <a:rPr lang="zh-CN" altLang="zh-CN" dirty="0"/>
              <a:t>、指令存储器和数据存储器连接起来，使其成为受时钟信号控制的一个统一整体。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5556000" y="6257001"/>
            <a:ext cx="12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MainBoard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C71100-98D2-4960-B009-94DBE5C7A426}"/>
              </a:ext>
            </a:extLst>
          </p:cNvPr>
          <p:cNvSpPr txBox="1"/>
          <p:nvPr/>
        </p:nvSpPr>
        <p:spPr>
          <a:xfrm>
            <a:off x="577582" y="1208734"/>
            <a:ext cx="114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仿真测试之前，首先需要封装主板</a:t>
            </a:r>
            <a:r>
              <a:rPr lang="zh-CN" altLang="en-US" dirty="0"/>
              <a:t>，后续对主板进行测试。</a:t>
            </a:r>
            <a:endParaRPr lang="zh-CN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518B0B-D93A-4348-9909-DA70ECF778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1000" y="2201338"/>
            <a:ext cx="4379863" cy="39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主板封装（续）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仿真测试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1628092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封装主板</a:t>
            </a:r>
            <a:r>
              <a:rPr lang="zh-CN" altLang="zh-CN" dirty="0"/>
              <a:t>即将</a:t>
            </a:r>
            <a:r>
              <a:rPr lang="en-US" altLang="zh-CN" dirty="0"/>
              <a:t>CPU</a:t>
            </a:r>
            <a:r>
              <a:rPr lang="zh-CN" altLang="zh-CN" dirty="0"/>
              <a:t>、指令存储器和数据存储器连接起来，使其成为受时钟信号控制的一个统一整体。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8141415" y="4796845"/>
            <a:ext cx="24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MainBoard</a:t>
            </a:r>
            <a:r>
              <a:rPr lang="zh-CN" altLang="en-US" sz="1200" dirty="0"/>
              <a:t>仿真波形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1000~2000ns</a:t>
            </a:r>
            <a:r>
              <a:rPr lang="en-US" altLang="zh-CN" sz="1200" dirty="0"/>
              <a:t>)</a:t>
            </a:r>
            <a:endParaRPr lang="zh-CN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C71100-98D2-4960-B009-94DBE5C7A426}"/>
              </a:ext>
            </a:extLst>
          </p:cNvPr>
          <p:cNvSpPr txBox="1"/>
          <p:nvPr/>
        </p:nvSpPr>
        <p:spPr>
          <a:xfrm>
            <a:off x="577582" y="1208734"/>
            <a:ext cx="1142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仿真测试之前，首先需要封装主板</a:t>
            </a:r>
            <a:r>
              <a:rPr lang="zh-CN" altLang="en-US" dirty="0"/>
              <a:t>，后续对主板进行测试。</a:t>
            </a:r>
            <a:endParaRPr lang="zh-CN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034B4ED-36ED-4CB1-9C8E-DDE3D7C656ED}"/>
              </a:ext>
            </a:extLst>
          </p:cNvPr>
          <p:cNvPicPr/>
          <p:nvPr/>
        </p:nvPicPr>
        <p:blipFill rotWithShape="1">
          <a:blip r:embed="rId2"/>
          <a:srcRect r="1373"/>
          <a:stretch/>
        </p:blipFill>
        <p:spPr>
          <a:xfrm>
            <a:off x="212436" y="2864227"/>
            <a:ext cx="5613564" cy="14008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2E04234-7BE3-4C53-A340-42D8D718097C}"/>
              </a:ext>
            </a:extLst>
          </p:cNvPr>
          <p:cNvPicPr/>
          <p:nvPr/>
        </p:nvPicPr>
        <p:blipFill rotWithShape="1">
          <a:blip r:embed="rId3"/>
          <a:srcRect l="496" r="872"/>
          <a:stretch/>
        </p:blipFill>
        <p:spPr bwMode="auto">
          <a:xfrm>
            <a:off x="6366000" y="2844000"/>
            <a:ext cx="5636502" cy="1421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CAF2CCC-1746-4F1C-A37F-75C57FFF63B3}"/>
              </a:ext>
            </a:extLst>
          </p:cNvPr>
          <p:cNvSpPr txBox="1"/>
          <p:nvPr/>
        </p:nvSpPr>
        <p:spPr>
          <a:xfrm>
            <a:off x="1841415" y="4796845"/>
            <a:ext cx="2229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MainBoard</a:t>
            </a:r>
            <a:r>
              <a:rPr lang="zh-CN" altLang="en-US" sz="1200" dirty="0"/>
              <a:t>仿真波形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0~1000ns</a:t>
            </a:r>
            <a:r>
              <a:rPr lang="en-US" altLang="zh-CN" sz="1200" dirty="0"/>
              <a:t>)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146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77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板级测试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添加外设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E7176A-3E9E-461A-9E0A-5F7BFDC3BA57}"/>
              </a:ext>
            </a:extLst>
          </p:cNvPr>
          <p:cNvSpPr txBox="1"/>
          <p:nvPr/>
        </p:nvSpPr>
        <p:spPr>
          <a:xfrm>
            <a:off x="8526000" y="6244367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单周期计算机综合图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68C916-F02B-4EE1-8319-FB57A8EF2BA2}"/>
              </a:ext>
            </a:extLst>
          </p:cNvPr>
          <p:cNvSpPr txBox="1"/>
          <p:nvPr/>
        </p:nvSpPr>
        <p:spPr>
          <a:xfrm>
            <a:off x="426000" y="2912330"/>
            <a:ext cx="6210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具体地，为便于测试，将时钟脉冲连接到按键输入；将信息输出连接到七段数码管。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由于物理按键存在毛刺，需要添加按键去抖电路。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由于需要驱动数码管，需要添加数码管驱动电路。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C4132A-221A-4D73-9240-6933B145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909000"/>
            <a:ext cx="4275750" cy="53496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61DC160-4EDF-455A-8CC0-8870B7A66CA4}"/>
              </a:ext>
            </a:extLst>
          </p:cNvPr>
          <p:cNvSpPr txBox="1"/>
          <p:nvPr/>
        </p:nvSpPr>
        <p:spPr>
          <a:xfrm>
            <a:off x="336000" y="1449000"/>
            <a:ext cx="621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开发板部署时，输入和输出都应该连接到可控设备或可观察设备。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0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1719000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4761010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2479941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3237206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8"/>
          <p:cNvSpPr txBox="1">
            <a:spLocks noChangeArrowheads="1"/>
          </p:cNvSpPr>
          <p:nvPr/>
        </p:nvSpPr>
        <p:spPr bwMode="auto">
          <a:xfrm>
            <a:off x="6874813" y="1809000"/>
            <a:ext cx="1620957" cy="9541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实验步骤</a:t>
            </a:r>
          </a:p>
          <a:p>
            <a:pPr algn="ctr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28" name="Group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49" y="2391192"/>
            <a:ext cx="2381510" cy="238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00" y="3999108"/>
            <a:ext cx="5105710" cy="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22"/>
          <p:cNvSpPr txBox="1">
            <a:spLocks noChangeArrowheads="1"/>
          </p:cNvSpPr>
          <p:nvPr/>
        </p:nvSpPr>
        <p:spPr bwMode="auto">
          <a:xfrm>
            <a:off x="5826000" y="2545780"/>
            <a:ext cx="3742976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仿真测试</a:t>
            </a:r>
          </a:p>
        </p:txBody>
      </p:sp>
      <p:sp>
        <p:nvSpPr>
          <p:cNvPr id="21" name="TextBox 129"/>
          <p:cNvSpPr txBox="1">
            <a:spLocks noChangeArrowheads="1"/>
          </p:cNvSpPr>
          <p:nvPr/>
        </p:nvSpPr>
        <p:spPr bwMode="auto">
          <a:xfrm>
            <a:off x="6874031" y="331078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板级测试</a:t>
            </a:r>
          </a:p>
        </p:txBody>
      </p:sp>
      <p:sp>
        <p:nvSpPr>
          <p:cNvPr id="25" name="TextBox 129"/>
          <p:cNvSpPr txBox="1">
            <a:spLocks noChangeArrowheads="1"/>
          </p:cNvSpPr>
          <p:nvPr/>
        </p:nvSpPr>
        <p:spPr bwMode="auto">
          <a:xfrm>
            <a:off x="6861471" y="407578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实验总结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791000" y="1798745"/>
            <a:ext cx="527241" cy="53676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845177" y="1823740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789096" y="2549509"/>
            <a:ext cx="527241" cy="53795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111"/>
          <p:cNvSpPr txBox="1">
            <a:spLocks noChangeArrowheads="1"/>
          </p:cNvSpPr>
          <p:nvPr/>
        </p:nvSpPr>
        <p:spPr bwMode="auto">
          <a:xfrm>
            <a:off x="4843273" y="2575694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4789096" y="3290822"/>
            <a:ext cx="527241" cy="536763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125"/>
          <p:cNvSpPr txBox="1">
            <a:spLocks noChangeArrowheads="1"/>
          </p:cNvSpPr>
          <p:nvPr/>
        </p:nvSpPr>
        <p:spPr bwMode="auto">
          <a:xfrm>
            <a:off x="4843273" y="3315816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4789096" y="4034687"/>
            <a:ext cx="527241" cy="53795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132"/>
          <p:cNvSpPr txBox="1">
            <a:spLocks noChangeArrowheads="1"/>
          </p:cNvSpPr>
          <p:nvPr/>
        </p:nvSpPr>
        <p:spPr bwMode="auto">
          <a:xfrm>
            <a:off x="4843273" y="4060873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4791609" y="4812673"/>
            <a:ext cx="527241" cy="537952"/>
          </a:xfrm>
          <a:prstGeom prst="ellipse">
            <a:avLst/>
          </a:prstGeom>
          <a:solidFill>
            <a:srgbClr val="0059A5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5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TextBox 132"/>
          <p:cNvSpPr txBox="1">
            <a:spLocks noChangeArrowheads="1"/>
          </p:cNvSpPr>
          <p:nvPr/>
        </p:nvSpPr>
        <p:spPr bwMode="auto">
          <a:xfrm>
            <a:off x="4845786" y="4838859"/>
            <a:ext cx="397866" cy="5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8">
            <a:extLst>
              <a:ext uri="{FF2B5EF4-FFF2-40B4-BE49-F238E27FC236}">
                <a16:creationId xmlns:a16="http://schemas.microsoft.com/office/drawing/2014/main" id="{8B6FCAC5-20E8-4533-99D4-163D213D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542" y="4831145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管脚约束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68C916-F02B-4EE1-8319-FB57A8EF2BA2}"/>
              </a:ext>
            </a:extLst>
          </p:cNvPr>
          <p:cNvSpPr txBox="1"/>
          <p:nvPr/>
        </p:nvSpPr>
        <p:spPr>
          <a:xfrm>
            <a:off x="383540" y="1539000"/>
            <a:ext cx="1142492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为了便于测试和观察，对开发板上的器件作如下约定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按钮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Button[0]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，作测试时钟脉冲输入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按钮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Button[1]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，作为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PC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同步置零信号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开关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Switch[1:0]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：输出内容选择，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00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显示执行指令，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01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PC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10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ALU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运算结果，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11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显示数据存储器输入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开关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Switch[2]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0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显示输出内容的低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24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位，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1 – 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显示输出内容的高</a:t>
            </a:r>
            <a:r>
              <a:rPr lang="en-US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24</a:t>
            </a: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位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七段数码管组（共六个）显示内容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指令序列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E7176A-3E9E-461A-9E0A-5F7BFDC3BA57}"/>
              </a:ext>
            </a:extLst>
          </p:cNvPr>
          <p:cNvSpPr txBox="1"/>
          <p:nvPr/>
        </p:nvSpPr>
        <p:spPr>
          <a:xfrm>
            <a:off x="5286000" y="6084000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Inst_rom</a:t>
            </a:r>
            <a:r>
              <a:rPr lang="zh-CN" altLang="zh-CN" sz="1200" dirty="0"/>
              <a:t>各空间对应指令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68C916-F02B-4EE1-8319-FB57A8EF2BA2}"/>
              </a:ext>
            </a:extLst>
          </p:cNvPr>
          <p:cNvSpPr txBox="1"/>
          <p:nvPr/>
        </p:nvSpPr>
        <p:spPr>
          <a:xfrm>
            <a:off x="561000" y="1274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dirty="0"/>
              <a:t>指令序列即</a:t>
            </a:r>
            <a:r>
              <a:rPr lang="en-US" altLang="zh-CN" dirty="0"/>
              <a:t>ROM</a:t>
            </a:r>
            <a:r>
              <a:rPr lang="zh-CN" altLang="en-US" dirty="0"/>
              <a:t>中的指令，预期不会执行条件跳转，而是循环执行无条件跳转。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DF951F-0B8D-4FCA-A439-98C90F59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7407"/>
              </p:ext>
            </p:extLst>
          </p:nvPr>
        </p:nvGraphicFramePr>
        <p:xfrm>
          <a:off x="3486150" y="1977113"/>
          <a:ext cx="5219700" cy="396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111291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433762597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14521239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指令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3040018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 $a1, $0, $0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置</a:t>
                      </a:r>
                      <a:r>
                        <a:rPr lang="en-US" sz="1400" kern="100">
                          <a:effectLst/>
                        </a:rPr>
                        <a:t>$a1</a:t>
                      </a:r>
                      <a:r>
                        <a:rPr lang="zh-CN" sz="1400" kern="100">
                          <a:effectLst/>
                        </a:rPr>
                        <a:t>为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8644445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   $s1, 0($a1)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读</a:t>
                      </a:r>
                      <a:r>
                        <a:rPr lang="en-US" sz="1400" kern="100">
                          <a:effectLst/>
                        </a:rPr>
                        <a:t>Mem[0]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$s1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278068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   $s2, 4($a1)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读</a:t>
                      </a:r>
                      <a:r>
                        <a:rPr lang="en-US" sz="1400" kern="100">
                          <a:effectLst/>
                        </a:rPr>
                        <a:t>Mem[4]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5768257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0xc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Sub $s3,$s1,$s2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置</a:t>
                      </a:r>
                      <a:r>
                        <a:rPr lang="en-US" sz="1400" kern="100">
                          <a:effectLst/>
                        </a:rPr>
                        <a:t>$s3</a:t>
                      </a:r>
                      <a:r>
                        <a:rPr lang="zh-CN" sz="1400" kern="100">
                          <a:effectLst/>
                        </a:rPr>
                        <a:t>为</a:t>
                      </a:r>
                      <a:r>
                        <a:rPr lang="en-US" sz="1400" kern="100">
                          <a:effectLst/>
                        </a:rPr>
                        <a:t>$s1-$s2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18798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 $s1,$s1,$s2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置</a:t>
                      </a:r>
                      <a:r>
                        <a:rPr lang="en-US" sz="1400" kern="100">
                          <a:effectLst/>
                        </a:rPr>
                        <a:t>$s1</a:t>
                      </a:r>
                      <a:r>
                        <a:rPr lang="zh-CN" sz="1400" kern="100">
                          <a:effectLst/>
                        </a:rPr>
                        <a:t>为</a:t>
                      </a:r>
                      <a:r>
                        <a:rPr lang="en-US" sz="1400" kern="100">
                          <a:effectLst/>
                        </a:rPr>
                        <a:t>$s1+$s2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591868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   $s2, 8($a1)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读</a:t>
                      </a:r>
                      <a:r>
                        <a:rPr lang="en-US" sz="1400" kern="100">
                          <a:effectLst/>
                        </a:rPr>
                        <a:t>Mem[8]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$s2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1109398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Beq $s1, $s2, 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根据</a:t>
                      </a:r>
                      <a:r>
                        <a:rPr lang="en-US" sz="1400" kern="100">
                          <a:effectLst/>
                        </a:rPr>
                        <a:t>$s1</a:t>
                      </a:r>
                      <a:r>
                        <a:rPr lang="zh-CN" sz="1400" kern="100">
                          <a:effectLst/>
                        </a:rPr>
                        <a:t>和</a:t>
                      </a:r>
                      <a:r>
                        <a:rPr lang="en-US" sz="1400" kern="100">
                          <a:effectLst/>
                        </a:rPr>
                        <a:t>$s2</a:t>
                      </a:r>
                      <a:r>
                        <a:rPr lang="zh-CN" sz="1400" kern="100">
                          <a:effectLst/>
                        </a:rPr>
                        <a:t>进行条件跳转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306307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0x1c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Sw   $s3, 12($a1)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写</a:t>
                      </a:r>
                      <a:r>
                        <a:rPr lang="en-US" sz="1400" kern="100">
                          <a:effectLst/>
                        </a:rPr>
                        <a:t>$s3</a:t>
                      </a:r>
                      <a:r>
                        <a:rPr lang="zh-CN" sz="1400" kern="100">
                          <a:effectLst/>
                        </a:rPr>
                        <a:t>到</a:t>
                      </a:r>
                      <a:r>
                        <a:rPr lang="en-US" sz="1400" kern="100">
                          <a:effectLst/>
                        </a:rPr>
                        <a:t>Mem[12]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882801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0x20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  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无条件跳转，构成循环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415223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0x24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Sw   $s1, 12($a1)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写</a:t>
                      </a:r>
                      <a:r>
                        <a:rPr lang="en-US" sz="1400" kern="100" dirty="0">
                          <a:effectLst/>
                        </a:rPr>
                        <a:t>$</a:t>
                      </a:r>
                      <a:r>
                        <a:rPr lang="en-US" sz="1400" kern="100" dirty="0" err="1">
                          <a:effectLst/>
                        </a:rPr>
                        <a:t>s1</a:t>
                      </a:r>
                      <a:r>
                        <a:rPr lang="zh-CN" sz="1400" kern="100" dirty="0">
                          <a:effectLst/>
                        </a:rPr>
                        <a:t>到</a:t>
                      </a:r>
                      <a:r>
                        <a:rPr lang="en-US" sz="1400" kern="100" dirty="0">
                          <a:effectLst/>
                        </a:rPr>
                        <a:t>Mem[12]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27053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结果与分析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2DB0AB-FA40-44AB-902D-B72E03A64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86285" y="893716"/>
            <a:ext cx="2254885" cy="300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30809E-E8AC-4BF6-A3B2-3C656A9500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00763" y="894350"/>
            <a:ext cx="2252344" cy="30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975794-A56E-489E-8227-35F10229875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12065" y="896891"/>
            <a:ext cx="2252345" cy="30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EB3725-74E8-4509-87AB-5EF8C7DE3EA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01204" y="3535021"/>
            <a:ext cx="228028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20CAA3-A849-4C27-B338-6CE6FFB1FF7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69855" y="3550260"/>
            <a:ext cx="2187575" cy="29152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593741-6489-41D7-8F65-994141631FE4}"/>
              </a:ext>
            </a:extLst>
          </p:cNvPr>
          <p:cNvSpPr/>
          <p:nvPr/>
        </p:nvSpPr>
        <p:spPr>
          <a:xfrm>
            <a:off x="1506000" y="3533064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PC=0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0x00002820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19EAB8-B47F-43BE-9AC3-E1A2B28EF1A4}"/>
              </a:ext>
            </a:extLst>
          </p:cNvPr>
          <p:cNvSpPr/>
          <p:nvPr/>
        </p:nvSpPr>
        <p:spPr>
          <a:xfrm>
            <a:off x="5425887" y="3533064"/>
            <a:ext cx="1802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PC=4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0x8Cb10000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A3FCC6-7A13-4CA8-A0A4-7EF7F4CE897A}"/>
              </a:ext>
            </a:extLst>
          </p:cNvPr>
          <p:cNvSpPr/>
          <p:nvPr/>
        </p:nvSpPr>
        <p:spPr>
          <a:xfrm>
            <a:off x="9270852" y="3533063"/>
            <a:ext cx="173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ea typeface="Times New Roman" panose="02020603050405020304" pitchFamily="18" charset="0"/>
              </a:rPr>
              <a:t>PC=8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0x8cb20004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6A1905-699E-41DB-8F63-074912CE758D}"/>
              </a:ext>
            </a:extLst>
          </p:cNvPr>
          <p:cNvSpPr/>
          <p:nvPr/>
        </p:nvSpPr>
        <p:spPr>
          <a:xfrm>
            <a:off x="3213047" y="6209675"/>
            <a:ext cx="1856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ea typeface="Times New Roman" panose="02020603050405020304" pitchFamily="18" charset="0"/>
              </a:rPr>
              <a:t>PC=12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0x02329822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2114D-C9EA-47D0-959F-59FC7FFF736C}"/>
              </a:ext>
            </a:extLst>
          </p:cNvPr>
          <p:cNvSpPr/>
          <p:nvPr/>
        </p:nvSpPr>
        <p:spPr>
          <a:xfrm>
            <a:off x="7491000" y="6209675"/>
            <a:ext cx="1853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PC=16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0x02328820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84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结果与分析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3F8164-04A4-4C80-ADF8-52407B118F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1443" y="999850"/>
            <a:ext cx="2197100" cy="292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B2C6E7-3083-4505-8F9C-BBCABD5BCD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30854" y="970641"/>
            <a:ext cx="222250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10CD230-11F5-44F3-8591-699380C7929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14565" y="970958"/>
            <a:ext cx="2221865" cy="296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6C3C80-FFEC-4887-8E6A-793608D5592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2000" y="3548232"/>
            <a:ext cx="2291715" cy="30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1E270CF-4BFE-4A4E-B620-F5716074F770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/>
          <a:stretch/>
        </p:blipFill>
        <p:spPr bwMode="auto">
          <a:xfrm rot="16200000">
            <a:off x="7256221" y="3486956"/>
            <a:ext cx="2222503" cy="31070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3BD9B7-BF88-465D-B6FB-0AF20AD4136C}"/>
              </a:ext>
            </a:extLst>
          </p:cNvPr>
          <p:cNvSpPr/>
          <p:nvPr/>
        </p:nvSpPr>
        <p:spPr>
          <a:xfrm>
            <a:off x="1550623" y="3598961"/>
            <a:ext cx="1845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PC=20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0x8cb20008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6CFF4A-78C0-4131-862A-5835ACFF648F}"/>
              </a:ext>
            </a:extLst>
          </p:cNvPr>
          <p:cNvSpPr/>
          <p:nvPr/>
        </p:nvSpPr>
        <p:spPr>
          <a:xfrm>
            <a:off x="5315408" y="3603367"/>
            <a:ext cx="1853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PC=24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0x12320002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DE565C-CC3D-4059-8513-3A2078C63C21}"/>
              </a:ext>
            </a:extLst>
          </p:cNvPr>
          <p:cNvSpPr/>
          <p:nvPr/>
        </p:nvSpPr>
        <p:spPr>
          <a:xfrm>
            <a:off x="9081735" y="3594555"/>
            <a:ext cx="1829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PC=28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0xacb3000c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38634-AAE2-4A95-8CFC-7BC62361BEF5}"/>
              </a:ext>
            </a:extLst>
          </p:cNvPr>
          <p:cNvSpPr/>
          <p:nvPr/>
        </p:nvSpPr>
        <p:spPr>
          <a:xfrm>
            <a:off x="3368292" y="6257001"/>
            <a:ext cx="1853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PC=32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0x08000000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E60FF8-35AA-4DA5-B763-E76E4446F071}"/>
              </a:ext>
            </a:extLst>
          </p:cNvPr>
          <p:cNvSpPr/>
          <p:nvPr/>
        </p:nvSpPr>
        <p:spPr>
          <a:xfrm>
            <a:off x="7469552" y="6257001"/>
            <a:ext cx="1776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PC=0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Inst=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0x00002820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57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56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34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结果与分析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板级测试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3733F2-423F-458C-AEEF-EDDF4D4D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1796"/>
              </p:ext>
            </p:extLst>
          </p:nvPr>
        </p:nvGraphicFramePr>
        <p:xfrm>
          <a:off x="1616751" y="1709694"/>
          <a:ext cx="8958498" cy="3438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244683777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697055268"/>
                    </a:ext>
                  </a:extLst>
                </a:gridCol>
                <a:gridCol w="1204257">
                  <a:extLst>
                    <a:ext uri="{9D8B030D-6E8A-4147-A177-3AD203B41FA5}">
                      <a16:colId xmlns:a16="http://schemas.microsoft.com/office/drawing/2014/main" val="1359114604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631592486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3264895947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885623622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3508743844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600901029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427579605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1397307176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1820399881"/>
                    </a:ext>
                  </a:extLst>
                </a:gridCol>
                <a:gridCol w="704931">
                  <a:extLst>
                    <a:ext uri="{9D8B030D-6E8A-4147-A177-3AD203B41FA5}">
                      <a16:colId xmlns:a16="http://schemas.microsoft.com/office/drawing/2014/main" val="2126478577"/>
                    </a:ext>
                  </a:extLst>
                </a:gridCol>
              </a:tblGrid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脉冲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Aluout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B_data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$s1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em[4]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M</a:t>
                      </a:r>
                      <a:r>
                        <a:rPr lang="en-US" sz="1400" u="none" strike="noStrike" dirty="0">
                          <a:effectLst/>
                        </a:rPr>
                        <a:t>em[12]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780065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0x00002820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381498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0x8Cb10000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0401946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0x8cb20004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9291737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0x02329822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2186345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0x02328820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5202199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0x8cb20008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7574134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0x12320002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3225480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0xacb3000c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2716394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0x08000000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4322064"/>
                  </a:ext>
                </a:extLst>
              </a:tr>
              <a:tr h="3126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0x00002820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115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79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实验总结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/>
          <p:nvPr/>
        </p:nvSpPr>
        <p:spPr bwMode="auto">
          <a:xfrm>
            <a:off x="1325880" y="414020"/>
            <a:ext cx="102108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l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总结</a:t>
            </a:r>
            <a:endParaRPr lang="en-US" sz="200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20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实验总结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1825" y="1859339"/>
            <a:ext cx="1017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该实验中</a:t>
            </a:r>
            <a:r>
              <a:rPr lang="zh-CN" altLang="en-US" dirty="0"/>
              <a:t>，我完成了如下任务，收获颇丰：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实现并测试了二选一多路选择器、移位器、符号扩展器和加法器等基本功能模块。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设计、</a:t>
            </a:r>
            <a:r>
              <a:rPr lang="zh-CN" altLang="zh-CN" dirty="0"/>
              <a:t>实现并测试了算数逻辑单元，寄存器堆，取指部件，控制器等相对复杂的功能模块。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完成了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zh-CN" altLang="zh-CN" dirty="0"/>
              <a:t>主板模块</a:t>
            </a:r>
            <a:r>
              <a:rPr lang="zh-CN" altLang="en-US" dirty="0"/>
              <a:t>的封装</a:t>
            </a:r>
            <a:r>
              <a:rPr lang="zh-CN" altLang="zh-CN" dirty="0"/>
              <a:t>，并进行了仿真测试。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添加了按键去抖电路和七段数码管驱动电路构成了单周期计算机</a:t>
            </a:r>
            <a:r>
              <a:rPr lang="zh-CN" altLang="en-US" dirty="0"/>
              <a:t>，并进行了</a:t>
            </a:r>
            <a:r>
              <a:rPr lang="zh-CN" altLang="en-US" b="1" dirty="0"/>
              <a:t>板级验证</a:t>
            </a:r>
            <a:r>
              <a:rPr lang="zh-CN" altLang="en-US" dirty="0"/>
              <a:t>。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完成了</a:t>
            </a:r>
            <a:r>
              <a:rPr lang="en-US" altLang="zh-CN" b="1" dirty="0"/>
              <a:t>30</a:t>
            </a:r>
            <a:r>
              <a:rPr lang="zh-CN" altLang="zh-CN" b="1" dirty="0"/>
              <a:t>位</a:t>
            </a:r>
            <a:r>
              <a:rPr lang="en-US" altLang="zh-CN" b="1" dirty="0"/>
              <a:t>PC</a:t>
            </a:r>
            <a:r>
              <a:rPr lang="zh-CN" altLang="zh-CN" dirty="0"/>
              <a:t>和</a:t>
            </a:r>
            <a:r>
              <a:rPr lang="en-US" altLang="zh-CN" b="1" dirty="0"/>
              <a:t>J</a:t>
            </a:r>
            <a:r>
              <a:rPr lang="zh-CN" altLang="zh-CN" b="1" dirty="0"/>
              <a:t>型指令</a:t>
            </a:r>
            <a:r>
              <a:rPr lang="zh-CN" altLang="zh-CN" dirty="0"/>
              <a:t>的拓展题。</a:t>
            </a:r>
          </a:p>
        </p:txBody>
      </p:sp>
      <p:sp>
        <p:nvSpPr>
          <p:cNvPr id="7" name="矩形 15"/>
          <p:cNvSpPr/>
          <p:nvPr/>
        </p:nvSpPr>
        <p:spPr>
          <a:xfrm>
            <a:off x="1461000" y="423849"/>
            <a:ext cx="5170216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04172" y="3140357"/>
            <a:ext cx="9144000" cy="992573"/>
          </a:xfrm>
          <a:prstGeom prst="rect">
            <a:avLst/>
          </a:prstGeom>
        </p:spPr>
        <p:txBody>
          <a:bodyPr wrap="square" lIns="68574" tIns="34287" rIns="68574" bIns="34287" anchor="t">
            <a:spAutoFit/>
          </a:bodyPr>
          <a:lstStyle/>
          <a:p>
            <a:pPr algn="ctr" fontAlgn="ctr"/>
            <a:r>
              <a:rPr lang="zh-CN" altLang="en-US" sz="6000" b="1" spc="800" noProof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感谢老师 批评指正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870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94" y="4365070"/>
            <a:ext cx="2315013" cy="2026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513649" y="419082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2960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11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附录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ctr" defTabSz="778510" fontAlgn="auto"/>
            <a:r>
              <a:rPr lang="zh-CN" altLang="en-US" sz="1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  <a:cs typeface="Gill Sans" charset="0"/>
              </a:rPr>
              <a:t>单周期</a:t>
            </a:r>
            <a:r>
              <a:rPr lang="en-US" altLang="zh-CN" sz="1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  <a:cs typeface="Gill Sans" charset="0"/>
              </a:rPr>
              <a:t>CPU</a:t>
            </a:r>
            <a:r>
              <a:rPr lang="zh-CN" altLang="en-US" sz="1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  <a:cs typeface="Gill Sans" charset="0"/>
              </a:rPr>
              <a:t>工作原理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78CC4-C6A3-4C5D-BFDB-29E49CF4C5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" b="2450"/>
          <a:stretch/>
        </p:blipFill>
        <p:spPr bwMode="auto">
          <a:xfrm>
            <a:off x="2364075" y="1674000"/>
            <a:ext cx="7463850" cy="459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DA02E8-06C2-4739-8F02-552F2550A13C}"/>
              </a:ext>
            </a:extLst>
          </p:cNvPr>
          <p:cNvSpPr txBox="1"/>
          <p:nvPr/>
        </p:nvSpPr>
        <p:spPr>
          <a:xfrm>
            <a:off x="1866000" y="1179000"/>
            <a:ext cx="88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一条指令的执行过程包括：取指令→分析指令→执行指令→保存结果（如果有的话）。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D13D39-1D33-4CB0-BF60-1DC08CD81955}"/>
              </a:ext>
            </a:extLst>
          </p:cNvPr>
          <p:cNvSpPr/>
          <p:nvPr/>
        </p:nvSpPr>
        <p:spPr>
          <a:xfrm>
            <a:off x="10056000" y="5078835"/>
            <a:ext cx="144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对于单周期</a:t>
            </a:r>
            <a:r>
              <a:rPr lang="en-US" altLang="zh-CN" sz="1400" dirty="0"/>
              <a:t>CPU</a:t>
            </a:r>
            <a:r>
              <a:rPr lang="zh-CN" altLang="zh-CN" sz="1400" dirty="0"/>
              <a:t>，这些执行步骤均在一个时钟周期内完成。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00275" y="2394000"/>
            <a:ext cx="1534740" cy="1534740"/>
            <a:chOff x="952456" y="3218117"/>
            <a:chExt cx="877066" cy="87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grpFill/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8288" y="3367889"/>
              <a:ext cx="477805" cy="577521"/>
            </a:xfrm>
            <a:prstGeom prst="rect">
              <a:avLst/>
            </a:prstGeom>
            <a:grpFill/>
          </p:spPr>
        </p:pic>
      </p:grpSp>
      <p:sp>
        <p:nvSpPr>
          <p:cNvPr id="24" name="TextBox 37"/>
          <p:cNvSpPr txBox="1"/>
          <p:nvPr/>
        </p:nvSpPr>
        <p:spPr>
          <a:xfrm>
            <a:off x="5048784" y="41908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65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5170216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后续展望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附录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740980" y="1899000"/>
            <a:ext cx="10710040" cy="321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ea"/>
                <a:ea typeface="+mn-ea"/>
              </a:rPr>
              <a:t>        </a:t>
            </a:r>
            <a:r>
              <a:rPr lang="zh-CN" altLang="en-US" dirty="0">
                <a:latin typeface="+mn-ea"/>
                <a:ea typeface="+mn-ea"/>
              </a:rPr>
              <a:t>对于</a:t>
            </a:r>
            <a:r>
              <a:rPr lang="zh-CN" altLang="zh-CN" dirty="0">
                <a:latin typeface="+mn-ea"/>
                <a:ea typeface="+mn-ea"/>
              </a:rPr>
              <a:t>本</a:t>
            </a:r>
            <a:r>
              <a:rPr lang="zh-CN" altLang="en-US" dirty="0">
                <a:latin typeface="+mn-ea"/>
                <a:ea typeface="+mn-ea"/>
              </a:rPr>
              <a:t>实验</a:t>
            </a:r>
            <a:r>
              <a:rPr lang="zh-CN" altLang="zh-CN" dirty="0">
                <a:latin typeface="+mn-ea"/>
                <a:ea typeface="+mn-ea"/>
              </a:rPr>
              <a:t>，有如下改进</a:t>
            </a:r>
            <a:r>
              <a:rPr lang="zh-CN" altLang="en-US" dirty="0">
                <a:latin typeface="+mn-ea"/>
                <a:ea typeface="+mn-ea"/>
              </a:rPr>
              <a:t>建议</a:t>
            </a:r>
            <a:r>
              <a:rPr lang="zh-CN" altLang="zh-CN" dirty="0">
                <a:latin typeface="+mn-ea"/>
                <a:ea typeface="+mn-ea"/>
              </a:rPr>
              <a:t>：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实现更多类型的指令，如移位指令，零扩展的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型指令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zh-CN" dirty="0">
                <a:latin typeface="+mn-ea"/>
              </a:rPr>
              <a:t>这样可以对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的数据通路实现有更全面的认识。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zh-CN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使用更多的指令进行测试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zh-CN" dirty="0">
                <a:latin typeface="+mn-ea"/>
              </a:rPr>
              <a:t>这样可以加深对各指令工作流程的认识。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特别地，考虑实现子过程调用与返回功能。函数是高级编程语言的基本概念之一，通过</a:t>
            </a:r>
            <a:r>
              <a:rPr lang="en-US" altLang="zh-CN" dirty="0" err="1">
                <a:latin typeface="+mn-ea"/>
              </a:rPr>
              <a:t>jal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jr</a:t>
            </a:r>
            <a:r>
              <a:rPr lang="zh-CN" altLang="zh-CN" dirty="0">
                <a:latin typeface="+mn-ea"/>
              </a:rPr>
              <a:t>指令，及保护寄存器等功能的实现，不仅可以提高该实验的趣味性和挑战性，同时还能让同学们对函数调用的本质有更加深刻的认识。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zh-CN" altLang="zh-CN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的指令系统</a:t>
            </a:r>
          </a:p>
          <a:p>
            <a:pPr algn="ctr"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254" y="1112056"/>
            <a:ext cx="11424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本实验所设计的</a:t>
            </a:r>
            <a:r>
              <a:rPr lang="en-US" altLang="zh-CN" dirty="0"/>
              <a:t>CPU</a:t>
            </a:r>
            <a:r>
              <a:rPr lang="zh-CN" altLang="zh-CN" dirty="0"/>
              <a:t>一共支持</a:t>
            </a:r>
            <a:r>
              <a:rPr lang="en-US" altLang="zh-CN" dirty="0"/>
              <a:t>10</a:t>
            </a:r>
            <a:r>
              <a:rPr lang="zh-CN" altLang="zh-CN" dirty="0"/>
              <a:t>条</a:t>
            </a:r>
            <a:r>
              <a:rPr lang="en-US" altLang="zh-CN" dirty="0"/>
              <a:t>MIPS</a:t>
            </a:r>
            <a:r>
              <a:rPr lang="zh-CN" altLang="zh-CN" dirty="0"/>
              <a:t>指令，包含了</a:t>
            </a:r>
            <a:r>
              <a:rPr lang="en-US" altLang="zh-CN" dirty="0"/>
              <a:t>R</a:t>
            </a:r>
            <a:r>
              <a:rPr lang="zh-CN" altLang="zh-CN" dirty="0"/>
              <a:t>型、</a:t>
            </a:r>
            <a:r>
              <a:rPr lang="en-US" altLang="zh-CN" dirty="0"/>
              <a:t>I</a:t>
            </a:r>
            <a:r>
              <a:rPr lang="zh-CN" altLang="zh-CN" dirty="0"/>
              <a:t>型和</a:t>
            </a:r>
            <a:r>
              <a:rPr lang="en-US" altLang="zh-CN" dirty="0"/>
              <a:t>J</a:t>
            </a:r>
            <a:r>
              <a:rPr lang="zh-CN" altLang="zh-CN" dirty="0"/>
              <a:t>型指令。</a:t>
            </a:r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B7D4CD-702C-497B-8E0B-48A5CD846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63171"/>
              </p:ext>
            </p:extLst>
          </p:nvPr>
        </p:nvGraphicFramePr>
        <p:xfrm>
          <a:off x="2382213" y="1764000"/>
          <a:ext cx="7425002" cy="4455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115">
                  <a:extLst>
                    <a:ext uri="{9D8B030D-6E8A-4147-A177-3AD203B41FA5}">
                      <a16:colId xmlns:a16="http://schemas.microsoft.com/office/drawing/2014/main" val="1130883851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3662939139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1780321413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4147924903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1799586144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3750720436"/>
                    </a:ext>
                  </a:extLst>
                </a:gridCol>
                <a:gridCol w="851115">
                  <a:extLst>
                    <a:ext uri="{9D8B030D-6E8A-4147-A177-3AD203B41FA5}">
                      <a16:colId xmlns:a16="http://schemas.microsoft.com/office/drawing/2014/main" val="1195849255"/>
                    </a:ext>
                  </a:extLst>
                </a:gridCol>
                <a:gridCol w="1468197">
                  <a:extLst>
                    <a:ext uri="{9D8B030D-6E8A-4147-A177-3AD203B41FA5}">
                      <a16:colId xmlns:a16="http://schemas.microsoft.com/office/drawing/2014/main" val="29919668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</a:t>
                      </a:r>
                      <a:r>
                        <a:rPr lang="zh-CN" sz="1400" kern="100" dirty="0">
                          <a:effectLst/>
                        </a:rPr>
                        <a:t>型指令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70628"/>
                  </a:ext>
                </a:extLst>
              </a:tr>
              <a:tr h="183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指令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[31:26]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[25:21]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[20:16]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[15:11]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[10: 6]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[5:0]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849233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Add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614373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Sub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602965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And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089258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寄存器或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499301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Xor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rs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寄存器异或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120120"/>
                  </a:ext>
                </a:extLst>
              </a:tr>
              <a:tr h="183352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</a:t>
                      </a:r>
                      <a:r>
                        <a:rPr lang="zh-CN" sz="1400" kern="100" dirty="0">
                          <a:effectLst/>
                        </a:rPr>
                        <a:t>型指令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76882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Lw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100011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offset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取数据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85723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Sw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101011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offset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存数据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836645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Beq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offset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相等转移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11048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Lui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001111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immediate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设置高位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392896"/>
                  </a:ext>
                </a:extLst>
              </a:tr>
              <a:tr h="183352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J</a:t>
                      </a:r>
                      <a:r>
                        <a:rPr lang="zh-CN" sz="1400" kern="100" dirty="0">
                          <a:effectLst/>
                        </a:rPr>
                        <a:t>型指令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2828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address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跳转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51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710892" y="460435"/>
            <a:ext cx="5170216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"/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实现基本功能器件</a:t>
            </a:r>
          </a:p>
          <a:p>
            <a:pPr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C537B-78E2-4A51-85BB-D29D2E7B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900" y="218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16">
            <a:extLst>
              <a:ext uri="{FF2B5EF4-FFF2-40B4-BE49-F238E27FC236}">
                <a16:creationId xmlns:a16="http://schemas.microsoft.com/office/drawing/2014/main" id="{787A01B7-2C15-43A5-AB24-19095F0D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69" y="1690613"/>
            <a:ext cx="173037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72E647-2FA8-4797-807C-69A434AD5BB8}"/>
              </a:ext>
            </a:extLst>
          </p:cNvPr>
          <p:cNvPicPr/>
          <p:nvPr/>
        </p:nvPicPr>
        <p:blipFill rotWithShape="1">
          <a:blip r:embed="rId3"/>
          <a:srcRect t="3256" b="3502"/>
          <a:stretch/>
        </p:blipFill>
        <p:spPr bwMode="auto">
          <a:xfrm>
            <a:off x="3778073" y="1721133"/>
            <a:ext cx="1730375" cy="1578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06C213-1F9E-4B0B-8E0E-37192A654E1A}"/>
              </a:ext>
            </a:extLst>
          </p:cNvPr>
          <p:cNvPicPr/>
          <p:nvPr/>
        </p:nvPicPr>
        <p:blipFill rotWithShape="1">
          <a:blip r:embed="rId4"/>
          <a:srcRect l="2440" r="2083"/>
          <a:stretch/>
        </p:blipFill>
        <p:spPr bwMode="auto">
          <a:xfrm>
            <a:off x="6237944" y="1718999"/>
            <a:ext cx="1759585" cy="1578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3A65A2-B508-4A8B-A051-0521291D5D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27025" y="1882511"/>
            <a:ext cx="1958975" cy="12515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712B45-6E64-40DB-92EE-140B6324BF9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325256" y="4373998"/>
            <a:ext cx="2015490" cy="13989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09E488D-92A4-4895-8037-5B9C2B80629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146675" y="4528303"/>
            <a:ext cx="1898650" cy="11487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2B0B2C7-0514-4CE1-91CE-254AE946748B}"/>
              </a:ext>
            </a:extLst>
          </p:cNvPr>
          <p:cNvPicPr/>
          <p:nvPr/>
        </p:nvPicPr>
        <p:blipFill rotWithShape="1">
          <a:blip r:embed="rId8"/>
          <a:srcRect l="531" r="929"/>
          <a:stretch/>
        </p:blipFill>
        <p:spPr bwMode="auto">
          <a:xfrm>
            <a:off x="7993312" y="4546776"/>
            <a:ext cx="1873432" cy="1119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7E57E8-F865-42C1-8622-D144E79038C3}"/>
              </a:ext>
            </a:extLst>
          </p:cNvPr>
          <p:cNvSpPr txBox="1"/>
          <p:nvPr/>
        </p:nvSpPr>
        <p:spPr>
          <a:xfrm>
            <a:off x="1671033" y="3429000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MUX32_2_1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5FC4A6-BABF-419F-ABF4-1F932F2F04FE}"/>
              </a:ext>
            </a:extLst>
          </p:cNvPr>
          <p:cNvSpPr txBox="1"/>
          <p:nvPr/>
        </p:nvSpPr>
        <p:spPr>
          <a:xfrm>
            <a:off x="4007509" y="3433989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MUX5_2_1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2EA0BE-A35B-47E6-9C7D-D13F3A028B7E}"/>
              </a:ext>
            </a:extLst>
          </p:cNvPr>
          <p:cNvSpPr txBox="1"/>
          <p:nvPr/>
        </p:nvSpPr>
        <p:spPr>
          <a:xfrm>
            <a:off x="6480205" y="3455634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MUX30_2_1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98E192-38DF-4BB9-A643-5A9CE1768864}"/>
              </a:ext>
            </a:extLst>
          </p:cNvPr>
          <p:cNvSpPr txBox="1"/>
          <p:nvPr/>
        </p:nvSpPr>
        <p:spPr>
          <a:xfrm>
            <a:off x="9019368" y="3455633"/>
            <a:ext cx="1374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Left_2_Shifter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41DCF2-ADD6-4604-AE56-22230D580C4C}"/>
              </a:ext>
            </a:extLst>
          </p:cNvPr>
          <p:cNvSpPr txBox="1"/>
          <p:nvPr/>
        </p:nvSpPr>
        <p:spPr>
          <a:xfrm>
            <a:off x="2849614" y="590355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ADD30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98703-1333-4905-81A5-B9A8C5D34962}"/>
              </a:ext>
            </a:extLst>
          </p:cNvPr>
          <p:cNvSpPr txBox="1"/>
          <p:nvPr/>
        </p:nvSpPr>
        <p:spPr>
          <a:xfrm>
            <a:off x="5448571" y="5903554"/>
            <a:ext cx="1387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Sign_Extender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E29EB8-0F6D-457C-B58F-B819ACA99285}"/>
              </a:ext>
            </a:extLst>
          </p:cNvPr>
          <p:cNvSpPr txBox="1"/>
          <p:nvPr/>
        </p:nvSpPr>
        <p:spPr>
          <a:xfrm>
            <a:off x="8171753" y="5914308"/>
            <a:ext cx="162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Sign_Extender_30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ALU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的设计与实现</a:t>
            </a:r>
          </a:p>
          <a:p>
            <a:pPr algn="ctr"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254" y="1112056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en-US" altLang="zh-CN" dirty="0"/>
              <a:t>ALU</a:t>
            </a:r>
            <a:r>
              <a:rPr lang="zh-CN" altLang="zh-CN" dirty="0"/>
              <a:t>，即算术逻辑单元，用于执行算数运算和逻辑运算。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382254" y="1729135"/>
            <a:ext cx="11424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输入包括两个</a:t>
            </a:r>
            <a:r>
              <a:rPr lang="en-US" altLang="zh-CN" dirty="0"/>
              <a:t>32</a:t>
            </a:r>
            <a:r>
              <a:rPr lang="zh-CN" altLang="zh-CN" dirty="0"/>
              <a:t>位的操作数输入端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，和一个</a:t>
            </a:r>
            <a:r>
              <a:rPr lang="en-US" altLang="zh-CN" dirty="0"/>
              <a:t>3</a:t>
            </a:r>
            <a:r>
              <a:rPr lang="zh-CN" altLang="zh-CN" dirty="0"/>
              <a:t>位的控制端</a:t>
            </a:r>
            <a:r>
              <a:rPr lang="en-US" altLang="zh-CN" dirty="0" err="1"/>
              <a:t>ALU_op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输出包括一个</a:t>
            </a:r>
            <a:r>
              <a:rPr lang="en-US" altLang="zh-CN" dirty="0"/>
              <a:t>32</a:t>
            </a:r>
            <a:r>
              <a:rPr lang="zh-CN" altLang="zh-CN" dirty="0"/>
              <a:t>位的运算结果</a:t>
            </a:r>
            <a:r>
              <a:rPr lang="en-US" altLang="zh-CN" dirty="0"/>
              <a:t>Result</a:t>
            </a:r>
            <a:r>
              <a:rPr lang="zh-CN" altLang="zh-CN" dirty="0"/>
              <a:t>和一个零标志位。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3206892" y="5418059"/>
            <a:ext cx="169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ALU_op</a:t>
            </a:r>
            <a:r>
              <a:rPr lang="zh-CN" altLang="zh-CN" sz="1200" dirty="0"/>
              <a:t>对应的</a:t>
            </a:r>
            <a:r>
              <a:rPr lang="en-US" altLang="zh-CN" sz="1200" dirty="0"/>
              <a:t>ALU</a:t>
            </a:r>
            <a:r>
              <a:rPr lang="zh-CN" altLang="zh-CN" sz="1200" dirty="0"/>
              <a:t>功能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EEC92E-FE46-4E8B-AA06-B5F986A6F65F}"/>
              </a:ext>
            </a:extLst>
          </p:cNvPr>
          <p:cNvSpPr txBox="1"/>
          <p:nvPr/>
        </p:nvSpPr>
        <p:spPr>
          <a:xfrm>
            <a:off x="9267650" y="5418060"/>
            <a:ext cx="74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ALU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06F841B-B368-4FEE-8DF4-41C15DCF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6191"/>
              </p:ext>
            </p:extLst>
          </p:nvPr>
        </p:nvGraphicFramePr>
        <p:xfrm>
          <a:off x="1208641" y="3361689"/>
          <a:ext cx="5689338" cy="192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4669">
                  <a:extLst>
                    <a:ext uri="{9D8B030D-6E8A-4147-A177-3AD203B41FA5}">
                      <a16:colId xmlns:a16="http://schemas.microsoft.com/office/drawing/2014/main" val="2178497360"/>
                    </a:ext>
                  </a:extLst>
                </a:gridCol>
                <a:gridCol w="2844669">
                  <a:extLst>
                    <a:ext uri="{9D8B030D-6E8A-4147-A177-3AD203B41FA5}">
                      <a16:colId xmlns:a16="http://schemas.microsoft.com/office/drawing/2014/main" val="20484777"/>
                    </a:ext>
                  </a:extLst>
                </a:gridCol>
              </a:tblGrid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ALU_op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ALU</a:t>
                      </a: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971945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Result=A+B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978742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Result=A-B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948827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Result=A&amp;B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926920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Result=A|B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955517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Result=A</a:t>
                      </a:r>
                      <a:r>
                        <a:rPr lang="zh-CN" sz="1400" kern="100">
                          <a:effectLst/>
                        </a:rPr>
                        <a:t>⊕</a:t>
                      </a:r>
                      <a:r>
                        <a:rPr lang="en-US" sz="1400" kern="100">
                          <a:effectLst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635025"/>
                  </a:ext>
                </a:extLst>
              </a:tr>
              <a:tr h="27433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Result</a:t>
                      </a:r>
                      <a:r>
                        <a:rPr lang="zh-CN" sz="1400" kern="100" dirty="0">
                          <a:effectLst/>
                        </a:rPr>
                        <a:t>高</a:t>
                      </a:r>
                      <a:r>
                        <a:rPr lang="en-US" sz="1400" kern="100" dirty="0">
                          <a:effectLst/>
                        </a:rPr>
                        <a:t>16</a:t>
                      </a:r>
                      <a:r>
                        <a:rPr lang="zh-CN" sz="1400" kern="100" dirty="0">
                          <a:effectLst/>
                        </a:rPr>
                        <a:t>位置为</a:t>
                      </a:r>
                      <a:r>
                        <a:rPr lang="en-US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，低</a:t>
                      </a:r>
                      <a:r>
                        <a:rPr lang="en-US" sz="1400" kern="100" dirty="0">
                          <a:effectLst/>
                        </a:rPr>
                        <a:t>16</a:t>
                      </a:r>
                      <a:r>
                        <a:rPr lang="zh-CN" sz="1400" kern="100" dirty="0">
                          <a:effectLst/>
                        </a:rPr>
                        <a:t>位清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085978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E968059-66F5-4227-B2DC-147F2E34EBB6}"/>
              </a:ext>
            </a:extLst>
          </p:cNvPr>
          <p:cNvPicPr/>
          <p:nvPr/>
        </p:nvPicPr>
        <p:blipFill rotWithShape="1">
          <a:blip r:embed="rId2"/>
          <a:srcRect r="1180" b="3629"/>
          <a:stretch/>
        </p:blipFill>
        <p:spPr bwMode="auto">
          <a:xfrm>
            <a:off x="8120033" y="3249000"/>
            <a:ext cx="2877900" cy="20152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12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RegFile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的设计与实现</a:t>
            </a: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254" y="1112056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寄存器堆，即寄存器组，由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32</a:t>
            </a:r>
            <a:r>
              <a:rPr lang="zh-CN" altLang="zh-CN" dirty="0"/>
              <a:t>位寄存器构成，用于数据的快速读写。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382254" y="1631991"/>
            <a:ext cx="11424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输入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zh-CN" dirty="0"/>
              <a:t>位</a:t>
            </a:r>
            <a:r>
              <a:rPr lang="zh-CN" altLang="en-US" dirty="0"/>
              <a:t>读</a:t>
            </a:r>
            <a:r>
              <a:rPr lang="zh-CN" altLang="zh-CN" dirty="0"/>
              <a:t>寄存器地址</a:t>
            </a:r>
            <a:r>
              <a:rPr lang="en-US" altLang="zh-CN" dirty="0" err="1"/>
              <a:t>Rn1</a:t>
            </a:r>
            <a:r>
              <a:rPr lang="zh-CN" altLang="zh-CN" dirty="0"/>
              <a:t>和</a:t>
            </a:r>
            <a:r>
              <a:rPr lang="en-US" altLang="zh-CN" dirty="0" err="1"/>
              <a:t>Rn2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zh-CN" dirty="0"/>
              <a:t>位写寄存器地址</a:t>
            </a:r>
            <a:r>
              <a:rPr lang="en-US" altLang="zh-CN" dirty="0" err="1"/>
              <a:t>Wn</a:t>
            </a:r>
            <a:r>
              <a:rPr lang="zh-CN" altLang="en-US" dirty="0"/>
              <a:t> 、</a:t>
            </a:r>
            <a:r>
              <a:rPr lang="zh-CN" altLang="zh-CN" dirty="0"/>
              <a:t>写使能信号</a:t>
            </a:r>
            <a:r>
              <a:rPr lang="en-US" altLang="zh-CN" dirty="0"/>
              <a:t>Write</a:t>
            </a:r>
            <a:r>
              <a:rPr lang="zh-CN" altLang="en-US" dirty="0"/>
              <a:t> 、 </a:t>
            </a:r>
            <a:r>
              <a:rPr lang="en-US" altLang="zh-CN" dirty="0"/>
              <a:t>32</a:t>
            </a:r>
            <a:r>
              <a:rPr lang="zh-CN" altLang="zh-CN" dirty="0"/>
              <a:t>位写数据输入</a:t>
            </a:r>
            <a:r>
              <a:rPr lang="en-US" altLang="zh-CN" dirty="0"/>
              <a:t>Wd</a:t>
            </a:r>
            <a:r>
              <a:rPr lang="zh-CN" altLang="en-US" dirty="0"/>
              <a:t>和</a:t>
            </a:r>
            <a:r>
              <a:rPr lang="zh-CN" altLang="zh-CN" dirty="0"/>
              <a:t>时钟信号</a:t>
            </a:r>
            <a:r>
              <a:rPr lang="en-US" altLang="zh-CN" dirty="0"/>
              <a:t>Clock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输出</a:t>
            </a:r>
            <a:r>
              <a:rPr lang="zh-CN" altLang="en-US" dirty="0"/>
              <a:t>为双口输出，</a:t>
            </a:r>
            <a:r>
              <a:rPr lang="zh-CN" altLang="zh-CN" dirty="0"/>
              <a:t>包括两个</a:t>
            </a:r>
            <a:r>
              <a:rPr lang="en-US" altLang="zh-CN" dirty="0"/>
              <a:t>32</a:t>
            </a:r>
            <a:r>
              <a:rPr lang="zh-CN" altLang="zh-CN" dirty="0"/>
              <a:t>位的读寄存器结果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BFF595-63B2-439B-B134-D1B86672DB22}"/>
              </a:ext>
            </a:extLst>
          </p:cNvPr>
          <p:cNvSpPr txBox="1"/>
          <p:nvPr/>
        </p:nvSpPr>
        <p:spPr>
          <a:xfrm>
            <a:off x="2498159" y="6066221"/>
            <a:ext cx="94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RegFile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C103C34-D12D-498B-A415-58B4942E068C}"/>
              </a:ext>
            </a:extLst>
          </p:cNvPr>
          <p:cNvPicPr/>
          <p:nvPr/>
        </p:nvPicPr>
        <p:blipFill rotWithShape="1">
          <a:blip r:embed="rId2"/>
          <a:srcRect t="2333" b="3180"/>
          <a:stretch/>
        </p:blipFill>
        <p:spPr bwMode="auto">
          <a:xfrm>
            <a:off x="1757700" y="3024000"/>
            <a:ext cx="2223300" cy="2813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432CDB9-637B-457D-ABA0-BE6DAABC7243}"/>
              </a:ext>
            </a:extLst>
          </p:cNvPr>
          <p:cNvSpPr txBox="1"/>
          <p:nvPr/>
        </p:nvSpPr>
        <p:spPr>
          <a:xfrm>
            <a:off x="7717550" y="5607444"/>
            <a:ext cx="1247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RegFile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CFB8A8-C803-469B-97A3-B3B29576A8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06000" y="3434832"/>
            <a:ext cx="6210000" cy="19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Fetch</a:t>
            </a:r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的设计与实现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000" y="999000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取指部件的功能为：</a:t>
            </a:r>
            <a:r>
              <a:rPr lang="zh-CN" altLang="en-US" dirty="0"/>
              <a:t>受</a:t>
            </a:r>
            <a:r>
              <a:rPr lang="zh-CN" altLang="zh-CN" dirty="0"/>
              <a:t>时钟</a:t>
            </a:r>
            <a:r>
              <a:rPr lang="zh-CN" altLang="en-US" dirty="0"/>
              <a:t>触发</a:t>
            </a:r>
            <a:r>
              <a:rPr lang="zh-CN" altLang="zh-CN" dirty="0"/>
              <a:t>，自动获取下一条指令地址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975896" y="5717010"/>
            <a:ext cx="113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Fetch</a:t>
            </a:r>
            <a:r>
              <a:rPr lang="zh-CN" altLang="en-US" sz="1200" dirty="0"/>
              <a:t>仿真波形</a:t>
            </a:r>
            <a:endParaRPr lang="zh-CN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586000" y="6054989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取指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ABBE6E-B399-4506-94C3-3E915699B042}"/>
              </a:ext>
            </a:extLst>
          </p:cNvPr>
          <p:cNvSpPr txBox="1"/>
          <p:nvPr/>
        </p:nvSpPr>
        <p:spPr>
          <a:xfrm>
            <a:off x="561000" y="1454446"/>
            <a:ext cx="11424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en-US" altLang="zh-CN" dirty="0"/>
              <a:t>PC</a:t>
            </a:r>
            <a:r>
              <a:rPr lang="zh-CN" altLang="zh-CN" dirty="0"/>
              <a:t>的更新逻辑可归纳如下：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默认不发生跳转，</a:t>
            </a:r>
            <a:r>
              <a:rPr lang="en-US" altLang="zh-CN" sz="1600" dirty="0"/>
              <a:t>PC=</a:t>
            </a:r>
            <a:r>
              <a:rPr lang="en-US" altLang="zh-CN" sz="1600" dirty="0" err="1"/>
              <a:t>PC+4</a:t>
            </a:r>
            <a:endParaRPr lang="zh-CN" altLang="zh-C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当</a:t>
            </a:r>
            <a:r>
              <a:rPr lang="en-US" altLang="zh-CN" sz="1600" dirty="0"/>
              <a:t>B=1</a:t>
            </a:r>
            <a:r>
              <a:rPr lang="zh-CN" altLang="zh-CN" sz="1600" dirty="0"/>
              <a:t>并且</a:t>
            </a:r>
            <a:r>
              <a:rPr lang="en-US" altLang="zh-CN" sz="1600" dirty="0"/>
              <a:t>Z=1</a:t>
            </a:r>
            <a:r>
              <a:rPr lang="zh-CN" altLang="zh-CN" sz="1600" dirty="0"/>
              <a:t>时条件跳转，</a:t>
            </a:r>
            <a:r>
              <a:rPr lang="en-US" altLang="zh-CN" sz="1600" dirty="0"/>
              <a:t>PC=</a:t>
            </a:r>
            <a:r>
              <a:rPr lang="en-US" altLang="zh-CN" sz="1600" dirty="0" err="1"/>
              <a:t>PC+4+B_addr</a:t>
            </a:r>
            <a:endParaRPr lang="zh-CN" altLang="zh-CN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当</a:t>
            </a:r>
            <a:r>
              <a:rPr lang="en-US" altLang="zh-CN" sz="1600" dirty="0"/>
              <a:t>J=1</a:t>
            </a:r>
            <a:r>
              <a:rPr lang="zh-CN" altLang="zh-CN" sz="1600" dirty="0"/>
              <a:t>时无条件跳转，</a:t>
            </a:r>
            <a:r>
              <a:rPr lang="en-US" altLang="zh-CN" sz="1600" dirty="0"/>
              <a:t>PC={PC</a:t>
            </a:r>
            <a:r>
              <a:rPr lang="zh-CN" altLang="zh-CN" sz="1600" dirty="0"/>
              <a:t>高</a:t>
            </a:r>
            <a:r>
              <a:rPr lang="en-US" altLang="zh-CN" sz="1600" dirty="0"/>
              <a:t>4</a:t>
            </a:r>
            <a:r>
              <a:rPr lang="zh-CN" altLang="zh-CN" sz="1600" dirty="0"/>
              <a:t>位，</a:t>
            </a:r>
            <a:r>
              <a:rPr lang="en-US" altLang="zh-CN" sz="1600" dirty="0"/>
              <a:t>Offset}</a:t>
            </a:r>
            <a:endParaRPr lang="zh-CN" altLang="zh-CN" sz="1600" dirty="0"/>
          </a:p>
          <a:p>
            <a:endParaRPr lang="zh-CN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7DB460-5DAC-4D00-9306-92D0331811EC}"/>
              </a:ext>
            </a:extLst>
          </p:cNvPr>
          <p:cNvPicPr/>
          <p:nvPr/>
        </p:nvPicPr>
        <p:blipFill rotWithShape="1">
          <a:blip r:embed="rId2"/>
          <a:srcRect l="364" t="2281" r="1060" b="2553"/>
          <a:stretch/>
        </p:blipFill>
        <p:spPr bwMode="auto">
          <a:xfrm>
            <a:off x="1759135" y="2953566"/>
            <a:ext cx="2435297" cy="2938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59063A-8427-433E-BAFB-1A004BF36C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1000" y="3468285"/>
            <a:ext cx="6300000" cy="19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 bwMode="auto">
          <a:xfrm>
            <a:off x="1371000" y="445450"/>
            <a:ext cx="2925000" cy="463550"/>
          </a:xfrm>
          <a:prstGeom prst="roundRect">
            <a:avLst>
              <a:gd name="adj" fmla="val 50000"/>
            </a:avLst>
          </a:prstGeom>
          <a:solidFill>
            <a:srgbClr val="005DA5"/>
          </a:solidFill>
          <a:ln w="25400" cap="flat" cmpd="sng">
            <a:noFill/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778510" fontAlgn="auto"/>
            <a:endParaRPr lang="en-US" sz="5350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  <a:cs typeface="Gill Sans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1461000" y="463890"/>
            <a:ext cx="2610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b"/>
            <a:r>
              <a:rPr lang="zh-CN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控制器的设计与实现</a:t>
            </a:r>
          </a:p>
          <a:p>
            <a:pPr algn="ctr" fontAlgn="b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61000" y="54000"/>
            <a:ext cx="8913100" cy="630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254" y="1112056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控制器的功能为分析指令并提供相应的控制信号，可分为：主控单元</a:t>
            </a:r>
            <a:r>
              <a:rPr lang="en-US" altLang="zh-CN" dirty="0"/>
              <a:t>Control</a:t>
            </a:r>
            <a:r>
              <a:rPr lang="zh-CN" altLang="zh-CN" dirty="0"/>
              <a:t>和局部控制单元</a:t>
            </a:r>
            <a:r>
              <a:rPr lang="en-US" altLang="zh-CN" dirty="0" err="1"/>
              <a:t>ALUOp</a:t>
            </a:r>
            <a:r>
              <a:rPr lang="zh-CN" altLang="zh-CN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B563A-8CC4-4BCD-B1AD-EC2AE2B0ACD6}"/>
              </a:ext>
            </a:extLst>
          </p:cNvPr>
          <p:cNvSpPr txBox="1"/>
          <p:nvPr/>
        </p:nvSpPr>
        <p:spPr>
          <a:xfrm>
            <a:off x="382254" y="1729135"/>
            <a:ext cx="114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dirty="0"/>
              <a:t>先分别实现主控单元和</a:t>
            </a:r>
            <a:r>
              <a:rPr lang="en-US" altLang="zh-CN" dirty="0"/>
              <a:t>ALU</a:t>
            </a:r>
            <a:r>
              <a:rPr lang="zh-CN" altLang="zh-CN" dirty="0"/>
              <a:t>局部控制单元，再将两者组装成完整的控制器。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6F9C1-FEE8-41F9-8578-59D1CB9CFAA6}"/>
              </a:ext>
            </a:extLst>
          </p:cNvPr>
          <p:cNvSpPr txBox="1"/>
          <p:nvPr/>
        </p:nvSpPr>
        <p:spPr>
          <a:xfrm>
            <a:off x="7975896" y="56074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控制器仿真波形</a:t>
            </a:r>
            <a:endParaRPr lang="zh-CN" altLang="zh-CN" sz="12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1C27DD6-268C-4977-84B9-9C4109B7E5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21496" y="3323072"/>
            <a:ext cx="5680319" cy="205021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8899FD3-85F1-4999-BCCC-39AC534ADA03}"/>
              </a:ext>
            </a:extLst>
          </p:cNvPr>
          <p:cNvSpPr txBox="1"/>
          <p:nvPr/>
        </p:nvSpPr>
        <p:spPr>
          <a:xfrm>
            <a:off x="2496000" y="5990500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控制器</a:t>
            </a:r>
            <a:r>
              <a:rPr lang="zh-CN" altLang="zh-CN" sz="1200" dirty="0"/>
              <a:t>模块</a:t>
            </a:r>
            <a:endParaRPr lang="zh-CN" altLang="en-US" sz="1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53708C-64CD-4831-9EE6-F34E6CA3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00" y="2844000"/>
            <a:ext cx="2325815" cy="29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1353</Words>
  <Application>Microsoft Office PowerPoint</Application>
  <PresentationFormat>宽屏</PresentationFormat>
  <Paragraphs>574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Gill Sans</vt:lpstr>
      <vt:lpstr>宋体</vt:lpstr>
      <vt:lpstr>微软雅黑</vt:lpstr>
      <vt:lpstr>等线</vt:lpstr>
      <vt:lpstr>黑体</vt:lpstr>
      <vt:lpstr>Arial</vt:lpstr>
      <vt:lpstr>Calibri</vt:lpstr>
      <vt:lpstr>Calibri Light</vt:lpstr>
      <vt:lpstr>Times New Roman</vt:lpstr>
      <vt:lpstr>1_自定义设计方案</vt:lpstr>
      <vt:lpstr>自定义设计方案</vt:lpstr>
      <vt:lpstr>1_Office 主题​​</vt:lpstr>
      <vt:lpstr>2_自定义设计方案</vt:lpstr>
      <vt:lpstr>2_Office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鲁宁</dc:creator>
  <cp:lastModifiedBy>Zhengren Wang</cp:lastModifiedBy>
  <cp:revision>1490</cp:revision>
  <dcterms:created xsi:type="dcterms:W3CDTF">2014-05-25T02:24:00Z</dcterms:created>
  <dcterms:modified xsi:type="dcterms:W3CDTF">2021-07-12T07:13:48Z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7A3245CE45404CD69A51E1506A2C2788</vt:lpwstr>
  </property>
</Properties>
</file>