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64" r:id="rId5"/>
    <p:sldId id="257" r:id="rId6"/>
    <p:sldId id="262" r:id="rId7"/>
    <p:sldId id="259" r:id="rId8"/>
    <p:sldId id="258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CC6D42-3282-48EA-BF89-832AD2B09A14}" v="480" dt="2023-04-28T09:19:04.452"/>
    <p1510:client id="{BBD1BD4D-7078-43FE-A217-75A98692157D}" v="104" dt="2023-04-28T10:01:26.765"/>
    <p1510:client id="{DC77CFF9-0423-482A-AA65-DA170A6ABA40}" v="603" dt="2023-04-28T09:58:34.178"/>
    <p1510:client id="{E83902A0-C562-4710-AAA4-D25E67583B1C}" v="119" dt="2023-04-28T10:03:08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>
        <p:scale>
          <a:sx n="93" d="100"/>
          <a:sy n="93" d="100"/>
        </p:scale>
        <p:origin x="848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75613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3693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9094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438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210116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6322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1265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799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716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6917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1498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0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researchgate.net/publication/220945122_Heuristics_for_Information_Visualization_Evalu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35130" y="1066800"/>
            <a:ext cx="8112369" cy="2362200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Autofit/>
          </a:bodyPr>
          <a:lstStyle/>
          <a:p>
            <a:r>
              <a:rPr lang="en-US" sz="2000" dirty="0"/>
              <a:t>Data Visualization Design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Exercises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Design Exercise 6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2175804" y="5216335"/>
            <a:ext cx="7821637" cy="1028697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z="2000" dirty="0" err="1">
                <a:cs typeface="Calibri"/>
              </a:rPr>
              <a:t>Evaluating</a:t>
            </a:r>
            <a:r>
              <a:rPr lang="da-DK" sz="2000" dirty="0">
                <a:cs typeface="Calibri"/>
              </a:rPr>
              <a:t> and </a:t>
            </a:r>
            <a:r>
              <a:rPr lang="da-DK" sz="2000" dirty="0" err="1">
                <a:cs typeface="Calibri"/>
              </a:rPr>
              <a:t>communicating</a:t>
            </a:r>
            <a:r>
              <a:rPr lang="da-DK" sz="2000" dirty="0">
                <a:cs typeface="Calibri"/>
              </a:rPr>
              <a:t> the design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D772DCF-E169-3E83-4DA2-37197C98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4765" y="6245032"/>
            <a:ext cx="524491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24393F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a-DK" sz="1050" b="0" i="0" u="none" strike="noStrike" kern="1200" cap="none" spc="0" normalizeH="0" baseline="0" noProof="0">
              <a:ln>
                <a:noFill/>
              </a:ln>
              <a:solidFill>
                <a:srgbClr val="24393F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39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B6929-62FE-EF7D-0053-CA5DC317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Design </a:t>
            </a:r>
            <a:r>
              <a:rPr lang="da-DK" dirty="0" err="1"/>
              <a:t>Exercise</a:t>
            </a:r>
            <a:r>
              <a:rPr lang="da-DK" dirty="0"/>
              <a:t> 6: </a:t>
            </a:r>
            <a:r>
              <a:rPr lang="da-DK" dirty="0" err="1"/>
              <a:t>Evaluating</a:t>
            </a:r>
            <a:r>
              <a:rPr lang="da-DK" dirty="0"/>
              <a:t> and </a:t>
            </a:r>
            <a:r>
              <a:rPr lang="da-DK" dirty="0" err="1"/>
              <a:t>communicating</a:t>
            </a:r>
            <a:r>
              <a:rPr lang="da-DK" dirty="0"/>
              <a:t> the design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60841D9-AFBC-A9DA-2B00-6013CB8B5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endParaRPr lang="da-DK"/>
          </a:p>
          <a:p>
            <a:r>
              <a:rPr lang="da-DK"/>
              <a:t>14.15-14.25: Introduction to today's exercise (2A52)</a:t>
            </a:r>
          </a:p>
          <a:p>
            <a:r>
              <a:rPr lang="da-DK"/>
              <a:t>14.25-14.40: In your group: Evaluating your work using the heuristics</a:t>
            </a:r>
          </a:p>
          <a:p>
            <a:r>
              <a:rPr lang="da-DK"/>
              <a:t>14.40-15.00: Evaluating your work with another group</a:t>
            </a:r>
          </a:p>
          <a:p>
            <a:r>
              <a:rPr lang="da-DK"/>
              <a:t>15.00-15.15: Break</a:t>
            </a:r>
          </a:p>
          <a:p>
            <a:r>
              <a:rPr lang="da-DK"/>
              <a:t>15.15-16.00: Continue your work with Altair and your exam project</a:t>
            </a:r>
          </a:p>
        </p:txBody>
      </p:sp>
    </p:spTree>
    <p:extLst>
      <p:ext uri="{BB962C8B-B14F-4D97-AF65-F5344CB8AC3E}">
        <p14:creationId xmlns:p14="http://schemas.microsoft.com/office/powerpoint/2010/main" val="368617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A0981-22AB-BDD6-DFA4-8C4AFE37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dirty="0">
                <a:solidFill>
                  <a:schemeClr val="tx2"/>
                </a:solidFill>
                <a:cs typeface="Calibri Light"/>
              </a:rPr>
              <a:t>A </a:t>
            </a:r>
            <a:r>
              <a:rPr lang="da-DK" sz="3600" dirty="0" err="1">
                <a:solidFill>
                  <a:schemeClr val="tx2"/>
                </a:solidFill>
                <a:cs typeface="Calibri Light"/>
              </a:rPr>
              <a:t>heuristic</a:t>
            </a:r>
            <a:endParaRPr lang="da-DK" sz="3600" dirty="0">
              <a:solidFill>
                <a:schemeClr val="tx2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F4A6D5A-4979-6A26-1BA7-5D9971FD1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da-DK" sz="1800">
                <a:solidFill>
                  <a:schemeClr val="tx2"/>
                </a:solidFill>
                <a:ea typeface="+mn-lt"/>
                <a:cs typeface="+mn-lt"/>
              </a:rPr>
              <a:t>"Heuristic evaluation involves having a small set of evaluators examine the interface and judge its compliance with recognized usability principles"</a:t>
            </a:r>
            <a:endParaRPr lang="da-DK" sz="1800">
              <a:solidFill>
                <a:schemeClr val="tx2"/>
              </a:solidFill>
              <a:cs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348C1-E2B3-06F9-4218-F786300BAC66}"/>
              </a:ext>
            </a:extLst>
          </p:cNvPr>
          <p:cNvSpPr txBox="1"/>
          <p:nvPr/>
        </p:nvSpPr>
        <p:spPr>
          <a:xfrm>
            <a:off x="7728857" y="78159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7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624E0-F50F-1D9F-E0D9-58BB20AE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r>
              <a:rPr lang="da-DK" sz="3900" dirty="0">
                <a:cs typeface="Calibri Light"/>
              </a:rPr>
              <a:t>14.25-14.40: In </a:t>
            </a:r>
            <a:r>
              <a:rPr lang="da-DK" sz="3900" dirty="0" err="1">
                <a:cs typeface="Calibri Light"/>
              </a:rPr>
              <a:t>your</a:t>
            </a:r>
            <a:r>
              <a:rPr lang="da-DK" sz="3900" dirty="0">
                <a:cs typeface="Calibri Light"/>
              </a:rPr>
              <a:t> </a:t>
            </a:r>
            <a:r>
              <a:rPr lang="da-DK" sz="3900" dirty="0" err="1">
                <a:cs typeface="Calibri Light"/>
              </a:rPr>
              <a:t>group</a:t>
            </a:r>
            <a:r>
              <a:rPr lang="da-DK" sz="3900" dirty="0">
                <a:cs typeface="Calibri Light"/>
              </a:rPr>
              <a:t>: </a:t>
            </a:r>
            <a:r>
              <a:rPr lang="da-DK" sz="3900" dirty="0" err="1">
                <a:cs typeface="Calibri Light"/>
              </a:rPr>
              <a:t>Evaluating</a:t>
            </a:r>
            <a:r>
              <a:rPr lang="da-DK" sz="3900" dirty="0">
                <a:cs typeface="Calibri Light"/>
              </a:rPr>
              <a:t> </a:t>
            </a:r>
            <a:r>
              <a:rPr lang="da-DK" sz="3900" dirty="0" err="1">
                <a:cs typeface="Calibri Light"/>
              </a:rPr>
              <a:t>your</a:t>
            </a:r>
            <a:r>
              <a:rPr lang="da-DK" sz="3900" dirty="0">
                <a:cs typeface="Calibri Light"/>
              </a:rPr>
              <a:t> </a:t>
            </a:r>
            <a:r>
              <a:rPr lang="da-DK" sz="3900" dirty="0" err="1">
                <a:cs typeface="Calibri Light"/>
              </a:rPr>
              <a:t>work</a:t>
            </a:r>
            <a:r>
              <a:rPr lang="da-DK" sz="3900" dirty="0">
                <a:cs typeface="Calibri Light"/>
              </a:rPr>
              <a:t> </a:t>
            </a:r>
            <a:r>
              <a:rPr lang="da-DK" sz="3900" dirty="0" err="1">
                <a:cs typeface="Calibri Light"/>
              </a:rPr>
              <a:t>using</a:t>
            </a:r>
            <a:r>
              <a:rPr lang="da-DK" sz="3900" dirty="0">
                <a:cs typeface="Calibri Light"/>
              </a:rPr>
              <a:t> the </a:t>
            </a:r>
            <a:r>
              <a:rPr lang="da-DK" sz="3900" dirty="0" err="1">
                <a:cs typeface="Calibri Light"/>
              </a:rPr>
              <a:t>heuristics</a:t>
            </a:r>
            <a:r>
              <a:rPr lang="da-DK" sz="3900" dirty="0">
                <a:cs typeface="Calibri Light"/>
              </a:rPr>
              <a:t> </a:t>
            </a:r>
            <a:endParaRPr lang="da-DK" sz="39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8509A0-3C0C-D12A-6711-E7B5BF032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da-DK" sz="1900" err="1">
                <a:ea typeface="Calibri" panose="020F0502020204030204"/>
                <a:cs typeface="Calibri"/>
              </a:rPr>
              <a:t>We</a:t>
            </a:r>
            <a:r>
              <a:rPr lang="da-DK" sz="1900">
                <a:ea typeface="Calibri" panose="020F0502020204030204"/>
                <a:cs typeface="Calibri"/>
              </a:rPr>
              <a:t> have </a:t>
            </a:r>
            <a:r>
              <a:rPr lang="da-DK" sz="1900" err="1">
                <a:ea typeface="Calibri" panose="020F0502020204030204"/>
                <a:cs typeface="Calibri"/>
              </a:rPr>
              <a:t>chosen</a:t>
            </a:r>
            <a:r>
              <a:rPr lang="da-DK" sz="1900">
                <a:ea typeface="Calibri" panose="020F0502020204030204"/>
                <a:cs typeface="Calibri"/>
              </a:rPr>
              <a:t> 3 </a:t>
            </a:r>
            <a:r>
              <a:rPr lang="da-DK" sz="1900" err="1">
                <a:ea typeface="Calibri" panose="020F0502020204030204"/>
                <a:cs typeface="Calibri"/>
              </a:rPr>
              <a:t>heuristics</a:t>
            </a:r>
            <a:r>
              <a:rPr lang="da-DK" sz="1900">
                <a:ea typeface="Calibri" panose="020F0502020204030204"/>
                <a:cs typeface="Calibri"/>
              </a:rPr>
              <a:t> </a:t>
            </a:r>
            <a:r>
              <a:rPr lang="da-DK" sz="1900" err="1">
                <a:ea typeface="Calibri" panose="020F0502020204030204"/>
                <a:cs typeface="Calibri"/>
              </a:rPr>
              <a:t>you</a:t>
            </a:r>
            <a:r>
              <a:rPr lang="da-DK" sz="1900">
                <a:ea typeface="Calibri" panose="020F0502020204030204"/>
                <a:cs typeface="Calibri"/>
              </a:rPr>
              <a:t> </a:t>
            </a:r>
            <a:r>
              <a:rPr lang="da-DK" sz="1900" err="1">
                <a:ea typeface="Calibri" panose="020F0502020204030204"/>
                <a:cs typeface="Calibri"/>
              </a:rPr>
              <a:t>need</a:t>
            </a:r>
            <a:r>
              <a:rPr lang="da-DK" sz="1900">
                <a:ea typeface="Calibri" panose="020F0502020204030204"/>
                <a:cs typeface="Calibri"/>
              </a:rPr>
              <a:t> to </a:t>
            </a:r>
            <a:r>
              <a:rPr lang="da-DK" sz="1900" err="1">
                <a:ea typeface="Calibri" panose="020F0502020204030204"/>
                <a:cs typeface="Calibri"/>
              </a:rPr>
              <a:t>consider</a:t>
            </a:r>
            <a:r>
              <a:rPr lang="da-DK" sz="1900">
                <a:ea typeface="Calibri" panose="020F0502020204030204"/>
                <a:cs typeface="Calibri"/>
              </a:rPr>
              <a:t>: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da-DK" sz="1500" err="1">
                <a:cs typeface="Calibri"/>
              </a:rPr>
              <a:t>Confirm</a:t>
            </a:r>
            <a:r>
              <a:rPr lang="da-DK" sz="1500">
                <a:cs typeface="Calibri"/>
              </a:rPr>
              <a:t> </a:t>
            </a:r>
            <a:r>
              <a:rPr lang="da-DK" sz="1500" err="1">
                <a:cs typeface="Calibri"/>
              </a:rPr>
              <a:t>hypotheses</a:t>
            </a:r>
            <a:endParaRPr lang="da-DK" sz="1500">
              <a:ea typeface="Calibri"/>
              <a:cs typeface="Calibri"/>
            </a:endParaRPr>
          </a:p>
          <a:p>
            <a:pPr lvl="1">
              <a:buFont typeface="Calibri" panose="020B0604020202020204" pitchFamily="34" charset="0"/>
              <a:buChar char="-"/>
            </a:pPr>
            <a:r>
              <a:rPr lang="da-DK" sz="1500" err="1">
                <a:cs typeface="Calibri"/>
              </a:rPr>
              <a:t>Consider</a:t>
            </a:r>
            <a:r>
              <a:rPr lang="da-DK" sz="1500">
                <a:cs typeface="Calibri"/>
              </a:rPr>
              <a:t> Gestalt Laws</a:t>
            </a:r>
            <a:endParaRPr lang="da-DK" sz="1500">
              <a:ea typeface="Calibri"/>
              <a:cs typeface="Calibri"/>
            </a:endParaRPr>
          </a:p>
          <a:p>
            <a:pPr lvl="1">
              <a:buFont typeface="Calibri" panose="020B0604020202020204" pitchFamily="34" charset="0"/>
              <a:buChar char="-"/>
            </a:pPr>
            <a:r>
              <a:rPr lang="da-DK" sz="1500">
                <a:cs typeface="Calibri"/>
              </a:rPr>
              <a:t>Provide multiple </a:t>
            </a:r>
            <a:r>
              <a:rPr lang="da-DK" sz="1500" err="1">
                <a:cs typeface="Calibri"/>
              </a:rPr>
              <a:t>levels</a:t>
            </a:r>
            <a:r>
              <a:rPr lang="da-DK" sz="1500">
                <a:cs typeface="Calibri"/>
              </a:rPr>
              <a:t> of detail</a:t>
            </a:r>
            <a:endParaRPr lang="da-DK" sz="1500">
              <a:ea typeface="Calibri"/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endParaRPr lang="da-DK" sz="1900">
              <a:cs typeface="Calibri"/>
            </a:endParaRPr>
          </a:p>
          <a:p>
            <a:r>
              <a:rPr lang="da-DK" sz="1900" err="1">
                <a:cs typeface="Calibri"/>
              </a:rPr>
              <a:t>Choose</a:t>
            </a:r>
            <a:r>
              <a:rPr lang="da-DK" sz="1900">
                <a:cs typeface="Calibri"/>
              </a:rPr>
              <a:t> 2 </a:t>
            </a:r>
            <a:r>
              <a:rPr lang="da-DK" sz="1900" err="1">
                <a:cs typeface="Calibri"/>
              </a:rPr>
              <a:t>additional</a:t>
            </a:r>
            <a:r>
              <a:rPr lang="da-DK" sz="1900">
                <a:cs typeface="Calibri"/>
              </a:rPr>
              <a:t>  </a:t>
            </a:r>
            <a:r>
              <a:rPr lang="da-DK" sz="1900" err="1">
                <a:cs typeface="Calibri"/>
              </a:rPr>
              <a:t>heuristics</a:t>
            </a:r>
            <a:r>
              <a:rPr lang="da-DK" sz="1900">
                <a:cs typeface="Calibri"/>
              </a:rPr>
              <a:t> (</a:t>
            </a:r>
            <a:r>
              <a:rPr lang="da-DK" sz="1900" err="1">
                <a:cs typeface="Calibri"/>
              </a:rPr>
              <a:t>next</a:t>
            </a:r>
            <a:r>
              <a:rPr lang="da-DK" sz="1900">
                <a:cs typeface="Calibri"/>
              </a:rPr>
              <a:t> slide)</a:t>
            </a:r>
            <a:endParaRPr lang="da-DK" sz="1900">
              <a:ea typeface="Calibri"/>
              <a:cs typeface="Calibri"/>
            </a:endParaRPr>
          </a:p>
          <a:p>
            <a:pPr lvl="1">
              <a:buFont typeface="Calibri" panose="020B0604020202020204" pitchFamily="34" charset="0"/>
              <a:buChar char="-"/>
            </a:pPr>
            <a:r>
              <a:rPr lang="da-DK" sz="1500" err="1">
                <a:ea typeface="Calibri"/>
                <a:cs typeface="Calibri"/>
              </a:rPr>
              <a:t>Analyze</a:t>
            </a:r>
            <a:r>
              <a:rPr lang="da-DK" sz="1500">
                <a:ea typeface="Calibri"/>
                <a:cs typeface="Calibri"/>
              </a:rPr>
              <a:t> </a:t>
            </a:r>
            <a:r>
              <a:rPr lang="da-DK" sz="1500" err="1">
                <a:ea typeface="+mn-lt"/>
                <a:cs typeface="+mn-lt"/>
              </a:rPr>
              <a:t>your</a:t>
            </a:r>
            <a:r>
              <a:rPr lang="da-DK" sz="1500">
                <a:ea typeface="+mn-lt"/>
                <a:cs typeface="+mn-lt"/>
              </a:rPr>
              <a:t> </a:t>
            </a:r>
            <a:r>
              <a:rPr lang="da-DK" sz="1500" err="1">
                <a:ea typeface="+mn-lt"/>
                <a:cs typeface="+mn-lt"/>
              </a:rPr>
              <a:t>visualizations</a:t>
            </a:r>
            <a:r>
              <a:rPr lang="da-DK" sz="1500">
                <a:ea typeface="+mn-lt"/>
                <a:cs typeface="+mn-lt"/>
              </a:rPr>
              <a:t> </a:t>
            </a:r>
            <a:r>
              <a:rPr lang="da-DK" sz="1500" err="1">
                <a:ea typeface="+mn-lt"/>
                <a:cs typeface="+mn-lt"/>
              </a:rPr>
              <a:t>using</a:t>
            </a:r>
            <a:r>
              <a:rPr lang="da-DK" sz="1500">
                <a:ea typeface="+mn-lt"/>
                <a:cs typeface="+mn-lt"/>
              </a:rPr>
              <a:t> the 5 </a:t>
            </a:r>
            <a:r>
              <a:rPr lang="da-DK" sz="1500" err="1">
                <a:ea typeface="+mn-lt"/>
                <a:cs typeface="+mn-lt"/>
              </a:rPr>
              <a:t>heuristics</a:t>
            </a:r>
          </a:p>
          <a:p>
            <a:endParaRPr lang="da-DK" sz="1900">
              <a:cs typeface="Calibri"/>
            </a:endParaRPr>
          </a:p>
          <a:p>
            <a:endParaRPr lang="da-DK" sz="1900">
              <a:cs typeface="Calibri"/>
            </a:endParaRPr>
          </a:p>
          <a:p>
            <a:r>
              <a:rPr lang="da-DK" sz="1900" b="1" u="sng" err="1">
                <a:ea typeface="+mn-lt"/>
                <a:cs typeface="+mn-lt"/>
              </a:rPr>
              <a:t>Remember</a:t>
            </a:r>
            <a:r>
              <a:rPr lang="da-DK" sz="1900" b="1" u="sng">
                <a:ea typeface="+mn-lt"/>
                <a:cs typeface="+mn-lt"/>
              </a:rPr>
              <a:t>: to </a:t>
            </a:r>
            <a:r>
              <a:rPr lang="da-DK" sz="1900" b="1" u="sng" err="1">
                <a:ea typeface="+mn-lt"/>
                <a:cs typeface="+mn-lt"/>
              </a:rPr>
              <a:t>take</a:t>
            </a:r>
            <a:r>
              <a:rPr lang="da-DK" sz="1900" b="1" u="sng">
                <a:ea typeface="+mn-lt"/>
                <a:cs typeface="+mn-lt"/>
              </a:rPr>
              <a:t> </a:t>
            </a:r>
            <a:r>
              <a:rPr lang="da-DK" sz="1900" b="1" u="sng" err="1">
                <a:ea typeface="+mn-lt"/>
                <a:cs typeface="+mn-lt"/>
              </a:rPr>
              <a:t>pictures</a:t>
            </a:r>
            <a:r>
              <a:rPr lang="da-DK" sz="1900" b="1" u="sng">
                <a:ea typeface="+mn-lt"/>
                <a:cs typeface="+mn-lt"/>
              </a:rPr>
              <a:t> and </a:t>
            </a:r>
            <a:r>
              <a:rPr lang="da-DK" sz="1900" b="1" u="sng" err="1">
                <a:ea typeface="+mn-lt"/>
                <a:cs typeface="+mn-lt"/>
              </a:rPr>
              <a:t>document</a:t>
            </a:r>
            <a:r>
              <a:rPr lang="da-DK" sz="1900" b="1" u="sng">
                <a:ea typeface="+mn-lt"/>
                <a:cs typeface="+mn-lt"/>
              </a:rPr>
              <a:t> </a:t>
            </a:r>
            <a:r>
              <a:rPr lang="da-DK" sz="1900" b="1" u="sng" err="1">
                <a:ea typeface="+mn-lt"/>
                <a:cs typeface="+mn-lt"/>
              </a:rPr>
              <a:t>your</a:t>
            </a:r>
            <a:r>
              <a:rPr lang="da-DK" sz="1900" b="1" u="sng">
                <a:ea typeface="+mn-lt"/>
                <a:cs typeface="+mn-lt"/>
              </a:rPr>
              <a:t> </a:t>
            </a:r>
            <a:r>
              <a:rPr lang="da-DK" sz="1900" b="1" u="sng" err="1">
                <a:ea typeface="+mn-lt"/>
                <a:cs typeface="+mn-lt"/>
              </a:rPr>
              <a:t>process</a:t>
            </a:r>
            <a:r>
              <a:rPr lang="da-DK" sz="1900" b="1" u="sng">
                <a:ea typeface="+mn-lt"/>
                <a:cs typeface="+mn-lt"/>
              </a:rPr>
              <a:t> ––&gt; </a:t>
            </a:r>
            <a:r>
              <a:rPr lang="da-DK" sz="1900" b="1" u="sng" err="1">
                <a:ea typeface="+mn-lt"/>
                <a:cs typeface="+mn-lt"/>
              </a:rPr>
              <a:t>useful</a:t>
            </a:r>
            <a:r>
              <a:rPr lang="da-DK" sz="1900" b="1" u="sng">
                <a:ea typeface="+mn-lt"/>
                <a:cs typeface="+mn-lt"/>
              </a:rPr>
              <a:t> for </a:t>
            </a:r>
            <a:r>
              <a:rPr lang="da-DK" sz="1900" b="1" u="sng" err="1">
                <a:ea typeface="+mn-lt"/>
                <a:cs typeface="+mn-lt"/>
              </a:rPr>
              <a:t>your</a:t>
            </a:r>
            <a:r>
              <a:rPr lang="da-DK" sz="1900" b="1" u="sng">
                <a:ea typeface="+mn-lt"/>
                <a:cs typeface="+mn-lt"/>
              </a:rPr>
              <a:t> </a:t>
            </a:r>
            <a:r>
              <a:rPr lang="da-DK" sz="1900" b="1" u="sng" err="1">
                <a:ea typeface="+mn-lt"/>
                <a:cs typeface="+mn-lt"/>
              </a:rPr>
              <a:t>hand</a:t>
            </a:r>
            <a:r>
              <a:rPr lang="da-DK" sz="1900" b="1" u="sng">
                <a:ea typeface="+mn-lt"/>
                <a:cs typeface="+mn-lt"/>
              </a:rPr>
              <a:t>-in (4/5)!</a:t>
            </a:r>
            <a:endParaRPr lang="da-DK" sz="19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086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BA20B55-F017-3622-3F5D-CACF94F59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</p:spPr>
        <p:txBody>
          <a:bodyPr>
            <a:noAutofit/>
          </a:bodyPr>
          <a:lstStyle/>
          <a:p>
            <a:r>
              <a:rPr lang="da-DK" sz="3500" dirty="0" err="1">
                <a:cs typeface="Courier New" panose="02070309020205020404" pitchFamily="49" charset="0"/>
              </a:rPr>
              <a:t>Heuristics</a:t>
            </a:r>
            <a:r>
              <a:rPr lang="da-DK" sz="3500" dirty="0">
                <a:cs typeface="Courier New" panose="02070309020205020404" pitchFamily="49" charset="0"/>
              </a:rPr>
              <a:t> a </a:t>
            </a:r>
            <a:r>
              <a:rPr lang="da-DK" sz="3500" dirty="0" err="1">
                <a:cs typeface="Courier New" panose="02070309020205020404" pitchFamily="49" charset="0"/>
              </a:rPr>
              <a:t>Heuristics</a:t>
            </a:r>
            <a:r>
              <a:rPr lang="da-DK" sz="3500" dirty="0">
                <a:cs typeface="Courier New" panose="02070309020205020404" pitchFamily="49" charset="0"/>
              </a:rPr>
              <a:t> </a:t>
            </a:r>
            <a:r>
              <a:rPr lang="da-DK" sz="3500" dirty="0" err="1">
                <a:cs typeface="Courier New" panose="02070309020205020404" pitchFamily="49" charset="0"/>
              </a:rPr>
              <a:t>applied</a:t>
            </a:r>
            <a:r>
              <a:rPr lang="da-DK" sz="3500" dirty="0">
                <a:cs typeface="Courier New" panose="02070309020205020404" pitchFamily="49" charset="0"/>
              </a:rPr>
              <a:t> in </a:t>
            </a:r>
            <a:r>
              <a:rPr lang="da-DK" sz="3500" dirty="0" err="1">
                <a:cs typeface="Courier New" panose="02070309020205020404" pitchFamily="49" charset="0"/>
              </a:rPr>
              <a:t>evaluation</a:t>
            </a:r>
            <a:r>
              <a:rPr lang="da-DK" sz="3500" dirty="0">
                <a:cs typeface="Courier New" panose="02070309020205020404" pitchFamily="49" charset="0"/>
              </a:rPr>
              <a:t> </a:t>
            </a:r>
            <a:endParaRPr lang="en-DK" sz="3500" dirty="0">
              <a:cs typeface="Courier New" panose="02070309020205020404" pitchFamily="49" charset="0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FB3AE38-0DAE-D636-F2D2-EB17CAAA9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161903"/>
            <a:ext cx="10134600" cy="396934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a-DK"/>
          </a:p>
          <a:p>
            <a:r>
              <a:rPr lang="da-DK"/>
              <a:t>Consider people with color blindness</a:t>
            </a:r>
          </a:p>
          <a:p>
            <a:r>
              <a:rPr lang="da-DK"/>
              <a:t>Consider Gestalt Laws</a:t>
            </a:r>
          </a:p>
          <a:p>
            <a:r>
              <a:rPr lang="da-DK"/>
              <a:t>Provide multiple levels of detail</a:t>
            </a:r>
          </a:p>
          <a:p>
            <a:r>
              <a:rPr lang="da-DK"/>
              <a:t>Integrate text wherever relevant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D9C938-13BF-854A-A1BD-E2BBB9B38000}"/>
              </a:ext>
            </a:extLst>
          </p:cNvPr>
          <p:cNvSpPr txBox="1"/>
          <p:nvPr/>
        </p:nvSpPr>
        <p:spPr>
          <a:xfrm>
            <a:off x="1028700" y="6463540"/>
            <a:ext cx="10706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2"/>
              </a:rPr>
              <a:t>https://www.researchgate.net/publication/220945122_Heuristics_for_Information_Visualization_Evaluation</a:t>
            </a:r>
            <a:r>
              <a:rPr lang="en-US" dirty="0"/>
              <a:t> </a:t>
            </a:r>
            <a:endParaRPr lang="da-DK" dirty="0"/>
          </a:p>
        </p:txBody>
      </p:sp>
      <p:pic>
        <p:nvPicPr>
          <p:cNvPr id="4" name="Billede 5" descr="Et billede, der indeholder bord&#10;&#10;Beskrivelsen er genereret automatisk">
            <a:extLst>
              <a:ext uri="{FF2B5EF4-FFF2-40B4-BE49-F238E27FC236}">
                <a16:creationId xmlns:a16="http://schemas.microsoft.com/office/drawing/2014/main" id="{8BD6E119-7E74-8B8B-FD99-68262C5EB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1" y="2075832"/>
            <a:ext cx="6854536" cy="445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3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0C9DF7-D1AC-A1D8-073F-B7DECD7D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</p:spPr>
        <p:txBody>
          <a:bodyPr anchor="b">
            <a:normAutofit fontScale="90000"/>
          </a:bodyPr>
          <a:lstStyle/>
          <a:p>
            <a:r>
              <a:rPr lang="da-DK" dirty="0"/>
              <a:t>14.40-15.00: </a:t>
            </a:r>
            <a:r>
              <a:rPr lang="da-DK" dirty="0" err="1"/>
              <a:t>Evaluating</a:t>
            </a:r>
            <a:r>
              <a:rPr lang="da-DK" dirty="0"/>
              <a:t> 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 with </a:t>
            </a:r>
            <a:r>
              <a:rPr lang="da-DK" dirty="0" err="1"/>
              <a:t>another</a:t>
            </a:r>
            <a:r>
              <a:rPr lang="da-DK" dirty="0"/>
              <a:t> </a:t>
            </a:r>
            <a:r>
              <a:rPr lang="da-DK" dirty="0" err="1"/>
              <a:t>group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1A3E8BB-5012-AF52-4BEA-96F04A54F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161903"/>
            <a:ext cx="10134600" cy="396934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a-DK"/>
              <a:t>Present your heuristics to the other group</a:t>
            </a:r>
          </a:p>
          <a:p>
            <a:r>
              <a:rPr lang="da-DK"/>
              <a:t>Discuss the presented heuristics with the other group</a:t>
            </a:r>
          </a:p>
        </p:txBody>
      </p:sp>
    </p:spTree>
    <p:extLst>
      <p:ext uri="{BB962C8B-B14F-4D97-AF65-F5344CB8AC3E}">
        <p14:creationId xmlns:p14="http://schemas.microsoft.com/office/powerpoint/2010/main" val="246815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76D1CF-E81E-BF13-AB5C-687B5FFCA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da-DK"/>
              <a:t>Thank you!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1CB2D00-819A-DF05-15E0-F0D4E7C8D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/>
              <a:t>HAND-INS </a:t>
            </a:r>
          </a:p>
          <a:p>
            <a:endParaRPr lang="da-DK" dirty="0"/>
          </a:p>
          <a:p>
            <a:r>
              <a:rPr lang="da-DK" strike="sngStrike" dirty="0"/>
              <a:t>HAND-IN 1: 23/02 </a:t>
            </a:r>
          </a:p>
          <a:p>
            <a:r>
              <a:rPr lang="da-DK" strike="sngStrike" dirty="0"/>
              <a:t>HAND-IN 2: 02/03</a:t>
            </a:r>
          </a:p>
          <a:p>
            <a:r>
              <a:rPr lang="da-DK" strike="sngStrike" dirty="0"/>
              <a:t>DESIGN BRIEF: 03/03 </a:t>
            </a:r>
          </a:p>
          <a:p>
            <a:r>
              <a:rPr lang="da-DK" strike="sngStrike" dirty="0"/>
              <a:t>HAND-IN 3: 09/03</a:t>
            </a:r>
          </a:p>
          <a:p>
            <a:r>
              <a:rPr lang="da-DK" strike="sngStrike" dirty="0"/>
              <a:t>HAND-IN 4: 16/03</a:t>
            </a:r>
          </a:p>
          <a:p>
            <a:r>
              <a:rPr lang="da-DK" strike="sngStrike" dirty="0"/>
              <a:t>HAND-IN 5: 23/03</a:t>
            </a:r>
          </a:p>
          <a:p>
            <a:r>
              <a:rPr lang="da-DK" b="1" dirty="0"/>
              <a:t>HAND-IN 6: 04/05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59568347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9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F97BDCD1B4834B9F3DE6F5DF9ADB6D" ma:contentTypeVersion="10" ma:contentTypeDescription="Create a new document." ma:contentTypeScope="" ma:versionID="680389d106073ce03dbbc4ffb5bd440a">
  <xsd:schema xmlns:xsd="http://www.w3.org/2001/XMLSchema" xmlns:xs="http://www.w3.org/2001/XMLSchema" xmlns:p="http://schemas.microsoft.com/office/2006/metadata/properties" xmlns:ns2="03164729-8feb-404a-b1df-77701d9348ef" xmlns:ns3="5a5ea198-c702-42f1-bd85-0fd891e8928c" targetNamespace="http://schemas.microsoft.com/office/2006/metadata/properties" ma:root="true" ma:fieldsID="b20795d3a1af09e25fc977410504e04e" ns2:_="" ns3:_="">
    <xsd:import namespace="03164729-8feb-404a-b1df-77701d9348ef"/>
    <xsd:import namespace="5a5ea198-c702-42f1-bd85-0fd891e892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164729-8feb-404a-b1df-77701d9348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7df8619d-ff31-4982-ad5c-b33dabae47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5ea198-c702-42f1-bd85-0fd891e8928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b07e9c5-4811-4554-9425-4f12d57930ef}" ma:internalName="TaxCatchAll" ma:showField="CatchAllData" ma:web="5a5ea198-c702-42f1-bd85-0fd891e892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164729-8feb-404a-b1df-77701d9348ef">
      <Terms xmlns="http://schemas.microsoft.com/office/infopath/2007/PartnerControls"/>
    </lcf76f155ced4ddcb4097134ff3c332f>
    <TaxCatchAll xmlns="5a5ea198-c702-42f1-bd85-0fd891e8928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D8D5F2-139B-46B9-B1F3-D3CC12EA382C}">
  <ds:schemaRefs>
    <ds:schemaRef ds:uri="03164729-8feb-404a-b1df-77701d9348ef"/>
    <ds:schemaRef ds:uri="5a5ea198-c702-42f1-bd85-0fd891e892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DBB2392-7508-42BD-9C4E-E77D69FBD2BE}">
  <ds:schemaRefs>
    <ds:schemaRef ds:uri="03164729-8feb-404a-b1df-77701d9348ef"/>
    <ds:schemaRef ds:uri="5a5ea198-c702-42f1-bd85-0fd891e8928c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6683EBC-C122-4E6F-840E-02D6FCDC18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257</Words>
  <Application>Microsoft Macintosh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Bembo</vt:lpstr>
      <vt:lpstr>Calibri</vt:lpstr>
      <vt:lpstr>Calibri Light</vt:lpstr>
      <vt:lpstr>Courier New</vt:lpstr>
      <vt:lpstr>AdornVTI</vt:lpstr>
      <vt:lpstr>Data Visualization Design   Exercises  Design Exercise 6 </vt:lpstr>
      <vt:lpstr>Design Exercise 6: Evaluating and communicating the design</vt:lpstr>
      <vt:lpstr>A heuristic</vt:lpstr>
      <vt:lpstr>14.25-14.40: In your group: Evaluating your work using the heuristics </vt:lpstr>
      <vt:lpstr>Heuristics a Heuristics applied in evaluation </vt:lpstr>
      <vt:lpstr>14.40-15.00: Evaluating your work with another group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Søren Knudsen</cp:lastModifiedBy>
  <cp:revision>434</cp:revision>
  <dcterms:created xsi:type="dcterms:W3CDTF">2013-07-15T20:26:40Z</dcterms:created>
  <dcterms:modified xsi:type="dcterms:W3CDTF">2024-01-13T17:19:58Z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0x01010011F97BDCD1B4834B9F3DE6F5DF9ADB6D</vt:lpwstr>
  </property>
  <property fmtid="{D5CDD505-2E9C-101B-9397-08002B2CF9AE}" pid="3" name="MediaServiceImageTags">
    <vt:lpwstr/>
  </property>
</Properties>
</file>