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2"/>
  </p:notesMasterIdLst>
  <p:sldIdLst>
    <p:sldId id="273" r:id="rId5"/>
    <p:sldId id="257" r:id="rId6"/>
    <p:sldId id="271" r:id="rId7"/>
    <p:sldId id="272" r:id="rId8"/>
    <p:sldId id="270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C2EFE4-4FCE-7426-7AA0-8D76B9CA4170}" name="Søren Knudsen" initials="SK" userId="S::soekn@itu.dk::9d2bd8d7-3ca5-45ec-8aee-af8f0fbed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09" d="100"/>
          <a:sy n="109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5714A-8C13-4AA6-AC6C-1A1687B0542C}" type="datetimeFigureOut">
              <a:t>14/01/2024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87EC1-8108-4E31-9ED7-3D733F88F6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2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OBS: It is okay </a:t>
            </a:r>
            <a:r>
              <a:rPr lang="da-DK" err="1"/>
              <a:t>if</a:t>
            </a:r>
            <a:r>
              <a:rPr lang="da-DK"/>
              <a:t> </a:t>
            </a:r>
            <a:r>
              <a:rPr lang="da-DK" err="1"/>
              <a:t>you</a:t>
            </a:r>
            <a:r>
              <a:rPr lang="da-DK"/>
              <a:t> </a:t>
            </a:r>
            <a:r>
              <a:rPr lang="da-DK" err="1"/>
              <a:t>don't</a:t>
            </a:r>
            <a:r>
              <a:rPr lang="da-DK"/>
              <a:t> have </a:t>
            </a:r>
            <a:r>
              <a:rPr lang="da-DK" err="1"/>
              <a:t>collected</a:t>
            </a:r>
            <a:r>
              <a:rPr lang="da-DK"/>
              <a:t> all of </a:t>
            </a:r>
            <a:r>
              <a:rPr lang="da-DK" err="1"/>
              <a:t>your</a:t>
            </a:r>
            <a:r>
              <a:rPr lang="da-DK"/>
              <a:t> data </a:t>
            </a:r>
            <a:r>
              <a:rPr lang="da-DK" err="1"/>
              <a:t>yet</a:t>
            </a:r>
            <a:r>
              <a:rPr lang="da-DK"/>
              <a:t> – </a:t>
            </a:r>
            <a:r>
              <a:rPr lang="da-DK" err="1"/>
              <a:t>then</a:t>
            </a:r>
            <a:r>
              <a:rPr lang="da-DK"/>
              <a:t> just </a:t>
            </a:r>
            <a:r>
              <a:rPr lang="da-DK" err="1"/>
              <a:t>use</a:t>
            </a:r>
            <a:r>
              <a:rPr lang="da-DK"/>
              <a:t> the parts </a:t>
            </a:r>
            <a:r>
              <a:rPr lang="da-DK" err="1"/>
              <a:t>you</a:t>
            </a:r>
            <a:r>
              <a:rPr lang="da-DK"/>
              <a:t> have </a:t>
            </a:r>
            <a:r>
              <a:rPr lang="da-DK" err="1"/>
              <a:t>already</a:t>
            </a:r>
            <a:r>
              <a:rPr lang="da-DK"/>
              <a:t> </a:t>
            </a:r>
            <a:r>
              <a:rPr lang="da-DK" err="1"/>
              <a:t>collected</a:t>
            </a:r>
            <a:r>
              <a:rPr lang="da-DK"/>
              <a:t>, or use the appropriateness  dataset</a:t>
            </a:r>
            <a:endParaRPr lang="da-DK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87EC1-8108-4E31-9ED7-3D733F88F66F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2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5485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09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34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60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2715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75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683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378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36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33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76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ega.github.io/vega/docs/schemes/#categorical" TargetMode="External"/><Relationship Id="rId2" Type="http://schemas.openxmlformats.org/officeDocument/2006/relationships/hyperlink" Target="https://altair-viz.github.io/galler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ega.github.io/vega/docs/schemes/#categorical" TargetMode="External"/><Relationship Id="rId2" Type="http://schemas.openxmlformats.org/officeDocument/2006/relationships/hyperlink" Target="https://altair-viz.github.io/galle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5130" y="1066800"/>
            <a:ext cx="8112369" cy="2073119"/>
          </a:xfrm>
        </p:spPr>
        <p:txBody>
          <a:bodyPr>
            <a:noAutofit/>
          </a:bodyPr>
          <a:lstStyle/>
          <a:p>
            <a:r>
              <a:rPr lang="en-US" dirty="0"/>
              <a:t>Data Visualization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Exercises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Programming exercise 3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Programming exercise: How to facet multiple views in Altair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772DCF-E169-3E83-4DA2-37197C9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fld id="{19590046-DA73-4BBF-84B5-C08E6F75191A}" type="slidenum">
              <a:rPr lang="en-US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407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28914" cy="719833"/>
          </a:xfrm>
        </p:spPr>
        <p:txBody>
          <a:bodyPr/>
          <a:lstStyle/>
          <a:p>
            <a:r>
              <a:rPr lang="da-DK" b="1"/>
              <a:t>Design </a:t>
            </a:r>
            <a:r>
              <a:rPr lang="da-DK" b="1" err="1"/>
              <a:t>Exercise</a:t>
            </a:r>
            <a:r>
              <a:rPr lang="da-DK" b="1"/>
              <a:t> 8: Altair and </a:t>
            </a:r>
            <a:r>
              <a:rPr lang="da-DK" b="1" err="1"/>
              <a:t>working</a:t>
            </a:r>
            <a:r>
              <a:rPr lang="da-DK" b="1"/>
              <a:t> with </a:t>
            </a:r>
            <a:r>
              <a:rPr lang="da-DK" b="1" err="1"/>
              <a:t>your</a:t>
            </a:r>
            <a:r>
              <a:rPr lang="da-DK" b="1"/>
              <a:t> </a:t>
            </a:r>
            <a:r>
              <a:rPr lang="da-DK" b="1" err="1"/>
              <a:t>own</a:t>
            </a:r>
            <a:r>
              <a:rPr lang="da-DK" b="1"/>
              <a:t> 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10690654" cy="3969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da-DK" b="1"/>
              <a:t>14.15-14.40: </a:t>
            </a:r>
            <a:r>
              <a:rPr lang="da-DK" err="1"/>
              <a:t>Additional</a:t>
            </a:r>
            <a:r>
              <a:rPr lang="da-DK"/>
              <a:t> live-</a:t>
            </a:r>
            <a:r>
              <a:rPr lang="da-DK" err="1"/>
              <a:t>coding</a:t>
            </a:r>
            <a:r>
              <a:rPr lang="da-DK"/>
              <a:t> with the </a:t>
            </a:r>
            <a:r>
              <a:rPr lang="da-DK" err="1"/>
              <a:t>cereal</a:t>
            </a:r>
            <a:r>
              <a:rPr lang="da-DK"/>
              <a:t> dataset</a:t>
            </a:r>
            <a:endParaRPr lang="da-DK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da-DK" b="1"/>
              <a:t>14.40-15.00:</a:t>
            </a:r>
            <a:r>
              <a:rPr lang="da-DK"/>
              <a:t> </a:t>
            </a:r>
            <a:r>
              <a:rPr lang="da-DK" err="1"/>
              <a:t>Working</a:t>
            </a:r>
            <a:r>
              <a:rPr lang="da-DK"/>
              <a:t> with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own</a:t>
            </a:r>
            <a:r>
              <a:rPr lang="da-DK"/>
              <a:t> data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15.00-15.15:</a:t>
            </a:r>
            <a:r>
              <a:rPr lang="da-DK"/>
              <a:t> Break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15.15-15.55:</a:t>
            </a:r>
            <a:r>
              <a:rPr lang="da-DK"/>
              <a:t> </a:t>
            </a:r>
            <a:r>
              <a:rPr lang="da-DK" err="1"/>
              <a:t>Working</a:t>
            </a:r>
            <a:r>
              <a:rPr lang="da-DK"/>
              <a:t> with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own</a:t>
            </a:r>
            <a:r>
              <a:rPr lang="da-DK"/>
              <a:t> data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15.55-16:00:</a:t>
            </a:r>
            <a:r>
              <a:rPr lang="da-DK"/>
              <a:t> </a:t>
            </a:r>
            <a:r>
              <a:rPr lang="da-DK" err="1"/>
              <a:t>Round</a:t>
            </a:r>
            <a:r>
              <a:rPr lang="da-DK"/>
              <a:t>-up and </a:t>
            </a:r>
            <a:r>
              <a:rPr lang="da-DK" err="1"/>
              <a:t>thank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for </a:t>
            </a:r>
            <a:r>
              <a:rPr lang="da-DK" err="1"/>
              <a:t>today</a:t>
            </a:r>
            <a:r>
              <a:rPr lang="da-DK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16.00-: </a:t>
            </a:r>
            <a:r>
              <a:rPr lang="da-DK" u="sng"/>
              <a:t>WEEKEND</a:t>
            </a:r>
            <a:r>
              <a:rPr lang="da-DK"/>
              <a:t>!</a:t>
            </a:r>
          </a:p>
          <a:p>
            <a:pPr marL="342900" indent="-342900">
              <a:buFont typeface="Arial"/>
              <a:buChar char="•"/>
            </a:pPr>
            <a:endParaRPr lang="da-DK" b="1"/>
          </a:p>
          <a:p>
            <a:pPr marL="342900" indent="-342900">
              <a:buFont typeface="Arial"/>
              <a:buChar char="•"/>
            </a:pPr>
            <a:endParaRPr lang="da-DK"/>
          </a:p>
          <a:p>
            <a:pPr marL="342900" indent="-342900">
              <a:buFont typeface="Arial"/>
              <a:buChar char="•"/>
            </a:pPr>
            <a:endParaRPr lang="da-DK"/>
          </a:p>
          <a:p>
            <a:endParaRPr lang="da-DK"/>
          </a:p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A15B324-AB0B-9597-E41F-5E934896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51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621442" cy="1288884"/>
          </a:xfrm>
        </p:spPr>
        <p:txBody>
          <a:bodyPr anchor="b">
            <a:normAutofit/>
          </a:bodyPr>
          <a:lstStyle/>
          <a:p>
            <a:r>
              <a:rPr lang="da-DK" b="1"/>
              <a:t>14.15-14.40</a:t>
            </a:r>
            <a:br>
              <a:rPr lang="da-DK" b="1"/>
            </a:br>
            <a:r>
              <a:rPr lang="da-DK" b="1" err="1"/>
              <a:t>Additional</a:t>
            </a:r>
            <a:r>
              <a:rPr lang="da-DK" b="1"/>
              <a:t> live-</a:t>
            </a:r>
            <a:r>
              <a:rPr lang="da-DK" b="1" err="1"/>
              <a:t>coding</a:t>
            </a:r>
            <a:r>
              <a:rPr lang="da-DK" b="1"/>
              <a:t> with Altair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26" y="2753140"/>
            <a:ext cx="10193694" cy="3232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a-DK" sz="6600" b="1"/>
              <a:t>Live-</a:t>
            </a:r>
            <a:r>
              <a:rPr lang="da-DK" sz="6600" b="1" err="1"/>
              <a:t>coding</a:t>
            </a:r>
            <a:endParaRPr lang="da-DK" sz="6600" b="1"/>
          </a:p>
          <a:p>
            <a:pPr algn="ctr"/>
            <a:endParaRPr lang="da-DK">
              <a:ea typeface="+mn-lt"/>
              <a:cs typeface="+mn-lt"/>
            </a:endParaRPr>
          </a:p>
          <a:p>
            <a:pPr algn="ctr"/>
            <a:endParaRPr lang="da-DK">
              <a:ea typeface="+mn-lt"/>
              <a:cs typeface="+mn-lt"/>
            </a:endParaRP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4F7B2EF-43ED-F458-6D4E-647537E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/>
              <a:pPr>
                <a:spcAft>
                  <a:spcPts val="600"/>
                </a:spcAft>
              </a:pPr>
              <a:t>3</a:t>
            </a:fld>
            <a:endParaRPr lang="da-DK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82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621442" cy="1288884"/>
          </a:xfrm>
        </p:spPr>
        <p:txBody>
          <a:bodyPr anchor="b">
            <a:normAutofit/>
          </a:bodyPr>
          <a:lstStyle/>
          <a:p>
            <a:r>
              <a:rPr lang="da-DK" b="1"/>
              <a:t>14.40-15.00</a:t>
            </a:r>
            <a:br>
              <a:rPr lang="da-DK" b="1"/>
            </a:br>
            <a:r>
              <a:rPr lang="da-DK" b="1" err="1"/>
              <a:t>Working</a:t>
            </a:r>
            <a:r>
              <a:rPr lang="da-DK" b="1"/>
              <a:t> with </a:t>
            </a:r>
            <a:r>
              <a:rPr lang="da-DK" b="1" err="1"/>
              <a:t>your</a:t>
            </a:r>
            <a:r>
              <a:rPr lang="da-DK" b="1"/>
              <a:t> </a:t>
            </a:r>
            <a:r>
              <a:rPr lang="da-DK" b="1" err="1"/>
              <a:t>own</a:t>
            </a:r>
            <a:r>
              <a:rPr lang="da-DK" b="1"/>
              <a:t> data 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26" y="2435640"/>
            <a:ext cx="10193694" cy="39948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da-DK" sz="2800"/>
              <a:t>Work with </a:t>
            </a:r>
            <a:r>
              <a:rPr lang="da-DK" sz="2800" err="1"/>
              <a:t>your</a:t>
            </a:r>
            <a:r>
              <a:rPr lang="da-DK" sz="2800"/>
              <a:t> </a:t>
            </a:r>
            <a:r>
              <a:rPr lang="da-DK" sz="2800" err="1"/>
              <a:t>own</a:t>
            </a:r>
            <a:r>
              <a:rPr lang="da-DK" sz="2800"/>
              <a:t> data for the </a:t>
            </a:r>
            <a:r>
              <a:rPr lang="da-DK" sz="2800" err="1"/>
              <a:t>exam</a:t>
            </a:r>
            <a:endParaRPr lang="da-DK" sz="2800" err="1">
              <a:ea typeface="+mn-lt"/>
              <a:cs typeface="+mn-lt"/>
            </a:endParaRPr>
          </a:p>
          <a:p>
            <a:pPr marL="1143000" lvl="1">
              <a:buFont typeface="Arial"/>
              <a:buChar char="•"/>
            </a:pPr>
            <a:r>
              <a:rPr lang="da-DK" sz="2600" err="1">
                <a:ea typeface="+mn-lt"/>
                <a:cs typeface="+mn-lt"/>
              </a:rPr>
              <a:t>Remember</a:t>
            </a:r>
            <a:r>
              <a:rPr lang="da-DK" sz="2600">
                <a:ea typeface="+mn-lt"/>
                <a:cs typeface="+mn-lt"/>
              </a:rPr>
              <a:t> to </a:t>
            </a:r>
            <a:r>
              <a:rPr lang="da-DK" sz="2600" err="1">
                <a:ea typeface="+mn-lt"/>
                <a:cs typeface="+mn-lt"/>
              </a:rPr>
              <a:t>also</a:t>
            </a:r>
            <a:r>
              <a:rPr lang="da-DK" sz="2600">
                <a:ea typeface="+mn-lt"/>
                <a:cs typeface="+mn-lt"/>
              </a:rPr>
              <a:t> </a:t>
            </a:r>
            <a:r>
              <a:rPr lang="da-DK" sz="2600" err="1">
                <a:ea typeface="+mn-lt"/>
                <a:cs typeface="+mn-lt"/>
              </a:rPr>
              <a:t>use</a:t>
            </a:r>
            <a:r>
              <a:rPr lang="da-DK" sz="2600">
                <a:ea typeface="+mn-lt"/>
                <a:cs typeface="+mn-lt"/>
              </a:rPr>
              <a:t> </a:t>
            </a:r>
            <a:r>
              <a:rPr lang="da-DK" sz="2600" err="1">
                <a:ea typeface="+mn-lt"/>
                <a:cs typeface="+mn-lt"/>
              </a:rPr>
              <a:t>some</a:t>
            </a:r>
            <a:r>
              <a:rPr lang="da-DK" sz="2600">
                <a:ea typeface="+mn-lt"/>
                <a:cs typeface="+mn-lt"/>
              </a:rPr>
              <a:t> of the </a:t>
            </a:r>
            <a:r>
              <a:rPr lang="da-DK" sz="2600" err="1">
                <a:ea typeface="+mn-lt"/>
                <a:cs typeface="+mn-lt"/>
              </a:rPr>
              <a:t>methods</a:t>
            </a:r>
            <a:r>
              <a:rPr lang="da-DK" sz="2600">
                <a:ea typeface="+mn-lt"/>
                <a:cs typeface="+mn-lt"/>
              </a:rPr>
              <a:t> from the </a:t>
            </a:r>
            <a:r>
              <a:rPr lang="da-DK" sz="2600" err="1">
                <a:ea typeface="+mn-lt"/>
                <a:cs typeface="+mn-lt"/>
              </a:rPr>
              <a:t>previous</a:t>
            </a:r>
            <a:r>
              <a:rPr lang="da-DK" sz="2600">
                <a:ea typeface="+mn-lt"/>
                <a:cs typeface="+mn-lt"/>
              </a:rPr>
              <a:t> </a:t>
            </a:r>
            <a:r>
              <a:rPr lang="da-DK" sz="2600" err="1">
                <a:ea typeface="+mn-lt"/>
                <a:cs typeface="+mn-lt"/>
              </a:rPr>
              <a:t>exercise</a:t>
            </a:r>
            <a:r>
              <a:rPr lang="da-DK" sz="2600">
                <a:ea typeface="+mn-lt"/>
                <a:cs typeface="+mn-lt"/>
              </a:rPr>
              <a:t> sessions, </a:t>
            </a:r>
            <a:r>
              <a:rPr lang="da-DK" sz="2600" err="1">
                <a:ea typeface="+mn-lt"/>
                <a:cs typeface="+mn-lt"/>
              </a:rPr>
              <a:t>e.g</a:t>
            </a:r>
            <a:r>
              <a:rPr lang="da-DK" sz="2600">
                <a:ea typeface="+mn-lt"/>
                <a:cs typeface="+mn-lt"/>
              </a:rPr>
              <a:t>. sketch by </a:t>
            </a:r>
            <a:r>
              <a:rPr lang="da-DK" sz="2600" err="1">
                <a:ea typeface="+mn-lt"/>
                <a:cs typeface="+mn-lt"/>
              </a:rPr>
              <a:t>hand</a:t>
            </a:r>
            <a:endParaRPr lang="da-DK" sz="2600">
              <a:ea typeface="+mn-lt"/>
              <a:cs typeface="+mn-lt"/>
            </a:endParaRPr>
          </a:p>
          <a:p>
            <a:pPr marL="1143000" lvl="1">
              <a:buFont typeface="Arial"/>
              <a:buChar char="•"/>
            </a:pPr>
            <a:endParaRPr lang="da-DK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da-DK" sz="2400">
                <a:ea typeface="+mn-lt"/>
                <a:cs typeface="+mn-lt"/>
              </a:rPr>
              <a:t>Altair </a:t>
            </a:r>
            <a:r>
              <a:rPr lang="da-DK" sz="2400" err="1">
                <a:ea typeface="+mn-lt"/>
                <a:cs typeface="+mn-lt"/>
              </a:rPr>
              <a:t>library</a:t>
            </a:r>
            <a:r>
              <a:rPr lang="da-DK" sz="2400">
                <a:ea typeface="+mn-lt"/>
                <a:cs typeface="+mn-lt"/>
              </a:rPr>
              <a:t> for inspiration:</a:t>
            </a:r>
          </a:p>
          <a:p>
            <a:pPr marL="0" indent="0">
              <a:buNone/>
            </a:pPr>
            <a:r>
              <a:rPr lang="da-DK" sz="2400">
                <a:ea typeface="+mn-lt"/>
                <a:cs typeface="+mn-lt"/>
                <a:hlinkClick r:id="rId2"/>
              </a:rPr>
              <a:t>https://altair-viz.github.io/gallery/index.html</a:t>
            </a:r>
            <a:r>
              <a:rPr lang="da-DK" sz="2400">
                <a:ea typeface="+mn-lt"/>
                <a:cs typeface="+mn-lt"/>
              </a:rPr>
              <a:t> </a:t>
            </a:r>
            <a:endParaRPr lang="da-DK"/>
          </a:p>
          <a:p>
            <a:pPr indent="0">
              <a:buFontTx/>
              <a:buNone/>
            </a:pPr>
            <a:endParaRPr lang="da-DK" sz="2400">
              <a:ea typeface="+mn-lt"/>
              <a:cs typeface="+mn-lt"/>
            </a:endParaRPr>
          </a:p>
          <a:p>
            <a:r>
              <a:rPr lang="da-DK" sz="2400" err="1">
                <a:ea typeface="+mn-lt"/>
                <a:cs typeface="+mn-lt"/>
              </a:rPr>
              <a:t>Color</a:t>
            </a:r>
            <a:r>
              <a:rPr lang="da-DK" sz="2400">
                <a:ea typeface="+mn-lt"/>
                <a:cs typeface="+mn-lt"/>
              </a:rPr>
              <a:t> </a:t>
            </a:r>
            <a:r>
              <a:rPr lang="da-DK" sz="2400" err="1">
                <a:ea typeface="+mn-lt"/>
                <a:cs typeface="+mn-lt"/>
              </a:rPr>
              <a:t>schemes</a:t>
            </a:r>
            <a:r>
              <a:rPr lang="da-DK" sz="2400">
                <a:ea typeface="+mn-lt"/>
                <a:cs typeface="+mn-lt"/>
              </a:rPr>
              <a:t>:</a:t>
            </a:r>
          </a:p>
          <a:p>
            <a:r>
              <a:rPr lang="da-DK" sz="2400">
                <a:ea typeface="+mn-lt"/>
                <a:cs typeface="+mn-lt"/>
                <a:hlinkClick r:id="rId3"/>
              </a:rPr>
              <a:t>https://vega.github.io/vega/docs/schemes/#categorical</a:t>
            </a:r>
            <a:endParaRPr lang="da-DK"/>
          </a:p>
          <a:p>
            <a:endParaRPr lang="da-DK" sz="2400">
              <a:ea typeface="+mn-lt"/>
              <a:cs typeface="+mn-lt"/>
            </a:endParaRPr>
          </a:p>
          <a:p>
            <a:pPr algn="ctr"/>
            <a:endParaRPr lang="da-DK" sz="2800">
              <a:ea typeface="+mn-lt"/>
              <a:cs typeface="+mn-lt"/>
            </a:endParaRPr>
          </a:p>
          <a:p>
            <a:pPr algn="ctr"/>
            <a:endParaRPr lang="da-DK" sz="2800">
              <a:ea typeface="+mn-lt"/>
              <a:cs typeface="+mn-lt"/>
            </a:endParaRP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4F7B2EF-43ED-F458-6D4E-647537E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/>
              <a:pPr>
                <a:spcAft>
                  <a:spcPts val="600"/>
                </a:spcAft>
              </a:pPr>
              <a:t>4</a:t>
            </a:fld>
            <a:endParaRPr lang="da-DK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8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5130" y="1066800"/>
            <a:ext cx="8112369" cy="2073119"/>
          </a:xfrm>
        </p:spPr>
        <p:txBody>
          <a:bodyPr>
            <a:normAutofit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15.00-15:15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772DCF-E169-3E83-4DA2-37197C9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fld id="{19590046-DA73-4BBF-84B5-C08E6F75191A}" type="slidenum">
              <a:rPr lang="en-US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34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621442" cy="1288884"/>
          </a:xfrm>
        </p:spPr>
        <p:txBody>
          <a:bodyPr anchor="b">
            <a:normAutofit/>
          </a:bodyPr>
          <a:lstStyle/>
          <a:p>
            <a:r>
              <a:rPr lang="da-DK" b="1"/>
              <a:t>15:15-15.55</a:t>
            </a:r>
            <a:br>
              <a:rPr lang="da-DK" b="1"/>
            </a:br>
            <a:r>
              <a:rPr lang="da-DK" b="1" err="1"/>
              <a:t>Working</a:t>
            </a:r>
            <a:r>
              <a:rPr lang="da-DK" b="1"/>
              <a:t> with </a:t>
            </a:r>
            <a:r>
              <a:rPr lang="da-DK" b="1" err="1"/>
              <a:t>your</a:t>
            </a:r>
            <a:r>
              <a:rPr lang="da-DK" b="1"/>
              <a:t> </a:t>
            </a:r>
            <a:r>
              <a:rPr lang="da-DK" b="1" err="1"/>
              <a:t>own</a:t>
            </a:r>
            <a:r>
              <a:rPr lang="da-DK" b="1"/>
              <a:t> dataset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26" y="2679057"/>
            <a:ext cx="10193694" cy="385724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85750" indent="-285750">
              <a:buFont typeface="Arial,Sans-Serif"/>
              <a:buChar char="•"/>
            </a:pPr>
            <a:r>
              <a:rPr lang="da-DK" sz="3700">
                <a:latin typeface="Bembo"/>
                <a:ea typeface="+mn-lt"/>
                <a:cs typeface="Arial"/>
              </a:rPr>
              <a:t>Work with </a:t>
            </a:r>
            <a:r>
              <a:rPr lang="da-DK" sz="3700" err="1">
                <a:latin typeface="Bembo"/>
                <a:ea typeface="+mn-lt"/>
                <a:cs typeface="Arial"/>
              </a:rPr>
              <a:t>your</a:t>
            </a:r>
            <a:r>
              <a:rPr lang="da-DK" sz="3700">
                <a:latin typeface="Bembo"/>
                <a:ea typeface="+mn-lt"/>
                <a:cs typeface="Arial"/>
              </a:rPr>
              <a:t> </a:t>
            </a:r>
            <a:r>
              <a:rPr lang="da-DK" sz="3700" err="1">
                <a:latin typeface="Bembo"/>
                <a:ea typeface="+mn-lt"/>
                <a:cs typeface="Arial"/>
              </a:rPr>
              <a:t>own</a:t>
            </a:r>
            <a:r>
              <a:rPr lang="da-DK" sz="3700">
                <a:latin typeface="Bembo"/>
                <a:ea typeface="+mn-lt"/>
                <a:cs typeface="Arial"/>
              </a:rPr>
              <a:t> data for the </a:t>
            </a:r>
            <a:r>
              <a:rPr lang="da-DK" sz="3700" err="1">
                <a:latin typeface="Bembo"/>
                <a:ea typeface="+mn-lt"/>
                <a:cs typeface="Arial"/>
              </a:rPr>
              <a:t>exam</a:t>
            </a:r>
            <a:endParaRPr lang="da-DK">
              <a:latin typeface="Bembo"/>
              <a:cs typeface="Arial"/>
            </a:endParaRPr>
          </a:p>
          <a:p>
            <a:pPr marL="1143000" lvl="1">
              <a:buFont typeface="Arial,Sans-Serif"/>
              <a:buChar char="•"/>
            </a:pPr>
            <a:r>
              <a:rPr lang="da-DK" sz="3400" err="1">
                <a:latin typeface="Bembo"/>
                <a:ea typeface="+mn-lt"/>
                <a:cs typeface="Arial"/>
              </a:rPr>
              <a:t>Remember</a:t>
            </a:r>
            <a:r>
              <a:rPr lang="da-DK" sz="3400">
                <a:latin typeface="Bembo"/>
                <a:ea typeface="+mn-lt"/>
                <a:cs typeface="Arial"/>
              </a:rPr>
              <a:t> to </a:t>
            </a:r>
            <a:r>
              <a:rPr lang="da-DK" sz="3400" err="1">
                <a:latin typeface="Bembo"/>
                <a:ea typeface="+mn-lt"/>
                <a:cs typeface="Arial"/>
              </a:rPr>
              <a:t>also</a:t>
            </a:r>
            <a:r>
              <a:rPr lang="da-DK" sz="3400">
                <a:latin typeface="Bembo"/>
                <a:ea typeface="+mn-lt"/>
                <a:cs typeface="Arial"/>
              </a:rPr>
              <a:t> </a:t>
            </a:r>
            <a:r>
              <a:rPr lang="da-DK" sz="3400" err="1">
                <a:latin typeface="Bembo"/>
                <a:ea typeface="+mn-lt"/>
                <a:cs typeface="Arial"/>
              </a:rPr>
              <a:t>use</a:t>
            </a:r>
            <a:r>
              <a:rPr lang="da-DK" sz="3400">
                <a:latin typeface="Bembo"/>
                <a:ea typeface="+mn-lt"/>
                <a:cs typeface="Arial"/>
              </a:rPr>
              <a:t> </a:t>
            </a:r>
            <a:r>
              <a:rPr lang="da-DK" sz="3400" err="1">
                <a:latin typeface="Bembo"/>
                <a:ea typeface="+mn-lt"/>
                <a:cs typeface="Arial"/>
              </a:rPr>
              <a:t>some</a:t>
            </a:r>
            <a:r>
              <a:rPr lang="da-DK" sz="3400">
                <a:latin typeface="Bembo"/>
                <a:ea typeface="+mn-lt"/>
                <a:cs typeface="Arial"/>
              </a:rPr>
              <a:t> of the </a:t>
            </a:r>
            <a:r>
              <a:rPr lang="da-DK" sz="3400" err="1">
                <a:latin typeface="Bembo"/>
                <a:ea typeface="+mn-lt"/>
                <a:cs typeface="Arial"/>
              </a:rPr>
              <a:t>methods</a:t>
            </a:r>
            <a:r>
              <a:rPr lang="da-DK" sz="3400">
                <a:latin typeface="Bembo"/>
                <a:ea typeface="+mn-lt"/>
                <a:cs typeface="Arial"/>
              </a:rPr>
              <a:t> from the </a:t>
            </a:r>
            <a:r>
              <a:rPr lang="da-DK" sz="3400" err="1">
                <a:latin typeface="Bembo"/>
                <a:ea typeface="+mn-lt"/>
                <a:cs typeface="Arial"/>
              </a:rPr>
              <a:t>previous</a:t>
            </a:r>
            <a:r>
              <a:rPr lang="da-DK" sz="3400">
                <a:latin typeface="Bembo"/>
                <a:ea typeface="+mn-lt"/>
                <a:cs typeface="Arial"/>
              </a:rPr>
              <a:t> </a:t>
            </a:r>
            <a:r>
              <a:rPr lang="da-DK" sz="3400" err="1">
                <a:latin typeface="Bembo"/>
                <a:ea typeface="+mn-lt"/>
                <a:cs typeface="Arial"/>
              </a:rPr>
              <a:t>exercise</a:t>
            </a:r>
            <a:r>
              <a:rPr lang="da-DK" sz="3400">
                <a:latin typeface="Bembo"/>
                <a:ea typeface="+mn-lt"/>
                <a:cs typeface="Arial"/>
              </a:rPr>
              <a:t> sessions, </a:t>
            </a:r>
            <a:r>
              <a:rPr lang="da-DK" sz="3400" err="1">
                <a:latin typeface="Bembo"/>
                <a:ea typeface="+mn-lt"/>
                <a:cs typeface="Arial"/>
              </a:rPr>
              <a:t>e.g</a:t>
            </a:r>
            <a:r>
              <a:rPr lang="da-DK" sz="3400">
                <a:latin typeface="Bembo"/>
                <a:ea typeface="+mn-lt"/>
                <a:cs typeface="Arial"/>
              </a:rPr>
              <a:t>. sketch by </a:t>
            </a:r>
            <a:r>
              <a:rPr lang="da-DK" sz="3400" err="1">
                <a:latin typeface="Bembo"/>
                <a:ea typeface="+mn-lt"/>
                <a:cs typeface="Arial"/>
              </a:rPr>
              <a:t>hand</a:t>
            </a:r>
            <a:endParaRPr lang="da-DK" sz="3400">
              <a:latin typeface="Bembo"/>
              <a:cs typeface="Arial"/>
            </a:endParaRPr>
          </a:p>
          <a:p>
            <a:pPr marL="1143000" lvl="1">
              <a:buFont typeface="Arial,Sans-Serif"/>
              <a:buChar char="•"/>
            </a:pPr>
            <a:endParaRPr lang="da-DK" sz="3100">
              <a:latin typeface="Bembo"/>
              <a:cs typeface="Arial"/>
            </a:endParaRPr>
          </a:p>
          <a:p>
            <a:pPr marL="274320" indent="-228600">
              <a:buSzPct val="85000"/>
              <a:buFont typeface="Arial"/>
              <a:buChar char="•"/>
            </a:pPr>
            <a:r>
              <a:rPr lang="da-DK" sz="3100">
                <a:latin typeface="Bembo"/>
                <a:ea typeface="+mn-lt"/>
                <a:cs typeface="Segoe UI"/>
              </a:rPr>
              <a:t>Altair </a:t>
            </a:r>
            <a:r>
              <a:rPr lang="da-DK" sz="3100" err="1">
                <a:latin typeface="Bembo"/>
                <a:ea typeface="+mn-lt"/>
                <a:cs typeface="Segoe UI"/>
              </a:rPr>
              <a:t>library</a:t>
            </a:r>
            <a:r>
              <a:rPr lang="da-DK" sz="3100">
                <a:latin typeface="Bembo"/>
                <a:ea typeface="+mn-lt"/>
                <a:cs typeface="Segoe UI"/>
              </a:rPr>
              <a:t> for inspiration:</a:t>
            </a:r>
            <a:endParaRPr lang="en-US" sz="3100">
              <a:latin typeface="Bembo"/>
              <a:cs typeface="Segoe UI"/>
            </a:endParaRPr>
          </a:p>
          <a:p>
            <a:pPr marL="274320" indent="-228600">
              <a:buSzPct val="85000"/>
              <a:buFont typeface="Arial"/>
              <a:buChar char="•"/>
            </a:pPr>
            <a:r>
              <a:rPr lang="da-DK" sz="3100">
                <a:solidFill>
                  <a:srgbClr val="848651"/>
                </a:solidFill>
                <a:latin typeface="Bembo"/>
                <a:ea typeface="+mn-lt"/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https://altair-viz.github.io/gallery/index.html</a:t>
            </a:r>
            <a:r>
              <a:rPr lang="da-DK" sz="3100">
                <a:latin typeface="Bembo"/>
                <a:ea typeface="+mn-lt"/>
                <a:cs typeface="Segoe UI"/>
              </a:rPr>
              <a:t> </a:t>
            </a:r>
            <a:endParaRPr lang="da-DK">
              <a:latin typeface="Bembo"/>
            </a:endParaRPr>
          </a:p>
          <a:p>
            <a:pPr marL="274320" indent="-228600">
              <a:buSzPct val="85000"/>
              <a:buFont typeface="Arial"/>
              <a:buChar char="•"/>
            </a:pPr>
            <a:endParaRPr lang="da-DK" sz="3100">
              <a:latin typeface="Bembo"/>
              <a:cs typeface="Segoe UI"/>
            </a:endParaRPr>
          </a:p>
          <a:p>
            <a:pPr marL="274320" indent="-228600">
              <a:buSzPct val="85000"/>
              <a:buFont typeface="Arial"/>
              <a:buChar char="•"/>
            </a:pPr>
            <a:r>
              <a:rPr lang="da-DK" sz="3100" err="1">
                <a:latin typeface="Bembo"/>
                <a:ea typeface="+mn-lt"/>
                <a:cs typeface="Segoe UI"/>
              </a:rPr>
              <a:t>Color</a:t>
            </a:r>
            <a:r>
              <a:rPr lang="da-DK" sz="3100">
                <a:latin typeface="Bembo"/>
                <a:ea typeface="+mn-lt"/>
                <a:cs typeface="Segoe UI"/>
              </a:rPr>
              <a:t> </a:t>
            </a:r>
            <a:r>
              <a:rPr lang="da-DK" sz="3100" err="1">
                <a:latin typeface="Bembo"/>
                <a:ea typeface="+mn-lt"/>
                <a:cs typeface="Segoe UI"/>
              </a:rPr>
              <a:t>schemes</a:t>
            </a:r>
            <a:r>
              <a:rPr lang="da-DK" sz="3100">
                <a:latin typeface="Bembo"/>
                <a:ea typeface="+mn-lt"/>
                <a:cs typeface="Segoe UI"/>
              </a:rPr>
              <a:t>:</a:t>
            </a:r>
            <a:endParaRPr lang="en-US" sz="3100">
              <a:latin typeface="Bembo"/>
              <a:cs typeface="Segoe UI"/>
            </a:endParaRPr>
          </a:p>
          <a:p>
            <a:pPr marL="274320" indent="-228600">
              <a:buSzPct val="85000"/>
              <a:buFont typeface="Arial"/>
              <a:buChar char="•"/>
            </a:pPr>
            <a:r>
              <a:rPr lang="da-DK" sz="3100">
                <a:solidFill>
                  <a:srgbClr val="848651"/>
                </a:solidFill>
                <a:latin typeface="Bembo"/>
                <a:ea typeface="+mn-lt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https://vega.github.io/vega/docs/schemes/#categorical</a:t>
            </a:r>
            <a:endParaRPr lang="da-DK" sz="3100">
              <a:solidFill>
                <a:srgbClr val="848651"/>
              </a:solidFill>
              <a:latin typeface="Bembo"/>
              <a:cs typeface="Segoe U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74320" indent="-228600">
              <a:buSzPct val="85000"/>
              <a:buFont typeface="Arial"/>
              <a:buChar char="•"/>
            </a:pPr>
            <a:endParaRPr lang="da-DK" sz="3100">
              <a:latin typeface="Bembo"/>
              <a:cs typeface="Segoe UI"/>
            </a:endParaRPr>
          </a:p>
          <a:p>
            <a:pPr marL="274320" indent="-228600" algn="ctr">
              <a:buSzPct val="85000"/>
              <a:buFont typeface="Arial"/>
              <a:buChar char="•"/>
            </a:pPr>
            <a:endParaRPr lang="da-DK" sz="3700">
              <a:latin typeface="Bembo"/>
              <a:cs typeface="Segoe UI"/>
            </a:endParaRPr>
          </a:p>
          <a:p>
            <a:pPr marL="274320" indent="-228600" algn="ctr">
              <a:buSzPct val="85000"/>
              <a:buFont typeface="Arial"/>
              <a:buChar char="•"/>
            </a:pPr>
            <a:endParaRPr lang="da-DK" sz="3700">
              <a:latin typeface="Bembo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endParaRPr lang="da-DK" sz="360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4F7B2EF-43ED-F458-6D4E-647537E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/>
              <a:pPr>
                <a:spcAft>
                  <a:spcPts val="600"/>
                </a:spcAft>
              </a:pPr>
              <a:t>6</a:t>
            </a:fld>
            <a:endParaRPr lang="da-DK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99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BFE36-A8F0-59B8-905C-92EEEAC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8D9C77-F2BF-2897-B828-CEBF05F5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A628AFBF-1DCB-566E-8861-A76CA905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fld id="{19590046-DA73-4BBF-84B5-C08E6F75191A}" type="slidenum">
              <a:rPr lang="en-US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793351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164729-8feb-404a-b1df-77701d9348ef">
      <Terms xmlns="http://schemas.microsoft.com/office/infopath/2007/PartnerControls"/>
    </lcf76f155ced4ddcb4097134ff3c332f>
    <TaxCatchAll xmlns="5a5ea198-c702-42f1-bd85-0fd891e892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97BDCD1B4834B9F3DE6F5DF9ADB6D" ma:contentTypeVersion="10" ma:contentTypeDescription="Create a new document." ma:contentTypeScope="" ma:versionID="680389d106073ce03dbbc4ffb5bd440a">
  <xsd:schema xmlns:xsd="http://www.w3.org/2001/XMLSchema" xmlns:xs="http://www.w3.org/2001/XMLSchema" xmlns:p="http://schemas.microsoft.com/office/2006/metadata/properties" xmlns:ns2="03164729-8feb-404a-b1df-77701d9348ef" xmlns:ns3="5a5ea198-c702-42f1-bd85-0fd891e8928c" targetNamespace="http://schemas.microsoft.com/office/2006/metadata/properties" ma:root="true" ma:fieldsID="b20795d3a1af09e25fc977410504e04e" ns2:_="" ns3:_="">
    <xsd:import namespace="03164729-8feb-404a-b1df-77701d9348ef"/>
    <xsd:import namespace="5a5ea198-c702-42f1-bd85-0fd891e892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4729-8feb-404a-b1df-77701d9348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df8619d-ff31-4982-ad5c-b33dabae47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ea198-c702-42f1-bd85-0fd891e8928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b07e9c5-4811-4554-9425-4f12d57930ef}" ma:internalName="TaxCatchAll" ma:showField="CatchAllData" ma:web="5a5ea198-c702-42f1-bd85-0fd891e892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8D0197-0436-48C7-9165-EA60285EF138}">
  <ds:schemaRefs>
    <ds:schemaRef ds:uri="03164729-8feb-404a-b1df-77701d9348ef"/>
    <ds:schemaRef ds:uri="5a5ea198-c702-42f1-bd85-0fd891e8928c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AE610E-5E80-4BE4-9F3C-0C02692AC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1B0C6-C798-407A-9FE9-A14DBB36E75D}">
  <ds:schemaRefs>
    <ds:schemaRef ds:uri="03164729-8feb-404a-b1df-77701d9348ef"/>
    <ds:schemaRef ds:uri="5a5ea198-c702-42f1-bd85-0fd891e892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265</Words>
  <Application>Microsoft Macintosh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Arial,Sans-Serif</vt:lpstr>
      <vt:lpstr>Bembo</vt:lpstr>
      <vt:lpstr>Calibri</vt:lpstr>
      <vt:lpstr>AdornVTI</vt:lpstr>
      <vt:lpstr>Data Visualization Design  Exercises  Programming exercise 3</vt:lpstr>
      <vt:lpstr>Design Exercise 8: Altair and working with your own data</vt:lpstr>
      <vt:lpstr>14.15-14.40 Additional live-coding with Altair</vt:lpstr>
      <vt:lpstr>14.40-15.00 Working with your own data </vt:lpstr>
      <vt:lpstr>BREAK</vt:lpstr>
      <vt:lpstr>15:15-15.55 Working with your own dataset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>Søren Knudsen</cp:lastModifiedBy>
  <cp:revision>5</cp:revision>
  <dcterms:created xsi:type="dcterms:W3CDTF">2023-02-10T09:46:06Z</dcterms:created>
  <dcterms:modified xsi:type="dcterms:W3CDTF">2024-01-14T11:48:41Z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0x01010011F97BDCD1B4834B9F3DE6F5DF9ADB6D</vt:lpwstr>
  </property>
  <property fmtid="{D5CDD505-2E9C-101B-9397-08002B2CF9AE}" pid="3" name="MediaServiceImageTags">
    <vt:lpwstr/>
  </property>
</Properties>
</file>