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8BBDC28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65" r:id="rId7"/>
    <p:sldId id="266" r:id="rId8"/>
    <p:sldId id="269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C2EFE4-4FCE-7426-7AA0-8D76B9CA4170}" name="Søren Knudsen" initials="SK" userId="S::soekn@itu.dk::9d2bd8d7-3ca5-45ec-8aee-af8f0fbed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B9DBE-40D6-4145-9D03-526088605E58}" v="7" dt="2023-02-24T09:03:56.699"/>
    <p1510:client id="{26C42A0E-B680-4C2B-A882-FF7328DEF911}" v="10" dt="2023-02-23T15:13:22.654"/>
    <p1510:client id="{27D6E33C-6FF7-4EFB-9D2A-1127822413B9}" v="3" dt="2023-02-24T09:54:46.387"/>
    <p1510:client id="{315EA31C-7EB2-4903-AD12-4B67ED3D6DE7}" v="16" dt="2023-02-24T09:13:26.305"/>
    <p1510:client id="{51D3E5D9-BDCE-4224-8831-8EFA5926B0D3}" v="67" dt="2023-02-24T09:16:34.857"/>
    <p1510:client id="{79E8C0DD-40A6-4BB5-A22E-668E1F7DA71A}" v="1" dt="2023-02-24T10:28:04.949"/>
    <p1510:client id="{7D6DC683-7D55-4E71-8419-F6D2C9770E24}" v="4" dt="2023-02-24T09:25:38.397"/>
    <p1510:client id="{92B4A420-8AF7-4D5D-A065-B67DD6DF33E8}" v="370" dt="2023-02-24T10:32:16.352"/>
    <p1510:client id="{95650E3C-B333-41E9-8DD9-4D48C6BEFE43}" v="14" dt="2023-02-24T09:26:00.293"/>
    <p1510:client id="{9B7453E3-4BD9-4067-94CC-03CD3730C4EF}" v="1" dt="2023-02-24T10:24:35.523"/>
    <p1510:client id="{B91D7709-9847-4851-8642-6ABF6354CDEC}" v="2" dt="2023-02-24T10:36:28.769"/>
    <p1510:client id="{E598FB42-F3F1-4B0D-AB31-8D712E7A1EEE}" v="42" dt="2023-02-24T12:19:06.272"/>
    <p1510:client id="{EDA6222D-AE2D-4073-9FC9-F9B32EF3E40C}" v="8" dt="2023-02-24T11:23:42.484"/>
    <p1510:client id="{FFD5FC44-FB4F-4880-8E29-8E9C8E3C544F}" v="24" dt="2023-02-24T10:36:3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B_8BBDC2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965DE3-46B7-49F8-B546-A90EED981979}" authorId="{D1C2EFE4-4FCE-7426-7AA0-8D76B9CA4170}" status="resolved" created="2023-02-21T15:25:07.21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469121" sldId="267"/>
      <ac:picMk id="5" creationId="{94141133-E77A-3A7D-C42F-3780753659C7}"/>
    </ac:deMkLst>
    <p188:txBody>
      <a:bodyPr/>
      <a:lstStyle/>
      <a:p>
        <a:r>
          <a:rPr lang="LID4096"/>
          <a:t>How about linking this to the lecture on data collection? Perhaps just remind people of some of the possibilities for how to collect data?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5485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9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60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271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5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7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36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3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7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8BBDC28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Data Visualization Design </a:t>
            </a:r>
            <a:b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b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Exercises</a:t>
            </a:r>
            <a:b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b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</a:br>
            <a:r>
              <a:rPr kumimoji="0" lang="en-US" sz="2000" b="0" i="0" u="none" strike="noStrike" kern="1200" cap="all" spc="390" normalizeH="0" baseline="0" noProof="0">
                <a:ln>
                  <a:noFill/>
                </a:ln>
                <a:solidFill>
                  <a:srgbClr val="24393F"/>
                </a:solidFill>
                <a:effectLst/>
                <a:uLnTx/>
                <a:uFillTx/>
                <a:latin typeface="Bembo"/>
                <a:ea typeface="+mj-ea"/>
                <a:cs typeface="+mj-cs"/>
              </a:rPr>
              <a:t>Design Exercise 2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Collecting data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 2: </a:t>
            </a:r>
            <a:r>
              <a:rPr lang="da-DK" b="1" err="1"/>
              <a:t>Collecting</a:t>
            </a:r>
            <a:r>
              <a:rPr lang="da-DK" b="1"/>
              <a:t>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14:15-14:25:</a:t>
            </a:r>
            <a:r>
              <a:rPr lang="da-DK"/>
              <a:t> </a:t>
            </a:r>
            <a:r>
              <a:rPr lang="da-DK" err="1"/>
              <a:t>Introduction</a:t>
            </a:r>
            <a:r>
              <a:rPr lang="da-DK"/>
              <a:t> to data </a:t>
            </a:r>
            <a:r>
              <a:rPr lang="da-DK" err="1"/>
              <a:t>collection</a:t>
            </a:r>
            <a:r>
              <a:rPr lang="da-DK"/>
              <a:t> </a:t>
            </a:r>
            <a:r>
              <a:rPr lang="da-DK" err="1"/>
              <a:t>exercise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14:25-15:00:</a:t>
            </a:r>
            <a:r>
              <a:rPr lang="da-DK"/>
              <a:t> </a:t>
            </a:r>
            <a:r>
              <a:rPr lang="da-DK" err="1"/>
              <a:t>Reflect</a:t>
            </a:r>
            <a:r>
              <a:rPr lang="da-DK"/>
              <a:t> upon </a:t>
            </a:r>
            <a:r>
              <a:rPr lang="da-DK" err="1"/>
              <a:t>existing</a:t>
            </a:r>
            <a:r>
              <a:rPr lang="da-DK"/>
              <a:t> data </a:t>
            </a:r>
            <a:r>
              <a:rPr lang="da-DK" err="1"/>
              <a:t>about</a:t>
            </a:r>
            <a:r>
              <a:rPr lang="da-DK"/>
              <a:t> </a:t>
            </a:r>
            <a:r>
              <a:rPr lang="da-DK" err="1"/>
              <a:t>you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15:00-15:15:</a:t>
            </a:r>
            <a:r>
              <a:rPr lang="da-DK"/>
              <a:t> Break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15:15-16:00: </a:t>
            </a:r>
            <a:r>
              <a:rPr lang="da-DK"/>
              <a:t>Work on </a:t>
            </a:r>
            <a:r>
              <a:rPr lang="da-DK" err="1"/>
              <a:t>project</a:t>
            </a:r>
            <a:r>
              <a:rPr lang="da-DK"/>
              <a:t> </a:t>
            </a:r>
            <a:r>
              <a:rPr lang="da-DK" err="1"/>
              <a:t>description</a:t>
            </a:r>
            <a:r>
              <a:rPr lang="da-DK"/>
              <a:t>/design brief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16:00 - ??:</a:t>
            </a:r>
            <a:r>
              <a:rPr lang="da-DK"/>
              <a:t> Fridaybar and 48 hour break – </a:t>
            </a:r>
            <a:r>
              <a:rPr lang="da-DK" b="1" err="1"/>
              <a:t>remember</a:t>
            </a:r>
            <a:r>
              <a:rPr lang="da-DK" b="1"/>
              <a:t> the 2 </a:t>
            </a:r>
            <a:r>
              <a:rPr lang="da-DK" b="1" err="1"/>
              <a:t>hand-ins</a:t>
            </a:r>
            <a:r>
              <a:rPr lang="da-DK" b="1"/>
              <a:t> on </a:t>
            </a:r>
            <a:r>
              <a:rPr lang="da-DK" b="1" err="1"/>
              <a:t>Thursday</a:t>
            </a:r>
            <a:r>
              <a:rPr lang="da-DK" b="1"/>
              <a:t> (2/3)!</a:t>
            </a:r>
          </a:p>
          <a:p>
            <a:pPr marL="342900" indent="-342900">
              <a:buFont typeface="Arial"/>
              <a:buChar char="•"/>
            </a:pPr>
            <a:endParaRPr lang="da-DK" b="1"/>
          </a:p>
          <a:p>
            <a:pPr marL="342900" indent="-342900">
              <a:buFont typeface="Arial"/>
              <a:buChar char="•"/>
            </a:pP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15B324-AB0B-9597-E41F-5E93489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5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25928"/>
            <a:ext cx="10134600" cy="1288489"/>
          </a:xfrm>
        </p:spPr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: Find data </a:t>
            </a:r>
            <a:r>
              <a:rPr lang="da-DK" b="1" err="1"/>
              <a:t>that</a:t>
            </a:r>
            <a:r>
              <a:rPr lang="da-DK" b="1"/>
              <a:t> </a:t>
            </a:r>
            <a:r>
              <a:rPr lang="da-DK" b="1" err="1"/>
              <a:t>are</a:t>
            </a:r>
            <a:r>
              <a:rPr lang="da-DK" b="1"/>
              <a:t> </a:t>
            </a:r>
            <a:r>
              <a:rPr lang="da-DK" b="1" err="1"/>
              <a:t>already</a:t>
            </a:r>
            <a:r>
              <a:rPr lang="da-DK" b="1"/>
              <a:t> </a:t>
            </a:r>
            <a:r>
              <a:rPr lang="da-DK" b="1" err="1"/>
              <a:t>collected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18360"/>
            <a:ext cx="10134600" cy="42445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da-DK"/>
              <a:t>Sit in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groups</a:t>
            </a:r>
            <a:r>
              <a:rPr lang="da-DK"/>
              <a:t> – but find data </a:t>
            </a:r>
            <a:r>
              <a:rPr lang="da-DK" err="1"/>
              <a:t>about</a:t>
            </a:r>
            <a:r>
              <a:rPr lang="da-DK"/>
              <a:t> </a:t>
            </a:r>
            <a:r>
              <a:rPr lang="da-DK" err="1"/>
              <a:t>yourselves</a:t>
            </a:r>
            <a:r>
              <a:rPr lang="da-DK"/>
              <a:t>!</a:t>
            </a:r>
          </a:p>
          <a:p>
            <a:pPr algn="just">
              <a:lnSpc>
                <a:spcPct val="150000"/>
              </a:lnSpc>
            </a:pPr>
            <a:endParaRPr lang="da-DK"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da-DK"/>
              <a:t>Find </a:t>
            </a:r>
            <a:r>
              <a:rPr lang="da-DK" err="1"/>
              <a:t>some</a:t>
            </a:r>
            <a:r>
              <a:rPr lang="da-DK"/>
              <a:t> data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have </a:t>
            </a:r>
            <a:r>
              <a:rPr lang="da-DK" err="1"/>
              <a:t>already</a:t>
            </a:r>
            <a:r>
              <a:rPr lang="da-DK"/>
              <a:t> </a:t>
            </a:r>
            <a:r>
              <a:rPr lang="da-DK" err="1"/>
              <a:t>collected</a:t>
            </a:r>
            <a:r>
              <a:rPr lang="da-DK"/>
              <a:t> </a:t>
            </a:r>
            <a:r>
              <a:rPr lang="da-DK" err="1"/>
              <a:t>about</a:t>
            </a:r>
            <a:r>
              <a:rPr lang="da-DK"/>
              <a:t> </a:t>
            </a:r>
            <a:r>
              <a:rPr lang="da-DK" err="1"/>
              <a:t>yourself</a:t>
            </a:r>
            <a:r>
              <a:rPr lang="da-DK"/>
              <a:t> (</a:t>
            </a:r>
            <a:r>
              <a:rPr lang="da-DK" err="1"/>
              <a:t>examples</a:t>
            </a:r>
            <a:r>
              <a:rPr lang="da-DK"/>
              <a:t> in </a:t>
            </a:r>
            <a:r>
              <a:rPr lang="da-DK" err="1"/>
              <a:t>next</a:t>
            </a:r>
            <a:r>
              <a:rPr lang="da-DK"/>
              <a:t> slide)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da-DK" err="1"/>
              <a:t>Reflect</a:t>
            </a:r>
            <a:r>
              <a:rPr lang="da-DK"/>
              <a:t> upon the data ––&gt; </a:t>
            </a:r>
            <a:r>
              <a:rPr lang="da-DK" err="1"/>
              <a:t>how</a:t>
            </a:r>
            <a:r>
              <a:rPr lang="da-DK"/>
              <a:t> </a:t>
            </a:r>
            <a:r>
              <a:rPr lang="da-DK" err="1"/>
              <a:t>could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visualize</a:t>
            </a:r>
            <a:r>
              <a:rPr lang="da-DK"/>
              <a:t> it?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da-DK" err="1"/>
              <a:t>Visualize</a:t>
            </a:r>
            <a:r>
              <a:rPr lang="da-DK"/>
              <a:t>/sketch the data on </a:t>
            </a:r>
            <a:r>
              <a:rPr lang="da-DK" err="1"/>
              <a:t>paper</a:t>
            </a: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r>
              <a:rPr lang="da-DK" sz="2400" b="1" err="1"/>
              <a:t>Don't</a:t>
            </a:r>
            <a:r>
              <a:rPr lang="da-DK" sz="2400" b="1"/>
              <a:t> </a:t>
            </a:r>
            <a:r>
              <a:rPr lang="da-DK" sz="2400" b="1" err="1"/>
              <a:t>use</a:t>
            </a:r>
            <a:r>
              <a:rPr lang="da-DK" sz="2400" b="1"/>
              <a:t> the computer for </a:t>
            </a:r>
            <a:r>
              <a:rPr lang="da-DK" sz="2400" b="1" err="1"/>
              <a:t>visualization</a:t>
            </a:r>
            <a:r>
              <a:rPr lang="da-DK" sz="2400" b="1"/>
              <a:t>!</a:t>
            </a:r>
          </a:p>
          <a:p>
            <a:r>
              <a:rPr lang="da-DK" b="1" u="sng" err="1">
                <a:ea typeface="+mn-lt"/>
                <a:cs typeface="+mn-lt"/>
              </a:rPr>
              <a:t>Remember</a:t>
            </a:r>
            <a:r>
              <a:rPr lang="da-DK" b="1" u="sng">
                <a:ea typeface="+mn-lt"/>
                <a:cs typeface="+mn-lt"/>
              </a:rPr>
              <a:t>: to </a:t>
            </a:r>
            <a:r>
              <a:rPr lang="da-DK" b="1" u="sng" err="1">
                <a:ea typeface="+mn-lt"/>
                <a:cs typeface="+mn-lt"/>
              </a:rPr>
              <a:t>take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pictures</a:t>
            </a:r>
            <a:r>
              <a:rPr lang="da-DK" b="1" u="sng">
                <a:ea typeface="+mn-lt"/>
                <a:cs typeface="+mn-lt"/>
              </a:rPr>
              <a:t> and </a:t>
            </a:r>
            <a:r>
              <a:rPr lang="da-DK" b="1" u="sng" err="1">
                <a:ea typeface="+mn-lt"/>
                <a:cs typeface="+mn-lt"/>
              </a:rPr>
              <a:t>document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process</a:t>
            </a:r>
            <a:r>
              <a:rPr lang="da-DK" b="1" u="sng">
                <a:ea typeface="+mn-lt"/>
                <a:cs typeface="+mn-lt"/>
              </a:rPr>
              <a:t> --&gt; </a:t>
            </a:r>
            <a:r>
              <a:rPr lang="da-DK" b="1" u="sng" err="1">
                <a:ea typeface="+mn-lt"/>
                <a:cs typeface="+mn-lt"/>
              </a:rPr>
              <a:t>useful</a:t>
            </a:r>
            <a:r>
              <a:rPr lang="da-DK" b="1" u="sng">
                <a:ea typeface="+mn-lt"/>
                <a:cs typeface="+mn-lt"/>
              </a:rPr>
              <a:t> for </a:t>
            </a:r>
            <a:r>
              <a:rPr lang="da-DK" b="1" u="sng" err="1">
                <a:ea typeface="+mn-lt"/>
                <a:cs typeface="+mn-lt"/>
              </a:rPr>
              <a:t>your</a:t>
            </a:r>
            <a:r>
              <a:rPr lang="da-DK" b="1" u="sng">
                <a:ea typeface="+mn-lt"/>
                <a:cs typeface="+mn-lt"/>
              </a:rPr>
              <a:t> </a:t>
            </a:r>
            <a:r>
              <a:rPr lang="da-DK" b="1" u="sng" err="1">
                <a:ea typeface="+mn-lt"/>
                <a:cs typeface="+mn-lt"/>
              </a:rPr>
              <a:t>hand</a:t>
            </a:r>
            <a:r>
              <a:rPr lang="da-DK" b="1" u="sng">
                <a:ea typeface="+mn-lt"/>
                <a:cs typeface="+mn-lt"/>
              </a:rPr>
              <a:t>-in (2/3)!</a:t>
            </a:r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9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E6EA4-585D-B66B-BCFB-FD1D1A83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err="1">
                <a:ea typeface="+mj-lt"/>
                <a:cs typeface="+mj-lt"/>
              </a:rPr>
              <a:t>Examples</a:t>
            </a:r>
            <a:r>
              <a:rPr lang="da-DK" b="1">
                <a:ea typeface="+mj-lt"/>
                <a:cs typeface="+mj-lt"/>
              </a:rPr>
              <a:t> of data </a:t>
            </a:r>
            <a:r>
              <a:rPr lang="da-DK" b="1" err="1">
                <a:ea typeface="+mj-lt"/>
                <a:cs typeface="+mj-lt"/>
              </a:rPr>
              <a:t>that</a:t>
            </a:r>
            <a:r>
              <a:rPr lang="da-DK" b="1">
                <a:ea typeface="+mj-lt"/>
                <a:cs typeface="+mj-lt"/>
              </a:rPr>
              <a:t> is </a:t>
            </a:r>
            <a:r>
              <a:rPr lang="da-DK" b="1" err="1">
                <a:ea typeface="+mj-lt"/>
                <a:cs typeface="+mj-lt"/>
              </a:rPr>
              <a:t>already</a:t>
            </a:r>
            <a:r>
              <a:rPr lang="da-DK" b="1">
                <a:ea typeface="+mj-lt"/>
                <a:cs typeface="+mj-lt"/>
              </a:rPr>
              <a:t> </a:t>
            </a:r>
            <a:r>
              <a:rPr lang="da-DK" b="1" err="1">
                <a:ea typeface="+mj-lt"/>
                <a:cs typeface="+mj-lt"/>
              </a:rPr>
              <a:t>collected</a:t>
            </a:r>
            <a:endParaRPr lang="da-DK" b="1" err="1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25E210-99C0-082C-E51E-62157F5E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a-DK"/>
              <a:t>Look in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photos</a:t>
            </a:r>
            <a:r>
              <a:rPr lang="da-DK"/>
              <a:t> and </a:t>
            </a:r>
            <a:r>
              <a:rPr lang="da-DK" err="1"/>
              <a:t>when</a:t>
            </a:r>
            <a:r>
              <a:rPr lang="da-DK"/>
              <a:t> (or where) you have </a:t>
            </a:r>
            <a:r>
              <a:rPr lang="da-DK" err="1"/>
              <a:t>taken</a:t>
            </a:r>
            <a:r>
              <a:rPr lang="da-DK"/>
              <a:t> </a:t>
            </a:r>
            <a:r>
              <a:rPr lang="da-DK" err="1"/>
              <a:t>pictures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/>
              <a:t>Look on Messenger and note </a:t>
            </a:r>
            <a:r>
              <a:rPr lang="da-DK" err="1"/>
              <a:t>who</a:t>
            </a:r>
            <a:r>
              <a:rPr lang="da-DK"/>
              <a:t> and </a:t>
            </a:r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have </a:t>
            </a:r>
            <a:r>
              <a:rPr lang="da-DK" err="1"/>
              <a:t>chatted</a:t>
            </a:r>
            <a:r>
              <a:rPr lang="da-DK"/>
              <a:t> with XXX person/</a:t>
            </a:r>
            <a:r>
              <a:rPr lang="da-DK" err="1"/>
              <a:t>people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err="1"/>
              <a:t>When</a:t>
            </a:r>
            <a:r>
              <a:rPr lang="da-DK"/>
              <a:t> have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been</a:t>
            </a:r>
            <a:r>
              <a:rPr lang="da-DK"/>
              <a:t> </a:t>
            </a:r>
            <a:r>
              <a:rPr lang="da-DK" err="1"/>
              <a:t>active</a:t>
            </a:r>
            <a:r>
              <a:rPr lang="da-DK"/>
              <a:t> on social media?</a:t>
            </a:r>
          </a:p>
          <a:p>
            <a:pPr marL="342900" indent="-342900">
              <a:buFont typeface="Arial"/>
              <a:buChar char="•"/>
            </a:pPr>
            <a:r>
              <a:rPr lang="da-DK"/>
              <a:t>Step </a:t>
            </a:r>
            <a:r>
              <a:rPr lang="da-DK" err="1"/>
              <a:t>counter</a:t>
            </a:r>
            <a:r>
              <a:rPr lang="da-DK"/>
              <a:t> on </a:t>
            </a:r>
            <a:r>
              <a:rPr lang="da-DK" err="1"/>
              <a:t>your</a:t>
            </a:r>
            <a:r>
              <a:rPr lang="da-DK"/>
              <a:t> </a:t>
            </a:r>
            <a:r>
              <a:rPr lang="da-DK" err="1"/>
              <a:t>phone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/>
              <a:t>Games </a:t>
            </a:r>
            <a:r>
              <a:rPr lang="da-DK" err="1"/>
              <a:t>you</a:t>
            </a:r>
            <a:r>
              <a:rPr lang="da-DK"/>
              <a:t> have </a:t>
            </a:r>
            <a:r>
              <a:rPr lang="da-DK" err="1"/>
              <a:t>played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err="1"/>
              <a:t>What</a:t>
            </a:r>
            <a:r>
              <a:rPr lang="da-DK"/>
              <a:t> </a:t>
            </a:r>
            <a:r>
              <a:rPr lang="da-DK" err="1"/>
              <a:t>movies</a:t>
            </a:r>
            <a:r>
              <a:rPr lang="da-DK"/>
              <a:t> and/or series </a:t>
            </a:r>
            <a:r>
              <a:rPr lang="da-DK" err="1"/>
              <a:t>you</a:t>
            </a:r>
            <a:r>
              <a:rPr lang="da-DK"/>
              <a:t> have </a:t>
            </a:r>
            <a:r>
              <a:rPr lang="da-DK" err="1"/>
              <a:t>watched</a:t>
            </a:r>
            <a:r>
              <a:rPr lang="da-DK"/>
              <a:t> on Netflix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da-DK"/>
              <a:t> Ex. Count </a:t>
            </a:r>
            <a:r>
              <a:rPr lang="da-DK" err="1"/>
              <a:t>different</a:t>
            </a:r>
            <a:r>
              <a:rPr lang="da-DK"/>
              <a:t> </a:t>
            </a:r>
            <a:r>
              <a:rPr lang="da-DK" err="1"/>
              <a:t>movie</a:t>
            </a:r>
            <a:r>
              <a:rPr lang="da-DK"/>
              <a:t> genres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da-DK"/>
              <a:t> Ex. Count </a:t>
            </a:r>
            <a:r>
              <a:rPr lang="da-DK" err="1"/>
              <a:t>how</a:t>
            </a:r>
            <a:r>
              <a:rPr lang="da-DK"/>
              <a:t> </a:t>
            </a:r>
            <a:r>
              <a:rPr lang="da-DK" err="1"/>
              <a:t>many</a:t>
            </a:r>
            <a:r>
              <a:rPr lang="da-DK"/>
              <a:t> </a:t>
            </a:r>
            <a:r>
              <a:rPr lang="da-DK" err="1"/>
              <a:t>movies</a:t>
            </a:r>
            <a:r>
              <a:rPr lang="da-DK"/>
              <a:t>/series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09AAFD1-D52C-A681-CAB4-F39DCE75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7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15:00-15:15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22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2D179-F784-49C7-7396-66E03875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84755"/>
            <a:ext cx="10134600" cy="1288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Work on project description/design brief:</a:t>
            </a:r>
            <a:br>
              <a:rPr lang="en-US" dirty="0"/>
            </a:br>
            <a:r>
              <a:rPr lang="en-US" dirty="0"/>
              <a:t>Hand-in 2/3 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2EBC516-D913-08E9-21BE-2146EA25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fld id="{19590046-DA73-4BBF-84B5-C08E6F75191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91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09480-9C75-17C3-7746-8FA6DE7E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Work on </a:t>
            </a:r>
            <a:r>
              <a:rPr lang="da-DK" b="1" err="1"/>
              <a:t>project</a:t>
            </a:r>
            <a:r>
              <a:rPr lang="da-DK" b="1"/>
              <a:t> brief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591BCF-996D-A8C3-7677-5E9911D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sz="1800" b="1" u="sng" dirty="0">
                <a:solidFill>
                  <a:srgbClr val="FF0000"/>
                </a:solidFill>
              </a:rPr>
              <a:t>Read the </a:t>
            </a:r>
            <a:r>
              <a:rPr lang="da-DK" sz="1800" b="1" u="sng" dirty="0" err="1">
                <a:solidFill>
                  <a:srgbClr val="FF0000"/>
                </a:solidFill>
              </a:rPr>
              <a:t>project</a:t>
            </a:r>
            <a:r>
              <a:rPr lang="da-DK" sz="1800" b="1" u="sng" dirty="0">
                <a:solidFill>
                  <a:srgbClr val="FF0000"/>
                </a:solidFill>
              </a:rPr>
              <a:t> brief </a:t>
            </a:r>
            <a:r>
              <a:rPr lang="da-DK" sz="1800" b="1" u="sng" dirty="0" err="1">
                <a:solidFill>
                  <a:srgbClr val="FF0000"/>
                </a:solidFill>
              </a:rPr>
              <a:t>description</a:t>
            </a:r>
            <a:r>
              <a:rPr lang="da-DK" sz="1800" b="1" u="sng" dirty="0">
                <a:solidFill>
                  <a:srgbClr val="FF0000"/>
                </a:solidFill>
              </a:rPr>
              <a:t> on </a:t>
            </a:r>
            <a:r>
              <a:rPr lang="da-DK" sz="1800" b="1" u="sng" dirty="0" err="1">
                <a:solidFill>
                  <a:srgbClr val="FF0000"/>
                </a:solidFill>
              </a:rPr>
              <a:t>LearnIT</a:t>
            </a:r>
            <a:endParaRPr lang="da-DK" sz="1800" b="1" u="sng" dirty="0">
              <a:solidFill>
                <a:srgbClr val="FF0000"/>
              </a:solidFill>
            </a:endParaRPr>
          </a:p>
          <a:p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dirty="0" err="1"/>
              <a:t>Discuss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ideas</a:t>
            </a:r>
            <a:r>
              <a:rPr lang="da-DK" dirty="0"/>
              <a:t> – </a:t>
            </a:r>
            <a:r>
              <a:rPr lang="da-DK" dirty="0" err="1"/>
              <a:t>maybe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inspired</a:t>
            </a:r>
            <a:r>
              <a:rPr lang="da-DK" dirty="0"/>
              <a:t> by the </a:t>
            </a:r>
            <a:r>
              <a:rPr lang="da-DK" dirty="0" err="1"/>
              <a:t>examples</a:t>
            </a:r>
            <a:r>
              <a:rPr lang="da-DK" dirty="0"/>
              <a:t> from the </a:t>
            </a:r>
            <a:r>
              <a:rPr lang="da-DK" dirty="0" err="1"/>
              <a:t>lecture</a:t>
            </a:r>
            <a:r>
              <a:rPr lang="da-DK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da-DK" dirty="0" err="1"/>
              <a:t>Clarify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"sensitive"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collected</a:t>
            </a:r>
            <a:r>
              <a:rPr lang="da-DK" dirty="0"/>
              <a:t> data must </a:t>
            </a:r>
            <a:r>
              <a:rPr lang="da-DK" dirty="0" err="1"/>
              <a:t>be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da-DK" dirty="0" err="1"/>
              <a:t>You</a:t>
            </a:r>
            <a:r>
              <a:rPr lang="da-DK" dirty="0"/>
              <a:t> have to </a:t>
            </a:r>
            <a:r>
              <a:rPr lang="da-DK" dirty="0" err="1"/>
              <a:t>agree</a:t>
            </a:r>
            <a:r>
              <a:rPr lang="da-DK" dirty="0"/>
              <a:t> on </a:t>
            </a:r>
            <a:r>
              <a:rPr lang="da-DK" b="1" dirty="0" err="1"/>
              <a:t>one</a:t>
            </a:r>
            <a:r>
              <a:rPr lang="da-DK" b="1" dirty="0"/>
              <a:t> </a:t>
            </a:r>
            <a:r>
              <a:rPr lang="da-DK" dirty="0"/>
              <a:t>data source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with in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group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(</a:t>
            </a:r>
            <a:r>
              <a:rPr lang="da-DK" dirty="0" err="1"/>
              <a:t>exam</a:t>
            </a:r>
            <a:r>
              <a:rPr lang="da-DK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long time </a:t>
            </a:r>
            <a:r>
              <a:rPr lang="da-DK" dirty="0" err="1"/>
              <a:t>you</a:t>
            </a:r>
            <a:r>
              <a:rPr lang="da-DK" dirty="0"/>
              <a:t> plan on </a:t>
            </a:r>
            <a:r>
              <a:rPr lang="da-DK" dirty="0" err="1"/>
              <a:t>spending</a:t>
            </a:r>
            <a:r>
              <a:rPr lang="da-DK" dirty="0"/>
              <a:t> in the data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phase</a:t>
            </a:r>
            <a:endParaRPr lang="da-DK" dirty="0"/>
          </a:p>
          <a:p>
            <a:pPr marL="342900" indent="-342900">
              <a:buFont typeface="Arial"/>
              <a:buChar char="•"/>
            </a:pPr>
            <a:r>
              <a:rPr lang="da-DK" dirty="0"/>
              <a:t>Etc.</a:t>
            </a:r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629DEBA-B2C3-8CF4-8AAC-4C5E0973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FE36-A8F0-59B8-905C-92EEEAC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582" y="733100"/>
            <a:ext cx="4618836" cy="1275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90" baseline="0" dirty="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6" name="Content Placeholder 27">
            <a:extLst>
              <a:ext uri="{FF2B5EF4-FFF2-40B4-BE49-F238E27FC236}">
                <a16:creationId xmlns:a16="http://schemas.microsoft.com/office/drawing/2014/main" id="{D8793F39-20A4-3BA4-44B8-EA195BA9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213" y="2216151"/>
            <a:ext cx="3943575" cy="3390900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dirty="0"/>
              <a:t>HAND-INS </a:t>
            </a:r>
          </a:p>
          <a:p>
            <a:r>
              <a:rPr lang="en-US" strike="sngStrike" dirty="0"/>
              <a:t>HAND-IN 1: 23/02 </a:t>
            </a:r>
          </a:p>
          <a:p>
            <a:r>
              <a:rPr lang="en-US" b="1" dirty="0"/>
              <a:t>HAND-IN 2: 02/03</a:t>
            </a:r>
          </a:p>
          <a:p>
            <a:r>
              <a:rPr lang="en-US" b="1" dirty="0"/>
              <a:t>DESIGN BRIEF: 02/03 </a:t>
            </a:r>
          </a:p>
          <a:p>
            <a:r>
              <a:rPr lang="en-US" dirty="0"/>
              <a:t>HAND-IN 3: 09/03</a:t>
            </a:r>
          </a:p>
          <a:p>
            <a:r>
              <a:rPr lang="en-US" dirty="0"/>
              <a:t>HAND-IN 4: 16/03</a:t>
            </a:r>
          </a:p>
          <a:p>
            <a:r>
              <a:rPr lang="en-US" dirty="0"/>
              <a:t>HAND-IN 5: 23/03</a:t>
            </a:r>
          </a:p>
          <a:p>
            <a:r>
              <a:rPr lang="en-US" dirty="0"/>
              <a:t>HAND-IN 6: 30/03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7" name="Group 36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8" name="Rectangle 37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39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0" ma:contentTypeDescription="Create a new document." ma:contentTypeScope="" ma:versionID="680389d106073ce03dbbc4ffb5bd440a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b20795d3a1af09e25fc977410504e04e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8D0197-0436-48C7-9165-EA60285EF138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262DC-6250-47D3-88CC-215366A49098}">
  <ds:schemaRefs>
    <ds:schemaRef ds:uri="03164729-8feb-404a-b1df-77701d9348ef"/>
    <ds:schemaRef ds:uri="5a5ea198-c702-42f1-bd85-0fd891e89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AE610E-5E80-4BE4-9F3C-0C02692AC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351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Wingdings</vt:lpstr>
      <vt:lpstr>AdornVTI</vt:lpstr>
      <vt:lpstr>Data Visualization Design   Exercises  Design Exercise 2</vt:lpstr>
      <vt:lpstr>Design exercise 2: Collecting data</vt:lpstr>
      <vt:lpstr>Design exercise: Find data that are already collected</vt:lpstr>
      <vt:lpstr>Examples of data that is already collected</vt:lpstr>
      <vt:lpstr>BREAK</vt:lpstr>
      <vt:lpstr>Work on project description/design brief: Hand-in 2/3 </vt:lpstr>
      <vt:lpstr>Work on project brief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Søren Knudsen</cp:lastModifiedBy>
  <cp:revision>39</cp:revision>
  <dcterms:created xsi:type="dcterms:W3CDTF">2023-02-10T09:46:06Z</dcterms:created>
  <dcterms:modified xsi:type="dcterms:W3CDTF">2024-01-13T17:11:05Z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