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43"/>
  </p:notesMasterIdLst>
  <p:sldIdLst>
    <p:sldId id="298" r:id="rId5"/>
    <p:sldId id="262" r:id="rId6"/>
    <p:sldId id="302" r:id="rId7"/>
    <p:sldId id="303" r:id="rId8"/>
    <p:sldId id="350" r:id="rId9"/>
    <p:sldId id="304" r:id="rId10"/>
    <p:sldId id="305" r:id="rId11"/>
    <p:sldId id="306" r:id="rId12"/>
    <p:sldId id="307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33" r:id="rId23"/>
    <p:sldId id="329" r:id="rId24"/>
    <p:sldId id="330" r:id="rId25"/>
    <p:sldId id="331" r:id="rId26"/>
    <p:sldId id="334" r:id="rId27"/>
    <p:sldId id="349" r:id="rId28"/>
    <p:sldId id="335" r:id="rId29"/>
    <p:sldId id="345" r:id="rId30"/>
    <p:sldId id="336" r:id="rId31"/>
    <p:sldId id="338" r:id="rId32"/>
    <p:sldId id="337" r:id="rId33"/>
    <p:sldId id="339" r:id="rId34"/>
    <p:sldId id="341" r:id="rId35"/>
    <p:sldId id="340" r:id="rId36"/>
    <p:sldId id="342" r:id="rId37"/>
    <p:sldId id="343" r:id="rId38"/>
    <p:sldId id="344" r:id="rId39"/>
    <p:sldId id="346" r:id="rId40"/>
    <p:sldId id="347" r:id="rId41"/>
    <p:sldId id="352" r:id="rId42"/>
  </p:sldIdLst>
  <p:sldSz cx="9144000" cy="6858000" type="screen4x3"/>
  <p:notesSz cx="6797675" cy="992822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055F01-71DB-4D04-AF11-1370DE974E45}">
          <p14:sldIdLst>
            <p14:sldId id="298"/>
            <p14:sldId id="262"/>
            <p14:sldId id="302"/>
            <p14:sldId id="303"/>
            <p14:sldId id="350"/>
            <p14:sldId id="304"/>
            <p14:sldId id="305"/>
            <p14:sldId id="306"/>
            <p14:sldId id="307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33"/>
            <p14:sldId id="329"/>
            <p14:sldId id="330"/>
            <p14:sldId id="331"/>
            <p14:sldId id="334"/>
            <p14:sldId id="349"/>
            <p14:sldId id="335"/>
            <p14:sldId id="345"/>
            <p14:sldId id="336"/>
            <p14:sldId id="338"/>
            <p14:sldId id="337"/>
            <p14:sldId id="339"/>
            <p14:sldId id="341"/>
            <p14:sldId id="340"/>
            <p14:sldId id="342"/>
            <p14:sldId id="343"/>
            <p14:sldId id="344"/>
            <p14:sldId id="346"/>
            <p14:sldId id="347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8" autoAdjust="0"/>
    <p:restoredTop sz="57131" autoAdjust="0"/>
  </p:normalViewPr>
  <p:slideViewPr>
    <p:cSldViewPr>
      <p:cViewPr varScale="1">
        <p:scale>
          <a:sx n="54" d="100"/>
          <a:sy n="54" d="100"/>
        </p:scale>
        <p:origin x="182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1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EEC4F-5FCA-462F-9543-59D4F3D6F6CD}" type="datetimeFigureOut">
              <a:rPr lang="nb-NO" smtClean="0"/>
              <a:t>12.11.2015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04E2-49C4-457A-AD70-74899F910D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7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6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baseline="0" err="1" smtClean="0"/>
              <a:t>SaaS</a:t>
            </a:r>
            <a:r>
              <a:rPr lang="nn-NO" baseline="0" smtClean="0"/>
              <a:t>: </a:t>
            </a:r>
            <a:r>
              <a:rPr lang="nn-NO" baseline="0" err="1" smtClean="0"/>
              <a:t>Sammenlign</a:t>
            </a:r>
            <a:r>
              <a:rPr lang="nn-NO" baseline="0" smtClean="0"/>
              <a:t> med </a:t>
            </a:r>
            <a:r>
              <a:rPr lang="nn-NO" baseline="0" err="1" smtClean="0"/>
              <a:t>håndtering</a:t>
            </a:r>
            <a:r>
              <a:rPr lang="nn-NO" baseline="0" smtClean="0"/>
              <a:t> av noder / </a:t>
            </a:r>
            <a:r>
              <a:rPr lang="nn-NO" baseline="0" err="1" smtClean="0"/>
              <a:t>slaver</a:t>
            </a:r>
            <a:r>
              <a:rPr lang="nn-NO" baseline="0" smtClean="0"/>
              <a:t> i </a:t>
            </a:r>
            <a:r>
              <a:rPr lang="nn-NO" baseline="0" err="1" smtClean="0"/>
              <a:t>Solr</a:t>
            </a:r>
            <a:r>
              <a:rPr lang="nn-NO" baseline="0" smtClean="0"/>
              <a:t> </a:t>
            </a:r>
            <a:r>
              <a:rPr lang="nn-NO" baseline="0" err="1" smtClean="0"/>
              <a:t>Enteprise</a:t>
            </a:r>
            <a:r>
              <a:rPr lang="nn-NO" baseline="0" smtClean="0"/>
              <a:t>-oppsett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284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954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50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442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606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9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97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227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544" y="112474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645333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1" y="764704"/>
            <a:ext cx="1252939" cy="2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2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jsearch.search.windows.net/indexes/geekretweets/docs/inde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Rectangle 3"/>
          <p:cNvSpPr/>
          <p:nvPr/>
        </p:nvSpPr>
        <p:spPr>
          <a:xfrm>
            <a:off x="107504" y="29943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2"/>
            <a:ext cx="9093562" cy="649540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Query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Håndtert på samme måte som dokument</a:t>
            </a:r>
          </a:p>
          <a:p>
            <a:r>
              <a:rPr lang="nb-NO" err="1" smtClean="0"/>
              <a:t>Tokenisering</a:t>
            </a:r>
            <a:r>
              <a:rPr lang="nb-NO" smtClean="0"/>
              <a:t>, stemming, fjerning av </a:t>
            </a:r>
            <a:r>
              <a:rPr lang="nb-NO" err="1" smtClean="0"/>
              <a:t>stopp-ord</a:t>
            </a:r>
            <a:r>
              <a:rPr lang="nb-NO" smtClean="0"/>
              <a:t> osv.</a:t>
            </a:r>
          </a:p>
          <a:p>
            <a:r>
              <a:rPr lang="nb-NO" smtClean="0"/>
              <a:t>Kalkulerer nærhet til alle dokument som inneholder ord fra </a:t>
            </a:r>
            <a:r>
              <a:rPr lang="nb-NO" err="1" smtClean="0"/>
              <a:t>query</a:t>
            </a:r>
            <a:endParaRPr lang="nb-NO" smtClean="0"/>
          </a:p>
          <a:p>
            <a:r>
              <a:rPr lang="nb-NO" smtClean="0"/>
              <a:t>Dokument sortert i rangert orden</a:t>
            </a:r>
          </a:p>
          <a:p>
            <a:r>
              <a:rPr lang="nb-NO" smtClean="0"/>
              <a:t>Topp X rangerte dokument returnert til bruker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8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1: Generer </a:t>
            </a:r>
            <a:r>
              <a:rPr lang="nb-NO" err="1" smtClean="0"/>
              <a:t>dokument-vektor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141785" y="4486275"/>
            <a:ext cx="2657475" cy="2066925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endParaRPr lang="en-GB">
              <a:latin typeface="Verdana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89385" y="4333875"/>
            <a:ext cx="2657475" cy="2066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endParaRPr lang="en-GB">
              <a:latin typeface="Verdana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6985" y="4181475"/>
            <a:ext cx="2657475" cy="20669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US" sz="1400" err="1">
                <a:latin typeface="Verdana" pitchFamily="34" charset="0"/>
              </a:rPr>
              <a:t>MultiMedia</a:t>
            </a:r>
            <a:r>
              <a:rPr lang="en-US" sz="1400">
                <a:latin typeface="Verdana" pitchFamily="34" charset="0"/>
              </a:rPr>
              <a:t> Information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Systems (CA4, CAE4 &amp; CL4).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a final year undergraduate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course for the B.Sc. In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C</a:t>
            </a:r>
            <a:r>
              <a:rPr lang="en-US" sz="1400" err="1">
                <a:latin typeface="Verdana" pitchFamily="34" charset="0"/>
              </a:rPr>
              <a:t>omputer</a:t>
            </a:r>
            <a:r>
              <a:rPr lang="en-US" sz="1400">
                <a:latin typeface="Verdana" pitchFamily="34" charset="0"/>
              </a:rPr>
              <a:t> Applications and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The</a:t>
            </a:r>
            <a:r>
              <a:rPr lang="en-GB" sz="1400">
                <a:latin typeface="Verdana" pitchFamily="34" charset="0"/>
              </a:rPr>
              <a:t> B</a:t>
            </a:r>
            <a:r>
              <a:rPr lang="en-US" sz="1400">
                <a:latin typeface="Verdana" pitchFamily="34" charset="0"/>
              </a:rPr>
              <a:t>.Sc. in Applied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Computational Linguistics,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delivered to the full-time</a:t>
            </a:r>
            <a:endParaRPr lang="en-GB" sz="1400">
              <a:latin typeface="Verdana" pitchFamily="34" charset="0"/>
            </a:endParaRPr>
          </a:p>
          <a:p>
            <a:pPr algn="ctr" defTabSz="762000" eaLnBrk="0" hangingPunct="0"/>
            <a:r>
              <a:rPr lang="en-US" sz="1400">
                <a:latin typeface="Verdana" pitchFamily="34" charset="0"/>
              </a:rPr>
              <a:t>and to the part-time classes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13160" y="1847850"/>
            <a:ext cx="2657475" cy="2066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400">
                <a:latin typeface="Verdana" pitchFamily="34" charset="0"/>
              </a:rPr>
              <a:t>The history of the Personal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Computer</a:t>
            </a:r>
            <a:r>
              <a:rPr lang="en-US" sz="1400">
                <a:latin typeface="Verdana" pitchFamily="34" charset="0"/>
              </a:rPr>
              <a:t> </a:t>
            </a:r>
            <a:r>
              <a:rPr lang="en-GB" sz="1400">
                <a:latin typeface="Verdana" pitchFamily="34" charset="0"/>
              </a:rPr>
              <a:t>since 1985 is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Focussed on one company.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That company is Microsoft.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Microsoft was founded by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Bill Gates in the late 70s. 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Gates was not a computer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Graduate, but had been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Using computers since he…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13160" y="4057650"/>
            <a:ext cx="2657475" cy="2066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Jaguar-Racing’s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recruitment drive has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continued, the team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Announcing today the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appointment of Italian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Guenther Steiner as</a:t>
            </a: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its new Managing Director.</a:t>
            </a:r>
          </a:p>
          <a:p>
            <a:pPr algn="ctr" defTabSz="762000" eaLnBrk="0" hangingPunct="0"/>
            <a:endParaRPr lang="en-GB" sz="140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</a:endParaRPr>
          </a:p>
          <a:p>
            <a:pPr algn="ctr" defTabSz="762000" eaLnBrk="0" hangingPunct="0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51960" y="2762250"/>
            <a:ext cx="1104900" cy="3343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400">
                <a:latin typeface="Verdana" pitchFamily="34" charset="0"/>
              </a:rPr>
              <a:t>1985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70s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bill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company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computer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computers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focussed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founded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gates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graduate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history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late</a:t>
            </a:r>
          </a:p>
          <a:p>
            <a:pPr algn="ctr" defTabSz="762000" eaLnBrk="0" hangingPunct="0"/>
            <a:r>
              <a:rPr lang="en-GB" sz="1400" err="1">
                <a:latin typeface="Verdana" pitchFamily="34" charset="0"/>
              </a:rPr>
              <a:t>microsoft</a:t>
            </a:r>
            <a:r>
              <a:rPr lang="en-GB" sz="1400">
                <a:latin typeface="Verdana" pitchFamily="34" charset="0"/>
              </a:rPr>
              <a:t> 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personal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since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580685" y="2762250"/>
            <a:ext cx="581025" cy="3343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400">
                <a:latin typeface="Verdana" pitchFamily="34" charset="0"/>
              </a:rPr>
              <a:t>2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6118468" y="2206625"/>
            <a:ext cx="163538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n-GB" b="1" err="1" smtClean="0">
                <a:latin typeface="Verdana" pitchFamily="34" charset="0"/>
              </a:rPr>
              <a:t>Dokument</a:t>
            </a:r>
            <a:r>
              <a:rPr lang="en-GB" b="1" smtClean="0">
                <a:latin typeface="Verdana" pitchFamily="34" charset="0"/>
              </a:rPr>
              <a:t>-</a:t>
            </a:r>
            <a:endParaRPr lang="en-GB" b="1">
              <a:latin typeface="Verdana" pitchFamily="34" charset="0"/>
            </a:endParaRPr>
          </a:p>
          <a:p>
            <a:pPr algn="ctr" defTabSz="762000" eaLnBrk="0" hangingPunct="0"/>
            <a:r>
              <a:rPr lang="en-GB" b="1" err="1" smtClean="0">
                <a:latin typeface="Verdana" pitchFamily="34" charset="0"/>
              </a:rPr>
              <a:t>Vektor</a:t>
            </a:r>
            <a:endParaRPr lang="en-US" b="1">
              <a:latin typeface="Verdana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50535" y="2330450"/>
            <a:ext cx="420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n-GB" b="1">
                <a:latin typeface="Verdana" pitchFamily="34" charset="0"/>
              </a:rPr>
              <a:t>TF</a:t>
            </a:r>
            <a:endParaRPr lang="en-US" b="1">
              <a:latin typeface="Verdana" pitchFamily="34" charset="0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3563888" y="3068960"/>
            <a:ext cx="2657475" cy="1096962"/>
          </a:xfrm>
          <a:custGeom>
            <a:avLst/>
            <a:gdLst>
              <a:gd name="T0" fmla="*/ 0 w 1674"/>
              <a:gd name="T1" fmla="*/ 73 h 691"/>
              <a:gd name="T2" fmla="*/ 588 w 1674"/>
              <a:gd name="T3" fmla="*/ 103 h 691"/>
              <a:gd name="T4" fmla="*/ 1674 w 1674"/>
              <a:gd name="T5" fmla="*/ 691 h 691"/>
              <a:gd name="T6" fmla="*/ 0 60000 65536"/>
              <a:gd name="T7" fmla="*/ 0 60000 65536"/>
              <a:gd name="T8" fmla="*/ 0 60000 65536"/>
              <a:gd name="T9" fmla="*/ 0 w 1674"/>
              <a:gd name="T10" fmla="*/ 0 h 691"/>
              <a:gd name="T11" fmla="*/ 1674 w 1674"/>
              <a:gd name="T12" fmla="*/ 691 h 6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4" h="691">
                <a:moveTo>
                  <a:pt x="0" y="73"/>
                </a:moveTo>
                <a:cubicBezTo>
                  <a:pt x="154" y="36"/>
                  <a:pt x="309" y="0"/>
                  <a:pt x="588" y="103"/>
                </a:cubicBezTo>
                <a:cubicBezTo>
                  <a:pt x="867" y="206"/>
                  <a:pt x="1270" y="448"/>
                  <a:pt x="1674" y="691"/>
                </a:cubicBezTo>
              </a:path>
            </a:pathLst>
          </a:custGeom>
          <a:noFill/>
          <a:ln w="28575" cap="flat" cmpd="sng">
            <a:solidFill>
              <a:srgbClr val="A5002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923928" y="1988840"/>
            <a:ext cx="2416367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Konvertert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til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en </a:t>
            </a:r>
          </a:p>
          <a:p>
            <a:pPr algn="ctr" defTabSz="762000" eaLnBrk="0" hangingPunct="0"/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dokument-vektor</a:t>
            </a:r>
            <a:endParaRPr lang="en-GB" sz="1400" smtClean="0">
              <a:solidFill>
                <a:srgbClr val="A50021"/>
              </a:solidFill>
              <a:latin typeface="Verdana" pitchFamily="34" charset="0"/>
            </a:endParaRPr>
          </a:p>
          <a:p>
            <a:pPr algn="ctr" defTabSz="762000" eaLnBrk="0" hangingPunct="0"/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unike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ord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(terms)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</a:p>
          <a:p>
            <a:pPr algn="ctr" defTabSz="762000" eaLnBrk="0" hangingPunct="0"/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generer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en like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stor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</a:p>
          <a:p>
            <a:pPr algn="ctr" defTabSz="762000" eaLnBrk="0" hangingPunct="0"/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vektor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A50021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A50021"/>
                </a:solidFill>
                <a:latin typeface="Verdana" pitchFamily="34" charset="0"/>
              </a:rPr>
              <a:t> TF</a:t>
            </a:r>
            <a:endParaRPr lang="en-US" sz="140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11560" y="1549400"/>
            <a:ext cx="253627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b="1" err="1" smtClean="0">
                <a:latin typeface="Verdana" pitchFamily="34" charset="0"/>
              </a:rPr>
              <a:t>Dokument</a:t>
            </a:r>
            <a:r>
              <a:rPr lang="en-GB" b="1" smtClean="0">
                <a:latin typeface="Verdana" pitchFamily="34" charset="0"/>
              </a:rPr>
              <a:t> nr. 746</a:t>
            </a:r>
            <a:endParaRPr lang="en-US" b="1">
              <a:latin typeface="Verdana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851920" y="6165304"/>
            <a:ext cx="24481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400">
                <a:latin typeface="Verdana" pitchFamily="34" charset="0"/>
              </a:rPr>
              <a:t>45432 </a:t>
            </a:r>
            <a:r>
              <a:rPr lang="en-IE" sz="1400" err="1" smtClean="0">
                <a:latin typeface="Verdana" pitchFamily="34" charset="0"/>
              </a:rPr>
              <a:t>dokumenter</a:t>
            </a:r>
            <a:r>
              <a:rPr lang="en-IE" sz="1400" smtClean="0">
                <a:latin typeface="Verdana" pitchFamily="34" charset="0"/>
              </a:rPr>
              <a:t> </a:t>
            </a:r>
            <a:r>
              <a:rPr lang="en-IE" sz="1400" err="1" smtClean="0">
                <a:latin typeface="Verdana" pitchFamily="34" charset="0"/>
              </a:rPr>
              <a:t>totalt</a:t>
            </a:r>
            <a:endParaRPr lang="en-IE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5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2: indekser dokument (a)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342" y="2328441"/>
            <a:ext cx="1039179" cy="3343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1985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70s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bill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company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computer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computers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focussed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founded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gates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graduate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history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late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microsoft 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personal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since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7907" y="2328441"/>
            <a:ext cx="546465" cy="3343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536" y="1772816"/>
            <a:ext cx="1138580" cy="4616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200" b="1" err="1" smtClean="0">
                <a:latin typeface="Verdana" pitchFamily="34" charset="0"/>
              </a:rPr>
              <a:t>Dokument</a:t>
            </a:r>
            <a:r>
              <a:rPr lang="en-GB" sz="1200" b="1" smtClean="0">
                <a:latin typeface="Verdana" pitchFamily="34" charset="0"/>
              </a:rPr>
              <a:t>-</a:t>
            </a:r>
            <a:endParaRPr lang="en-GB" sz="1200" b="1">
              <a:latin typeface="Verdana" pitchFamily="34" charset="0"/>
            </a:endParaRPr>
          </a:p>
          <a:p>
            <a:pPr algn="ctr" defTabSz="762000" eaLnBrk="0" hangingPunct="0"/>
            <a:r>
              <a:rPr lang="en-GB" sz="1200" b="1" err="1" smtClean="0">
                <a:latin typeface="Verdana" pitchFamily="34" charset="0"/>
              </a:rPr>
              <a:t>Vektor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66975" y="1896641"/>
            <a:ext cx="398322" cy="27699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TF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79932" y="1718841"/>
            <a:ext cx="627090" cy="18383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d0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d1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d743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d744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d745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02477" y="1372766"/>
            <a:ext cx="1536601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b="1" err="1" smtClean="0">
                <a:latin typeface="Verdana" pitchFamily="34" charset="0"/>
              </a:rPr>
              <a:t>Dokumentliste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85084" y="2023641"/>
            <a:ext cx="1155638" cy="40957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aardvark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aardwolf</a:t>
            </a:r>
          </a:p>
          <a:p>
            <a:pPr algn="ctr" defTabSz="762000" eaLnBrk="0" hangingPunct="0"/>
            <a:r>
              <a:rPr lang="en-IE" sz="1200">
                <a:latin typeface="Verdana" pitchFamily="34" charset="0"/>
              </a:rPr>
              <a:t>a</a:t>
            </a:r>
            <a:r>
              <a:rPr lang="en-GB" sz="1200" err="1">
                <a:latin typeface="Verdana" pitchFamily="34" charset="0"/>
              </a:rPr>
              <a:t>argghh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gatering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gaters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gates</a:t>
            </a: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gateses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gateshead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gatesian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gatesqueak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gatesville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gatesworld</a:t>
            </a:r>
            <a:endParaRPr lang="en-GB" sz="1200">
              <a:latin typeface="Verdana" pitchFamily="34" charset="0"/>
            </a:endParaRP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graduate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zzz</a:t>
            </a:r>
            <a:endParaRPr lang="en-GB" sz="1200"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10892" y="1677566"/>
            <a:ext cx="119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b="1" smtClean="0">
                <a:latin typeface="Verdana" pitchFamily="34" charset="0"/>
              </a:rPr>
              <a:t>Term-</a:t>
            </a:r>
            <a:r>
              <a:rPr lang="en-GB" sz="1200" b="1" err="1" smtClean="0">
                <a:latin typeface="Verdana" pitchFamily="34" charset="0"/>
              </a:rPr>
              <a:t>liste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531144" y="3166641"/>
            <a:ext cx="985428" cy="447675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 sz="12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058512" y="4214391"/>
            <a:ext cx="1297464" cy="600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Ett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</a:t>
            </a:r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nytt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element </a:t>
            </a:r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i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</a:t>
            </a:r>
          </a:p>
          <a:p>
            <a:pPr algn="ctr" defTabSz="762000" eaLnBrk="0" hangingPunct="0"/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dokumentlisten</a:t>
            </a:r>
            <a:endParaRPr lang="en-US" sz="110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595125" y="3690515"/>
            <a:ext cx="340421" cy="4857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 sz="1200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28184" y="3717032"/>
            <a:ext cx="864096" cy="36004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 sz="120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05873" y="2022054"/>
            <a:ext cx="678746" cy="36009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0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1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2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8231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8232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8233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8234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8235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8236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8237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8238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8239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8240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45432</a:t>
            </a:r>
            <a:endParaRPr lang="en-US" sz="1200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40347" y="1736304"/>
            <a:ext cx="47672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0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1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743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744</a:t>
            </a:r>
          </a:p>
          <a:p>
            <a:pPr defTabSz="762000" eaLnBrk="0" hangingPunct="0"/>
            <a:r>
              <a:rPr lang="en-GB" sz="1200" b="1">
                <a:solidFill>
                  <a:srgbClr val="333333"/>
                </a:solidFill>
                <a:latin typeface="Courier New" pitchFamily="49" charset="0"/>
              </a:rPr>
              <a:t>745</a:t>
            </a:r>
            <a:endParaRPr lang="en-US" sz="1200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067944" y="5424066"/>
            <a:ext cx="1681441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Inntil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15 </a:t>
            </a:r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nye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terms </a:t>
            </a:r>
            <a:r>
              <a:rPr lang="en-GB" sz="1100" err="1" smtClean="0">
                <a:solidFill>
                  <a:srgbClr val="A50021"/>
                </a:solidFill>
                <a:latin typeface="Verdana" pitchFamily="34" charset="0"/>
              </a:rPr>
              <a:t>i</a:t>
            </a:r>
            <a:r>
              <a:rPr lang="en-GB" sz="1100" smtClean="0">
                <a:solidFill>
                  <a:srgbClr val="A50021"/>
                </a:solidFill>
                <a:latin typeface="Verdana" pitchFamily="34" charset="0"/>
              </a:rPr>
              <a:t> Term-listen</a:t>
            </a:r>
            <a:endParaRPr lang="en-US" sz="110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155280" y="3938166"/>
            <a:ext cx="761467" cy="1352550"/>
          </a:xfrm>
          <a:custGeom>
            <a:avLst/>
            <a:gdLst>
              <a:gd name="T0" fmla="*/ 0 w 510"/>
              <a:gd name="T1" fmla="*/ 852 h 852"/>
              <a:gd name="T2" fmla="*/ 222 w 510"/>
              <a:gd name="T3" fmla="*/ 198 h 852"/>
              <a:gd name="T4" fmla="*/ 510 w 510"/>
              <a:gd name="T5" fmla="*/ 0 h 852"/>
              <a:gd name="T6" fmla="*/ 0 60000 65536"/>
              <a:gd name="T7" fmla="*/ 0 60000 65536"/>
              <a:gd name="T8" fmla="*/ 0 60000 65536"/>
              <a:gd name="T9" fmla="*/ 0 w 510"/>
              <a:gd name="T10" fmla="*/ 0 h 852"/>
              <a:gd name="T11" fmla="*/ 510 w 510"/>
              <a:gd name="T12" fmla="*/ 852 h 8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0" h="852">
                <a:moveTo>
                  <a:pt x="0" y="852"/>
                </a:moveTo>
                <a:cubicBezTo>
                  <a:pt x="68" y="596"/>
                  <a:pt x="137" y="340"/>
                  <a:pt x="222" y="198"/>
                </a:cubicBezTo>
                <a:cubicBezTo>
                  <a:pt x="307" y="56"/>
                  <a:pt x="408" y="28"/>
                  <a:pt x="510" y="0"/>
                </a:cubicBezTo>
              </a:path>
            </a:pathLst>
          </a:custGeom>
          <a:noFill/>
          <a:ln w="28575" cap="flat" cmpd="sng">
            <a:solidFill>
              <a:srgbClr val="A5002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 sz="1200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28184" y="5013176"/>
            <a:ext cx="922711" cy="316433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 sz="120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478785" y="1366416"/>
            <a:ext cx="1516962" cy="5089525"/>
          </a:xfrm>
          <a:custGeom>
            <a:avLst/>
            <a:gdLst>
              <a:gd name="T0" fmla="*/ 0 w 1016"/>
              <a:gd name="T1" fmla="*/ 3152 h 3206"/>
              <a:gd name="T2" fmla="*/ 840 w 1016"/>
              <a:gd name="T3" fmla="*/ 3080 h 3206"/>
              <a:gd name="T4" fmla="*/ 768 w 1016"/>
              <a:gd name="T5" fmla="*/ 2396 h 3206"/>
              <a:gd name="T6" fmla="*/ 954 w 1016"/>
              <a:gd name="T7" fmla="*/ 902 h 3206"/>
              <a:gd name="T8" fmla="*/ 396 w 1016"/>
              <a:gd name="T9" fmla="*/ 146 h 3206"/>
              <a:gd name="T10" fmla="*/ 636 w 1016"/>
              <a:gd name="T11" fmla="*/ 26 h 3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3206"/>
              <a:gd name="T20" fmla="*/ 1016 w 1016"/>
              <a:gd name="T21" fmla="*/ 3206 h 3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3206">
                <a:moveTo>
                  <a:pt x="0" y="3152"/>
                </a:moveTo>
                <a:cubicBezTo>
                  <a:pt x="356" y="3179"/>
                  <a:pt x="712" y="3206"/>
                  <a:pt x="840" y="3080"/>
                </a:cubicBezTo>
                <a:cubicBezTo>
                  <a:pt x="968" y="2954"/>
                  <a:pt x="749" y="2759"/>
                  <a:pt x="768" y="2396"/>
                </a:cubicBezTo>
                <a:cubicBezTo>
                  <a:pt x="787" y="2033"/>
                  <a:pt x="1016" y="1277"/>
                  <a:pt x="954" y="902"/>
                </a:cubicBezTo>
                <a:cubicBezTo>
                  <a:pt x="892" y="527"/>
                  <a:pt x="449" y="292"/>
                  <a:pt x="396" y="146"/>
                </a:cubicBezTo>
                <a:cubicBezTo>
                  <a:pt x="343" y="0"/>
                  <a:pt x="489" y="13"/>
                  <a:pt x="636" y="2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 sz="12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017099" y="2023641"/>
            <a:ext cx="528548" cy="40957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34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4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3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56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13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23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100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5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76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86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43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…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12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731626" y="1468016"/>
            <a:ext cx="117024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DF </a:t>
            </a:r>
            <a:r>
              <a:rPr lang="en-GB" sz="1200" b="1" err="1" smtClean="0">
                <a:latin typeface="Verdana" pitchFamily="34" charset="0"/>
              </a:rPr>
              <a:t>av</a:t>
            </a:r>
            <a:r>
              <a:rPr lang="en-GB" sz="1200" b="1" smtClean="0">
                <a:latin typeface="Verdana" pitchFamily="34" charset="0"/>
              </a:rPr>
              <a:t> </a:t>
            </a:r>
            <a:r>
              <a:rPr lang="en-GB" sz="1200" b="1" err="1" smtClean="0">
                <a:latin typeface="Verdana" pitchFamily="34" charset="0"/>
              </a:rPr>
              <a:t>hver</a:t>
            </a:r>
            <a:endParaRPr lang="en-GB" sz="1200" b="1">
              <a:latin typeface="Verdana" pitchFamily="34" charset="0"/>
            </a:endParaRPr>
          </a:p>
          <a:p>
            <a:pPr algn="ctr" defTabSz="762000" eaLnBrk="0" hangingPunct="0"/>
            <a:r>
              <a:rPr lang="en-GB" sz="1200" b="1" smtClean="0">
                <a:latin typeface="Verdana" pitchFamily="34" charset="0"/>
              </a:rPr>
              <a:t>term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95760" y="1747416"/>
            <a:ext cx="47672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b="1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url</a:t>
            </a:r>
            <a:endParaRPr lang="en-GB" sz="1200" b="1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GB" sz="1200" b="1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url</a:t>
            </a:r>
            <a:endParaRPr lang="en-GB" sz="1200" b="1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GB" sz="1200" b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…</a:t>
            </a:r>
          </a:p>
          <a:p>
            <a:pPr defTabSz="762000" eaLnBrk="0" hangingPunct="0"/>
            <a:r>
              <a:rPr lang="en-GB" sz="1200" b="1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url</a:t>
            </a:r>
            <a:endParaRPr lang="en-GB" sz="1200" b="1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GB" sz="1200" b="1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url</a:t>
            </a:r>
            <a:endParaRPr lang="en-GB" sz="1200" b="1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  <a:p>
            <a:pPr defTabSz="762000" eaLnBrk="0" hangingPunct="0"/>
            <a:r>
              <a:rPr lang="en-GB" sz="1200" b="1" err="1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url</a:t>
            </a:r>
            <a:endParaRPr lang="en-US" sz="1200" b="1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3: indekser dokument (b)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0677" y="2606901"/>
            <a:ext cx="1021261" cy="326925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1985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70s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bill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company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computer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computers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focussed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founded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gates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graduate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history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late</a:t>
            </a:r>
          </a:p>
          <a:p>
            <a:pPr algn="ctr" defTabSz="762000" eaLnBrk="0" hangingPunct="0"/>
            <a:r>
              <a:rPr lang="en-GB" sz="1200" err="1">
                <a:latin typeface="Verdana" pitchFamily="34" charset="0"/>
              </a:rPr>
              <a:t>microsoft</a:t>
            </a:r>
            <a:r>
              <a:rPr lang="en-GB" sz="1200">
                <a:latin typeface="Verdana" pitchFamily="34" charset="0"/>
              </a:rPr>
              <a:t> 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personal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since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29746" y="2606901"/>
            <a:ext cx="537043" cy="326925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1</a:t>
            </a:r>
          </a:p>
          <a:p>
            <a:pPr algn="ctr" defTabSz="762000" eaLnBrk="0" hangingPunct="0"/>
            <a:r>
              <a:rPr lang="en-GB" sz="1200">
                <a:latin typeface="Verdana" pitchFamily="34" charset="0"/>
              </a:rPr>
              <a:t>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7584" y="2132856"/>
            <a:ext cx="1152129" cy="4616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200" b="1" err="1" smtClean="0">
                <a:latin typeface="Verdana" pitchFamily="34" charset="0"/>
              </a:rPr>
              <a:t>Dokument</a:t>
            </a:r>
            <a:r>
              <a:rPr lang="en-GB" sz="1200" b="1" smtClean="0">
                <a:latin typeface="Verdana" pitchFamily="34" charset="0"/>
              </a:rPr>
              <a:t>-</a:t>
            </a:r>
          </a:p>
          <a:p>
            <a:pPr algn="ctr" defTabSz="762000" eaLnBrk="0" hangingPunct="0"/>
            <a:r>
              <a:rPr lang="en-GB" sz="1200" b="1" err="1" smtClean="0">
                <a:latin typeface="Verdana" pitchFamily="34" charset="0"/>
              </a:rPr>
              <a:t>Vektor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23728" y="2132856"/>
            <a:ext cx="391454" cy="27699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200" b="1">
                <a:latin typeface="Verdana" pitchFamily="34" charset="0"/>
              </a:rPr>
              <a:t>TF</a:t>
            </a:r>
            <a:endParaRPr lang="en-US" sz="1200" b="1">
              <a:latin typeface="Verdana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07904" y="1260939"/>
            <a:ext cx="4785458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2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2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200" err="1" smtClean="0">
                <a:solidFill>
                  <a:srgbClr val="800000"/>
                </a:solidFill>
                <a:latin typeface="Verdana" pitchFamily="34" charset="0"/>
              </a:rPr>
              <a:t>oppdater</a:t>
            </a:r>
            <a:r>
              <a:rPr lang="en-GB" sz="1200" smtClean="0">
                <a:solidFill>
                  <a:srgbClr val="800000"/>
                </a:solidFill>
                <a:latin typeface="Verdana" pitchFamily="34" charset="0"/>
              </a:rPr>
              <a:t> term–</a:t>
            </a:r>
            <a:r>
              <a:rPr lang="en-GB" sz="1200" err="1" smtClean="0">
                <a:solidFill>
                  <a:srgbClr val="800000"/>
                </a:solidFill>
                <a:latin typeface="Verdana" pitchFamily="34" charset="0"/>
              </a:rPr>
              <a:t>dokument-matrisen</a:t>
            </a:r>
            <a:r>
              <a:rPr lang="en-GB" sz="1200" smtClean="0">
                <a:solidFill>
                  <a:srgbClr val="800000"/>
                </a:solidFill>
                <a:latin typeface="Verdana" pitchFamily="34" charset="0"/>
              </a:rPr>
              <a:t> (15 </a:t>
            </a:r>
            <a:r>
              <a:rPr lang="en-GB" sz="1200" err="1" smtClean="0">
                <a:solidFill>
                  <a:srgbClr val="800000"/>
                </a:solidFill>
                <a:latin typeface="Verdana" pitchFamily="34" charset="0"/>
              </a:rPr>
              <a:t>oppdateringer</a:t>
            </a:r>
            <a:r>
              <a:rPr lang="en-GB" sz="1200" smtClean="0">
                <a:solidFill>
                  <a:srgbClr val="800000"/>
                </a:solidFill>
                <a:latin typeface="Verdana" pitchFamily="34" charset="0"/>
              </a:rPr>
              <a:t>)</a:t>
            </a:r>
            <a:endParaRPr lang="en-US" sz="1200">
              <a:solidFill>
                <a:srgbClr val="800000"/>
              </a:solidFill>
              <a:latin typeface="Verdana" pitchFamily="34" charset="0"/>
            </a:endParaRPr>
          </a:p>
        </p:txBody>
      </p:sp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3157029" y="2164972"/>
          <a:ext cx="5447418" cy="4144350"/>
        </p:xfrm>
        <a:graphic>
          <a:graphicData uri="http://schemas.openxmlformats.org/drawingml/2006/table">
            <a:tbl>
              <a:tblPr/>
              <a:tblGrid>
                <a:gridCol w="71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6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8240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4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Line 131"/>
          <p:cNvSpPr>
            <a:spLocks noChangeShapeType="1"/>
          </p:cNvSpPr>
          <p:nvPr/>
        </p:nvSpPr>
        <p:spPr bwMode="auto">
          <a:xfrm>
            <a:off x="5436096" y="5301208"/>
            <a:ext cx="352159" cy="0"/>
          </a:xfrm>
          <a:prstGeom prst="line">
            <a:avLst/>
          </a:prstGeom>
          <a:noFill/>
          <a:ln w="19050">
            <a:solidFill>
              <a:srgbClr val="A5002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 sz="1200"/>
          </a:p>
        </p:txBody>
      </p:sp>
      <p:sp>
        <p:nvSpPr>
          <p:cNvPr id="12" name="Line 132"/>
          <p:cNvSpPr>
            <a:spLocks noChangeShapeType="1"/>
          </p:cNvSpPr>
          <p:nvPr/>
        </p:nvSpPr>
        <p:spPr bwMode="auto">
          <a:xfrm>
            <a:off x="6588224" y="5301208"/>
            <a:ext cx="352159" cy="0"/>
          </a:xfrm>
          <a:prstGeom prst="line">
            <a:avLst/>
          </a:prstGeom>
          <a:noFill/>
          <a:ln w="19050">
            <a:solidFill>
              <a:srgbClr val="A5002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 sz="1200"/>
          </a:p>
        </p:txBody>
      </p:sp>
      <p:sp>
        <p:nvSpPr>
          <p:cNvPr id="13" name="Line 133"/>
          <p:cNvSpPr>
            <a:spLocks noChangeShapeType="1"/>
          </p:cNvSpPr>
          <p:nvPr/>
        </p:nvSpPr>
        <p:spPr bwMode="auto">
          <a:xfrm>
            <a:off x="7740352" y="5301208"/>
            <a:ext cx="845182" cy="0"/>
          </a:xfrm>
          <a:prstGeom prst="line">
            <a:avLst/>
          </a:prstGeom>
          <a:noFill/>
          <a:ln w="19050">
            <a:solidFill>
              <a:srgbClr val="A5002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 sz="1200"/>
          </a:p>
        </p:txBody>
      </p:sp>
    </p:spTree>
    <p:extLst>
      <p:ext uri="{BB962C8B-B14F-4D97-AF65-F5344CB8AC3E}">
        <p14:creationId xmlns:p14="http://schemas.microsoft.com/office/powerpoint/2010/main" val="396814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Og oppdatert </a:t>
            </a:r>
            <a:r>
              <a:rPr lang="nb-NO" err="1" smtClean="0"/>
              <a:t>term-vektene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11760" y="2708919"/>
          <a:ext cx="5241011" cy="3721040"/>
        </p:xfrm>
        <a:graphic>
          <a:graphicData uri="http://schemas.openxmlformats.org/drawingml/2006/table">
            <a:tbl>
              <a:tblPr/>
              <a:tblGrid>
                <a:gridCol w="68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73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8240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9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9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8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D2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9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56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126"/>
          <p:cNvSpPr>
            <a:spLocks noChangeArrowheads="1"/>
          </p:cNvSpPr>
          <p:nvPr/>
        </p:nvSpPr>
        <p:spPr bwMode="auto">
          <a:xfrm>
            <a:off x="4644008" y="4941168"/>
            <a:ext cx="2628900" cy="1219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7" name="Object 127"/>
          <p:cNvGraphicFramePr>
            <a:graphicFrameLocks noChangeAspect="1"/>
          </p:cNvGraphicFramePr>
          <p:nvPr/>
        </p:nvGraphicFramePr>
        <p:xfrm>
          <a:off x="683568" y="1700808"/>
          <a:ext cx="2880320" cy="95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1523880" imgH="507960" progId="Equation.3">
                  <p:embed/>
                </p:oleObj>
              </mc:Choice>
              <mc:Fallback>
                <p:oleObj name="Equation" r:id="rId3" imgW="1523880" imgH="507960" progId="Equation.3">
                  <p:embed/>
                  <p:pic>
                    <p:nvPicPr>
                      <p:cNvPr id="7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2880320" cy="952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8"/>
          <p:cNvGraphicFramePr>
            <a:graphicFrameLocks noChangeAspect="1"/>
          </p:cNvGraphicFramePr>
          <p:nvPr/>
        </p:nvGraphicFramePr>
        <p:xfrm>
          <a:off x="4716016" y="1772816"/>
          <a:ext cx="3664023" cy="79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1981080" imgH="431640" progId="Equation.3">
                  <p:embed/>
                </p:oleObj>
              </mc:Choice>
              <mc:Fallback>
                <p:oleObj name="Equation" r:id="rId5" imgW="1981080" imgH="431640" progId="Equation.3">
                  <p:embed/>
                  <p:pic>
                    <p:nvPicPr>
                      <p:cNvPr id="8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772816"/>
                        <a:ext cx="3664023" cy="791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29"/>
          <p:cNvSpPr>
            <a:spLocks noChangeShapeType="1"/>
          </p:cNvSpPr>
          <p:nvPr/>
        </p:nvSpPr>
        <p:spPr bwMode="auto">
          <a:xfrm>
            <a:off x="3851920" y="2276872"/>
            <a:ext cx="73342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07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3: Prosesser et </a:t>
            </a:r>
            <a:r>
              <a:rPr lang="nb-NO" err="1" smtClean="0"/>
              <a:t>query</a:t>
            </a:r>
            <a:r>
              <a:rPr lang="nb-NO" smtClean="0"/>
              <a:t> (1)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67744" y="3717032"/>
          <a:ext cx="103085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17032"/>
                        <a:ext cx="1030852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1628800"/>
            <a:ext cx="17557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 b="1">
                <a:latin typeface="Verdana" pitchFamily="34" charset="0"/>
              </a:rPr>
              <a:t>Gates</a:t>
            </a:r>
            <a:r>
              <a:rPr lang="en-IE" sz="1400" b="1">
                <a:latin typeface="Verdana" pitchFamily="34" charset="0"/>
              </a:rPr>
              <a:t>,</a:t>
            </a:r>
            <a:r>
              <a:rPr lang="en-GB" sz="1400" b="1">
                <a:latin typeface="Verdana" pitchFamily="34" charset="0"/>
              </a:rPr>
              <a:t> Microsoft</a:t>
            </a:r>
            <a:endParaRPr lang="en-US" sz="1400" b="1">
              <a:latin typeface="Verdana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475656" y="2204864"/>
            <a:ext cx="0" cy="503038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 sz="14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780928"/>
            <a:ext cx="141361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 b="1">
                <a:latin typeface="Verdana" pitchFamily="34" charset="0"/>
              </a:rPr>
              <a:t>8233</a:t>
            </a:r>
            <a:r>
              <a:rPr lang="en-IE" sz="1400" b="1">
                <a:latin typeface="Verdana" pitchFamily="34" charset="0"/>
              </a:rPr>
              <a:t>,</a:t>
            </a:r>
            <a:r>
              <a:rPr lang="en-GB" sz="1400" b="1">
                <a:latin typeface="Verdana" pitchFamily="34" charset="0"/>
              </a:rPr>
              <a:t> 16031</a:t>
            </a:r>
            <a:endParaRPr lang="en-US" sz="1400" b="1">
              <a:latin typeface="Verdana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63688" y="2132856"/>
            <a:ext cx="2030712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(a)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Bruker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term-listen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til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konvertere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til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TIDs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5868144" y="4509120"/>
          <a:ext cx="2506241" cy="1664669"/>
        </p:xfrm>
        <a:graphic>
          <a:graphicData uri="http://schemas.openxmlformats.org/drawingml/2006/table">
            <a:tbl>
              <a:tblPr/>
              <a:tblGrid>
                <a:gridCol w="9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22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16031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6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6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D212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0.02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6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6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D5612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Freeform 34"/>
          <p:cNvSpPr>
            <a:spLocks/>
          </p:cNvSpPr>
          <p:nvPr/>
        </p:nvSpPr>
        <p:spPr bwMode="auto">
          <a:xfrm>
            <a:off x="1680391" y="4764512"/>
            <a:ext cx="1720034" cy="561551"/>
          </a:xfrm>
          <a:custGeom>
            <a:avLst/>
            <a:gdLst>
              <a:gd name="T0" fmla="*/ 0 w 1122"/>
              <a:gd name="T1" fmla="*/ 0 h 739"/>
              <a:gd name="T2" fmla="*/ 72 w 1122"/>
              <a:gd name="T3" fmla="*/ 234 h 739"/>
              <a:gd name="T4" fmla="*/ 282 w 1122"/>
              <a:gd name="T5" fmla="*/ 546 h 739"/>
              <a:gd name="T6" fmla="*/ 840 w 1122"/>
              <a:gd name="T7" fmla="*/ 708 h 739"/>
              <a:gd name="T8" fmla="*/ 1122 w 1122"/>
              <a:gd name="T9" fmla="*/ 732 h 7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2"/>
              <a:gd name="T16" fmla="*/ 0 h 739"/>
              <a:gd name="T17" fmla="*/ 1122 w 1122"/>
              <a:gd name="T18" fmla="*/ 739 h 7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2" h="739">
                <a:moveTo>
                  <a:pt x="0" y="0"/>
                </a:moveTo>
                <a:cubicBezTo>
                  <a:pt x="12" y="71"/>
                  <a:pt x="25" y="143"/>
                  <a:pt x="72" y="234"/>
                </a:cubicBezTo>
                <a:cubicBezTo>
                  <a:pt x="119" y="325"/>
                  <a:pt x="154" y="467"/>
                  <a:pt x="282" y="546"/>
                </a:cubicBezTo>
                <a:cubicBezTo>
                  <a:pt x="410" y="625"/>
                  <a:pt x="700" y="677"/>
                  <a:pt x="840" y="708"/>
                </a:cubicBezTo>
                <a:cubicBezTo>
                  <a:pt x="980" y="739"/>
                  <a:pt x="1075" y="728"/>
                  <a:pt x="1122" y="732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 sz="1400"/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563888" y="4941168"/>
            <a:ext cx="2179863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n-GB" sz="1400">
                <a:solidFill>
                  <a:srgbClr val="800000"/>
                </a:solidFill>
                <a:latin typeface="Verdana" pitchFamily="34" charset="0"/>
              </a:rPr>
              <a:t>(c) 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Lager en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liten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matrisen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som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bare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inneholder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fra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spørring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dokumentene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disser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forekommer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>
            <a:off x="1547664" y="3356992"/>
            <a:ext cx="0" cy="503038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 sz="1400"/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1763688" y="3212976"/>
            <a:ext cx="378264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>
                <a:solidFill>
                  <a:srgbClr val="800000"/>
                </a:solidFill>
                <a:latin typeface="Verdana" pitchFamily="34" charset="0"/>
              </a:rPr>
              <a:t>(b)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Bruker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TF-IDF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formelen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for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generere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en score for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hver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graphicFrame>
        <p:nvGraphicFramePr>
          <p:cNvPr id="15" name="Object 38"/>
          <p:cNvGraphicFramePr>
            <a:graphicFrameLocks noChangeAspect="1"/>
          </p:cNvGraphicFramePr>
          <p:nvPr/>
        </p:nvGraphicFramePr>
        <p:xfrm>
          <a:off x="4427984" y="1844824"/>
          <a:ext cx="2750078" cy="90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523880" imgH="507960" progId="Equation.3">
                  <p:embed/>
                </p:oleObj>
              </mc:Choice>
              <mc:Fallback>
                <p:oleObj name="Equation" r:id="rId5" imgW="1523880" imgH="507960" progId="Equation.3">
                  <p:embed/>
                  <p:pic>
                    <p:nvPicPr>
                      <p:cNvPr id="1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44824"/>
                        <a:ext cx="2750078" cy="909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991238" y="3975532"/>
            <a:ext cx="73250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 b="1">
                <a:latin typeface="Verdana" pitchFamily="34" charset="0"/>
              </a:rPr>
              <a:t>8233 </a:t>
            </a:r>
          </a:p>
          <a:p>
            <a:pPr defTabSz="762000" eaLnBrk="0" hangingPunct="0"/>
            <a:r>
              <a:rPr lang="en-GB" sz="1400">
                <a:latin typeface="Verdana" pitchFamily="34" charset="0"/>
              </a:rPr>
              <a:t>0.32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1679348" y="3985057"/>
            <a:ext cx="87642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/>
            <a:r>
              <a:rPr lang="en-GB" sz="1400" b="1">
                <a:latin typeface="Verdana" pitchFamily="34" charset="0"/>
              </a:rPr>
              <a:t>16031</a:t>
            </a:r>
          </a:p>
          <a:p>
            <a:pPr defTabSz="762000" eaLnBrk="0" hangingPunct="0"/>
            <a:r>
              <a:rPr lang="en-GB" sz="1400">
                <a:latin typeface="Verdana" pitchFamily="34" charset="0"/>
              </a:rPr>
              <a:t>0.13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539552" y="5373216"/>
            <a:ext cx="15838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1400" smtClean="0">
                <a:latin typeface="Verdana" pitchFamily="34" charset="0"/>
              </a:rPr>
              <a:t>TF-IDF </a:t>
            </a:r>
            <a:r>
              <a:rPr lang="en-IE" sz="1400" err="1" smtClean="0">
                <a:latin typeface="Verdana" pitchFamily="34" charset="0"/>
              </a:rPr>
              <a:t>verdi</a:t>
            </a:r>
            <a:r>
              <a:rPr lang="en-IE" sz="1400" smtClean="0">
                <a:latin typeface="Verdana" pitchFamily="34" charset="0"/>
              </a:rPr>
              <a:t> (score) for </a:t>
            </a:r>
            <a:r>
              <a:rPr lang="en-IE" sz="1400" err="1" smtClean="0">
                <a:latin typeface="Verdana" pitchFamily="34" charset="0"/>
              </a:rPr>
              <a:t>spørreordene</a:t>
            </a:r>
            <a:endParaRPr lang="en-IE" sz="1400">
              <a:latin typeface="Verdana" pitchFamily="34" charset="0"/>
            </a:endParaRPr>
          </a:p>
        </p:txBody>
      </p:sp>
      <p:sp>
        <p:nvSpPr>
          <p:cNvPr id="19" name="Freeform 42"/>
          <p:cNvSpPr>
            <a:spLocks/>
          </p:cNvSpPr>
          <p:nvPr/>
        </p:nvSpPr>
        <p:spPr bwMode="auto">
          <a:xfrm>
            <a:off x="539552" y="4509120"/>
            <a:ext cx="554949" cy="745823"/>
          </a:xfrm>
          <a:custGeom>
            <a:avLst/>
            <a:gdLst>
              <a:gd name="T0" fmla="*/ 90 w 362"/>
              <a:gd name="T1" fmla="*/ 816 h 854"/>
              <a:gd name="T2" fmla="*/ 90 w 362"/>
              <a:gd name="T3" fmla="*/ 771 h 854"/>
              <a:gd name="T4" fmla="*/ 45 w 362"/>
              <a:gd name="T5" fmla="*/ 317 h 854"/>
              <a:gd name="T6" fmla="*/ 362 w 362"/>
              <a:gd name="T7" fmla="*/ 0 h 854"/>
              <a:gd name="T8" fmla="*/ 0 60000 65536"/>
              <a:gd name="T9" fmla="*/ 0 60000 65536"/>
              <a:gd name="T10" fmla="*/ 0 60000 65536"/>
              <a:gd name="T11" fmla="*/ 0 60000 65536"/>
              <a:gd name="T12" fmla="*/ 0 w 362"/>
              <a:gd name="T13" fmla="*/ 0 h 854"/>
              <a:gd name="T14" fmla="*/ 362 w 362"/>
              <a:gd name="T15" fmla="*/ 854 h 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" h="854">
                <a:moveTo>
                  <a:pt x="90" y="816"/>
                </a:moveTo>
                <a:cubicBezTo>
                  <a:pt x="93" y="835"/>
                  <a:pt x="97" y="854"/>
                  <a:pt x="90" y="771"/>
                </a:cubicBezTo>
                <a:cubicBezTo>
                  <a:pt x="83" y="688"/>
                  <a:pt x="0" y="445"/>
                  <a:pt x="45" y="317"/>
                </a:cubicBezTo>
                <a:cubicBezTo>
                  <a:pt x="90" y="189"/>
                  <a:pt x="226" y="94"/>
                  <a:pt x="36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nb-NO" sz="1400"/>
          </a:p>
        </p:txBody>
      </p:sp>
      <p:graphicFrame>
        <p:nvGraphicFramePr>
          <p:cNvPr id="20" name="Object 43"/>
          <p:cNvGraphicFramePr>
            <a:graphicFrameLocks noChangeAspect="1"/>
          </p:cNvGraphicFramePr>
          <p:nvPr/>
        </p:nvGraphicFramePr>
        <p:xfrm>
          <a:off x="5940152" y="3933056"/>
          <a:ext cx="1152128" cy="32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863280" imgH="241200" progId="Equation.3">
                  <p:embed/>
                </p:oleObj>
              </mc:Choice>
              <mc:Fallback>
                <p:oleObj name="Equation" r:id="rId7" imgW="863280" imgH="241200" progId="Equation.3">
                  <p:embed/>
                  <p:pic>
                    <p:nvPicPr>
                      <p:cNvPr id="2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933056"/>
                        <a:ext cx="1152128" cy="32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4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3: Prosesser et </a:t>
            </a:r>
            <a:r>
              <a:rPr lang="nb-NO" err="1" smtClean="0"/>
              <a:t>query</a:t>
            </a:r>
            <a:r>
              <a:rPr lang="nb-NO" smtClean="0"/>
              <a:t> (2)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259632" y="3501008"/>
          <a:ext cx="4419600" cy="2136478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87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16031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0.23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D212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0.02 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0.45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D5612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0.12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0.16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6846243" y="1930549"/>
            <a:ext cx="83869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8233 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0.32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7532043" y="1940074"/>
            <a:ext cx="9140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16031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0.13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8" name="Freeform 31"/>
          <p:cNvSpPr>
            <a:spLocks/>
          </p:cNvSpPr>
          <p:nvPr/>
        </p:nvSpPr>
        <p:spPr bwMode="auto">
          <a:xfrm>
            <a:off x="3131840" y="2924944"/>
            <a:ext cx="1733550" cy="415925"/>
          </a:xfrm>
          <a:custGeom>
            <a:avLst/>
            <a:gdLst>
              <a:gd name="T0" fmla="*/ 0 w 1092"/>
              <a:gd name="T1" fmla="*/ 238 h 262"/>
              <a:gd name="T2" fmla="*/ 576 w 1092"/>
              <a:gd name="T3" fmla="*/ 4 h 262"/>
              <a:gd name="T4" fmla="*/ 1092 w 1092"/>
              <a:gd name="T5" fmla="*/ 262 h 262"/>
              <a:gd name="T6" fmla="*/ 0 60000 65536"/>
              <a:gd name="T7" fmla="*/ 0 60000 65536"/>
              <a:gd name="T8" fmla="*/ 0 60000 65536"/>
              <a:gd name="T9" fmla="*/ 0 w 1092"/>
              <a:gd name="T10" fmla="*/ 0 h 262"/>
              <a:gd name="T11" fmla="*/ 1092 w 1092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2" h="262">
                <a:moveTo>
                  <a:pt x="0" y="238"/>
                </a:moveTo>
                <a:cubicBezTo>
                  <a:pt x="197" y="119"/>
                  <a:pt x="394" y="0"/>
                  <a:pt x="576" y="4"/>
                </a:cubicBezTo>
                <a:cubicBezTo>
                  <a:pt x="758" y="8"/>
                  <a:pt x="925" y="135"/>
                  <a:pt x="1092" y="262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912" y="2996952"/>
            <a:ext cx="3626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solidFill>
                  <a:srgbClr val="800000"/>
                </a:solidFill>
                <a:latin typeface="Verdana" pitchFamily="34" charset="0"/>
              </a:rPr>
              <a:t>+</a:t>
            </a:r>
            <a:endParaRPr lang="en-US" sz="1600" b="1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83568" y="2060848"/>
            <a:ext cx="674537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Tar en </a:t>
            </a:r>
            <a:r>
              <a:rPr lang="en-GB" sz="1400" b="1" err="1" smtClean="0">
                <a:solidFill>
                  <a:srgbClr val="800000"/>
                </a:solidFill>
                <a:latin typeface="Verdana" pitchFamily="34" charset="0"/>
              </a:rPr>
              <a:t>snarvei</a:t>
            </a:r>
            <a:r>
              <a:rPr lang="en-GB" sz="1400" b="1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ved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gange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med query-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endParaRPr lang="en-GB" sz="1400" smtClean="0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adderer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sammen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resultatene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for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produsere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en 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dokument-relevans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score...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praksis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blir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dette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Cosinus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nærhet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vektor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7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3: Prosesser et </a:t>
            </a:r>
            <a:r>
              <a:rPr lang="nb-NO" err="1" smtClean="0"/>
              <a:t>query</a:t>
            </a:r>
            <a:r>
              <a:rPr lang="nb-NO" smtClean="0"/>
              <a:t> (2)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259632" y="3501008"/>
          <a:ext cx="4419600" cy="2136478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87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16031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0.23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D212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0.02 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0.45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D5612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0.12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0.16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6846243" y="1930549"/>
            <a:ext cx="83869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8233 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0.32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7532043" y="1940074"/>
            <a:ext cx="9140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16031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0.13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8" name="Freeform 31"/>
          <p:cNvSpPr>
            <a:spLocks/>
          </p:cNvSpPr>
          <p:nvPr/>
        </p:nvSpPr>
        <p:spPr bwMode="auto">
          <a:xfrm>
            <a:off x="3131840" y="2924944"/>
            <a:ext cx="1733550" cy="415925"/>
          </a:xfrm>
          <a:custGeom>
            <a:avLst/>
            <a:gdLst>
              <a:gd name="T0" fmla="*/ 0 w 1092"/>
              <a:gd name="T1" fmla="*/ 238 h 262"/>
              <a:gd name="T2" fmla="*/ 576 w 1092"/>
              <a:gd name="T3" fmla="*/ 4 h 262"/>
              <a:gd name="T4" fmla="*/ 1092 w 1092"/>
              <a:gd name="T5" fmla="*/ 262 h 262"/>
              <a:gd name="T6" fmla="*/ 0 60000 65536"/>
              <a:gd name="T7" fmla="*/ 0 60000 65536"/>
              <a:gd name="T8" fmla="*/ 0 60000 65536"/>
              <a:gd name="T9" fmla="*/ 0 w 1092"/>
              <a:gd name="T10" fmla="*/ 0 h 262"/>
              <a:gd name="T11" fmla="*/ 1092 w 1092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2" h="262">
                <a:moveTo>
                  <a:pt x="0" y="238"/>
                </a:moveTo>
                <a:cubicBezTo>
                  <a:pt x="197" y="119"/>
                  <a:pt x="394" y="0"/>
                  <a:pt x="576" y="4"/>
                </a:cubicBezTo>
                <a:cubicBezTo>
                  <a:pt x="758" y="8"/>
                  <a:pt x="925" y="135"/>
                  <a:pt x="1092" y="262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912" y="2996952"/>
            <a:ext cx="3626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solidFill>
                  <a:srgbClr val="800000"/>
                </a:solidFill>
                <a:latin typeface="Verdana" pitchFamily="34" charset="0"/>
              </a:rPr>
              <a:t>+</a:t>
            </a:r>
            <a:endParaRPr lang="en-US" sz="1600" b="1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83568" y="2060848"/>
            <a:ext cx="674537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Tar en </a:t>
            </a:r>
            <a:r>
              <a:rPr lang="en-GB" sz="1400" b="1" err="1" smtClean="0">
                <a:solidFill>
                  <a:srgbClr val="800000"/>
                </a:solidFill>
                <a:latin typeface="Verdana" pitchFamily="34" charset="0"/>
              </a:rPr>
              <a:t>snarvei</a:t>
            </a:r>
            <a:r>
              <a:rPr lang="en-GB" sz="1400" b="1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ved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gange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med query-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endParaRPr lang="en-GB" sz="1400" smtClean="0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adderer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sammen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resultatene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for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produsere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en 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dokument-relevans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score...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praksis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blir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dette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Cosinus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nærhet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vektor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3933056"/>
            <a:ext cx="576064" cy="2088232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2483768" y="57332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err="1" smtClean="0"/>
              <a:t>Dok</a:t>
            </a:r>
            <a:r>
              <a:rPr lang="nb-NO" sz="1400" smtClean="0"/>
              <a:t>.</a:t>
            </a:r>
            <a:endParaRPr lang="nb-NO" sz="1400"/>
          </a:p>
        </p:txBody>
      </p:sp>
      <p:sp>
        <p:nvSpPr>
          <p:cNvPr id="13" name="Rectangle 12"/>
          <p:cNvSpPr/>
          <p:nvPr/>
        </p:nvSpPr>
        <p:spPr>
          <a:xfrm>
            <a:off x="4211960" y="4005064"/>
            <a:ext cx="576064" cy="2088232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xtBox 15"/>
          <p:cNvSpPr txBox="1"/>
          <p:nvPr/>
        </p:nvSpPr>
        <p:spPr>
          <a:xfrm>
            <a:off x="4211960" y="58052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err="1" smtClean="0"/>
              <a:t>Dok</a:t>
            </a:r>
            <a:r>
              <a:rPr lang="nb-NO" sz="1400" smtClean="0"/>
              <a:t>.</a:t>
            </a:r>
            <a:endParaRPr lang="nb-NO" sz="1400"/>
          </a:p>
        </p:txBody>
      </p:sp>
    </p:spTree>
    <p:extLst>
      <p:ext uri="{BB962C8B-B14F-4D97-AF65-F5344CB8AC3E}">
        <p14:creationId xmlns:p14="http://schemas.microsoft.com/office/powerpoint/2010/main" val="191898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Steg 3: Prosesser et </a:t>
            </a:r>
            <a:r>
              <a:rPr lang="nb-NO" err="1" smtClean="0"/>
              <a:t>query</a:t>
            </a:r>
            <a:r>
              <a:rPr lang="nb-NO" smtClean="0"/>
              <a:t> (2)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</a:t>
            </a:r>
            <a:r>
              <a:rPr lang="en-US" err="1" smtClean="0"/>
              <a:t>nov.</a:t>
            </a:r>
            <a:r>
              <a:rPr lang="en-US" smtClean="0"/>
              <a:t> 2015</a:t>
            </a:r>
            <a:endParaRPr lang="nb-N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259632" y="3501008"/>
          <a:ext cx="4419600" cy="2136478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87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16031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0.23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D212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0.02 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0.45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D5612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0.12 x 0.32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0.16 x 0.13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6846243" y="1930549"/>
            <a:ext cx="83869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8233 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0.32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7532043" y="1940074"/>
            <a:ext cx="9140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16031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0.13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8" name="Freeform 31"/>
          <p:cNvSpPr>
            <a:spLocks/>
          </p:cNvSpPr>
          <p:nvPr/>
        </p:nvSpPr>
        <p:spPr bwMode="auto">
          <a:xfrm>
            <a:off x="3131840" y="2924944"/>
            <a:ext cx="1733550" cy="415925"/>
          </a:xfrm>
          <a:custGeom>
            <a:avLst/>
            <a:gdLst>
              <a:gd name="T0" fmla="*/ 0 w 1092"/>
              <a:gd name="T1" fmla="*/ 238 h 262"/>
              <a:gd name="T2" fmla="*/ 576 w 1092"/>
              <a:gd name="T3" fmla="*/ 4 h 262"/>
              <a:gd name="T4" fmla="*/ 1092 w 1092"/>
              <a:gd name="T5" fmla="*/ 262 h 262"/>
              <a:gd name="T6" fmla="*/ 0 60000 65536"/>
              <a:gd name="T7" fmla="*/ 0 60000 65536"/>
              <a:gd name="T8" fmla="*/ 0 60000 65536"/>
              <a:gd name="T9" fmla="*/ 0 w 1092"/>
              <a:gd name="T10" fmla="*/ 0 h 262"/>
              <a:gd name="T11" fmla="*/ 1092 w 1092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2" h="262">
                <a:moveTo>
                  <a:pt x="0" y="238"/>
                </a:moveTo>
                <a:cubicBezTo>
                  <a:pt x="197" y="119"/>
                  <a:pt x="394" y="0"/>
                  <a:pt x="576" y="4"/>
                </a:cubicBezTo>
                <a:cubicBezTo>
                  <a:pt x="758" y="8"/>
                  <a:pt x="925" y="135"/>
                  <a:pt x="1092" y="262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912" y="2996952"/>
            <a:ext cx="3626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solidFill>
                  <a:srgbClr val="800000"/>
                </a:solidFill>
                <a:latin typeface="Verdana" pitchFamily="34" charset="0"/>
              </a:rPr>
              <a:t>+</a:t>
            </a:r>
            <a:endParaRPr lang="en-US" sz="1600" b="1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83568" y="2060848"/>
            <a:ext cx="674537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Tar en </a:t>
            </a:r>
            <a:r>
              <a:rPr lang="en-GB" sz="1400" b="1" err="1" smtClean="0">
                <a:solidFill>
                  <a:srgbClr val="800000"/>
                </a:solidFill>
                <a:latin typeface="Verdana" pitchFamily="34" charset="0"/>
              </a:rPr>
              <a:t>snarvei</a:t>
            </a:r>
            <a:r>
              <a:rPr lang="en-GB" sz="1400" b="1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ved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gange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med query-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endParaRPr lang="en-GB" sz="1400" smtClean="0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adderer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sammen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resultatene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for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produsere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en 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dokument-relevans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score...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praksis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blir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dette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Cosinus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nærhet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vektor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856" y="4005064"/>
            <a:ext cx="576064" cy="2088232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smtClean="0"/>
              <a:t>Query</a:t>
            </a:r>
            <a:endParaRPr lang="nb-NO" sz="1400"/>
          </a:p>
        </p:txBody>
      </p:sp>
      <p:sp>
        <p:nvSpPr>
          <p:cNvPr id="13" name="Rectangle 12"/>
          <p:cNvSpPr/>
          <p:nvPr/>
        </p:nvSpPr>
        <p:spPr>
          <a:xfrm>
            <a:off x="4932040" y="4005064"/>
            <a:ext cx="576064" cy="2088232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4860032" y="58052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smtClean="0"/>
              <a:t>Query</a:t>
            </a:r>
            <a:endParaRPr lang="nb-NO" sz="1400"/>
          </a:p>
        </p:txBody>
      </p:sp>
    </p:spTree>
    <p:extLst>
      <p:ext uri="{BB962C8B-B14F-4D97-AF65-F5344CB8AC3E}">
        <p14:creationId xmlns:p14="http://schemas.microsoft.com/office/powerpoint/2010/main" val="2292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912768" cy="432048"/>
          </a:xfrm>
        </p:spPr>
        <p:txBody>
          <a:bodyPr/>
          <a:lstStyle/>
          <a:p>
            <a:r>
              <a:rPr lang="nb-NO" smtClean="0"/>
              <a:t>Steg 3: Prosesser et </a:t>
            </a:r>
            <a:r>
              <a:rPr lang="nb-NO" err="1" smtClean="0"/>
              <a:t>query</a:t>
            </a:r>
            <a:r>
              <a:rPr lang="nb-NO" smtClean="0"/>
              <a:t> (2)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9552" y="1124744"/>
            <a:ext cx="8064698" cy="504403"/>
          </a:xfrm>
        </p:spPr>
        <p:txBody>
          <a:bodyPr/>
          <a:lstStyle/>
          <a:p>
            <a:endParaRPr lang="nb-NO"/>
          </a:p>
        </p:txBody>
      </p:sp>
      <p:graphicFrame>
        <p:nvGraphicFramePr>
          <p:cNvPr id="19" name="Group 3"/>
          <p:cNvGraphicFramePr>
            <a:graphicFrameLocks noGrp="1"/>
          </p:cNvGraphicFramePr>
          <p:nvPr/>
        </p:nvGraphicFramePr>
        <p:xfrm>
          <a:off x="1331640" y="3212976"/>
          <a:ext cx="3960439" cy="1656396"/>
        </p:xfrm>
        <a:graphic>
          <a:graphicData uri="http://schemas.openxmlformats.org/drawingml/2006/table">
            <a:tbl>
              <a:tblPr/>
              <a:tblGrid>
                <a:gridCol w="89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2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8233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16031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0.11 x 0.32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0.23 x 0.13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D212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0.02  x 0.32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0.45 x 0.13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D745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0.21 x 0.32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0.34 x 0.13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D5612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0.12 x 0.32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pitchFamily="34" charset="0"/>
                        </a:rPr>
                        <a:t>0.16 x 0.13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846243" y="1858541"/>
            <a:ext cx="83869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8233 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0.32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532043" y="1868066"/>
            <a:ext cx="9140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latin typeface="Verdana" pitchFamily="34" charset="0"/>
              </a:rPr>
              <a:t>16031</a:t>
            </a:r>
          </a:p>
          <a:p>
            <a:pPr defTabSz="762000" eaLnBrk="0" hangingPunct="0"/>
            <a:r>
              <a:rPr lang="en-GB" sz="1600">
                <a:latin typeface="Verdana" pitchFamily="34" charset="0"/>
              </a:rPr>
              <a:t>0.13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22" name="Freeform 31"/>
          <p:cNvSpPr>
            <a:spLocks/>
          </p:cNvSpPr>
          <p:nvPr/>
        </p:nvSpPr>
        <p:spPr bwMode="auto">
          <a:xfrm>
            <a:off x="3059832" y="2708920"/>
            <a:ext cx="1733550" cy="415925"/>
          </a:xfrm>
          <a:custGeom>
            <a:avLst/>
            <a:gdLst>
              <a:gd name="T0" fmla="*/ 0 w 1092"/>
              <a:gd name="T1" fmla="*/ 238 h 262"/>
              <a:gd name="T2" fmla="*/ 576 w 1092"/>
              <a:gd name="T3" fmla="*/ 4 h 262"/>
              <a:gd name="T4" fmla="*/ 1092 w 1092"/>
              <a:gd name="T5" fmla="*/ 262 h 262"/>
              <a:gd name="T6" fmla="*/ 0 60000 65536"/>
              <a:gd name="T7" fmla="*/ 0 60000 65536"/>
              <a:gd name="T8" fmla="*/ 0 60000 65536"/>
              <a:gd name="T9" fmla="*/ 0 w 1092"/>
              <a:gd name="T10" fmla="*/ 0 h 262"/>
              <a:gd name="T11" fmla="*/ 1092 w 1092"/>
              <a:gd name="T12" fmla="*/ 262 h 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2" h="262">
                <a:moveTo>
                  <a:pt x="0" y="238"/>
                </a:moveTo>
                <a:cubicBezTo>
                  <a:pt x="197" y="119"/>
                  <a:pt x="394" y="0"/>
                  <a:pt x="576" y="4"/>
                </a:cubicBezTo>
                <a:cubicBezTo>
                  <a:pt x="758" y="8"/>
                  <a:pt x="925" y="135"/>
                  <a:pt x="1092" y="262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b-NO" sz="1600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3779912" y="2780928"/>
            <a:ext cx="3626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600" b="1">
                <a:solidFill>
                  <a:srgbClr val="800000"/>
                </a:solidFill>
                <a:latin typeface="Verdana" pitchFamily="34" charset="0"/>
              </a:rPr>
              <a:t>+</a:t>
            </a:r>
            <a:endParaRPr lang="en-US" sz="1600" b="1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683568" y="1988840"/>
            <a:ext cx="674537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Tar en </a:t>
            </a:r>
            <a:r>
              <a:rPr lang="en-GB" sz="1400" b="1" err="1" smtClean="0">
                <a:solidFill>
                  <a:srgbClr val="800000"/>
                </a:solidFill>
                <a:latin typeface="Verdana" pitchFamily="34" charset="0"/>
              </a:rPr>
              <a:t>snarvei</a:t>
            </a:r>
            <a:r>
              <a:rPr lang="en-GB" sz="1400" b="1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ved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gange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term-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med query-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vekter</a:t>
            </a:r>
            <a:endParaRPr lang="en-GB" sz="1400" smtClean="0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adderer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sammen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resultatene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for å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produsere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en 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dokument-relevans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score...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praksis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blir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dette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Cosinus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nærhet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vektor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434955" y="3544441"/>
            <a:ext cx="184731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endParaRPr lang="en-GB" sz="1200" b="1">
              <a:latin typeface="Verdana" pitchFamily="34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292080" y="3573017"/>
            <a:ext cx="234711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>
              <a:spcBef>
                <a:spcPct val="20000"/>
              </a:spcBef>
            </a:pPr>
            <a:r>
              <a:rPr lang="en-GB" sz="1200">
                <a:solidFill>
                  <a:srgbClr val="800000"/>
                </a:solidFill>
                <a:latin typeface="Verdana" pitchFamily="34" charset="0"/>
              </a:rPr>
              <a:t>0.0352 + 0.0299 = </a:t>
            </a:r>
            <a:r>
              <a:rPr lang="en-GB" sz="1200" b="1">
                <a:solidFill>
                  <a:srgbClr val="800000"/>
                </a:solidFill>
                <a:latin typeface="Verdana" pitchFamily="34" charset="0"/>
              </a:rPr>
              <a:t>0.0651</a:t>
            </a:r>
            <a:endParaRPr lang="en-US" sz="1200" b="1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endParaRPr lang="en-US" sz="1200" b="1">
              <a:latin typeface="Verdana" pitchFamily="34" charset="0"/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292080" y="3933057"/>
            <a:ext cx="234711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>
              <a:spcBef>
                <a:spcPct val="20000"/>
              </a:spcBef>
            </a:pPr>
            <a:r>
              <a:rPr lang="en-GB" sz="1200">
                <a:solidFill>
                  <a:srgbClr val="800000"/>
                </a:solidFill>
                <a:latin typeface="Verdana" pitchFamily="34" charset="0"/>
              </a:rPr>
              <a:t>0.0064 + 0.0585 = </a:t>
            </a:r>
            <a:r>
              <a:rPr lang="en-GB" sz="1200" b="1">
                <a:solidFill>
                  <a:srgbClr val="800000"/>
                </a:solidFill>
                <a:latin typeface="Verdana" pitchFamily="34" charset="0"/>
              </a:rPr>
              <a:t>0.0649</a:t>
            </a:r>
            <a:endParaRPr lang="en-US" sz="1200" b="1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endParaRPr lang="en-US" sz="1200" b="1">
              <a:latin typeface="Verdana" pitchFamily="34" charset="0"/>
            </a:endParaRP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292080" y="4221089"/>
            <a:ext cx="234711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>
              <a:spcBef>
                <a:spcPct val="20000"/>
              </a:spcBef>
            </a:pPr>
            <a:r>
              <a:rPr lang="en-GB" sz="1200">
                <a:solidFill>
                  <a:srgbClr val="800000"/>
                </a:solidFill>
                <a:latin typeface="Verdana" pitchFamily="34" charset="0"/>
              </a:rPr>
              <a:t>0.0674 + 0.0442 = </a:t>
            </a:r>
            <a:r>
              <a:rPr lang="en-GB" sz="1200" b="1">
                <a:solidFill>
                  <a:srgbClr val="800000"/>
                </a:solidFill>
                <a:latin typeface="Verdana" pitchFamily="34" charset="0"/>
              </a:rPr>
              <a:t>0.1116</a:t>
            </a:r>
            <a:endParaRPr lang="en-US" sz="1200" b="1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endParaRPr lang="en-US" sz="1200" b="1">
              <a:latin typeface="Verdana" pitchFamily="34" charset="0"/>
            </a:endParaRP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5292080" y="4509121"/>
            <a:ext cx="234711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 eaLnBrk="0" hangingPunct="0">
              <a:spcBef>
                <a:spcPct val="20000"/>
              </a:spcBef>
            </a:pPr>
            <a:r>
              <a:rPr lang="en-GB" sz="1200">
                <a:solidFill>
                  <a:srgbClr val="800000"/>
                </a:solidFill>
                <a:latin typeface="Verdana" pitchFamily="34" charset="0"/>
              </a:rPr>
              <a:t>0.0384 + 0.0208 = </a:t>
            </a:r>
            <a:r>
              <a:rPr lang="en-GB" sz="1200" b="1">
                <a:solidFill>
                  <a:srgbClr val="800000"/>
                </a:solidFill>
                <a:latin typeface="Verdana" pitchFamily="34" charset="0"/>
              </a:rPr>
              <a:t>0.0592</a:t>
            </a:r>
            <a:endParaRPr lang="en-US" sz="1200" b="1">
              <a:solidFill>
                <a:srgbClr val="800000"/>
              </a:solidFill>
              <a:latin typeface="Verdana" pitchFamily="34" charset="0"/>
            </a:endParaRPr>
          </a:p>
          <a:p>
            <a:pPr defTabSz="762000" eaLnBrk="0" hangingPunct="0"/>
            <a:endParaRPr lang="en-US" sz="1200" b="1">
              <a:latin typeface="Verdana" pitchFamily="34" charset="0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83568" y="4941168"/>
            <a:ext cx="3943708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b="1" err="1" smtClean="0">
                <a:latin typeface="Courier New" pitchFamily="49" charset="0"/>
              </a:rPr>
              <a:t>Søkeresultat</a:t>
            </a:r>
            <a:r>
              <a:rPr lang="en-GB" sz="1400" b="1" smtClean="0">
                <a:latin typeface="Courier New" pitchFamily="49" charset="0"/>
              </a:rPr>
              <a:t> (4 </a:t>
            </a:r>
            <a:r>
              <a:rPr lang="en-GB" sz="1400" b="1" err="1" smtClean="0">
                <a:latin typeface="Courier New" pitchFamily="49" charset="0"/>
              </a:rPr>
              <a:t>relevante</a:t>
            </a:r>
            <a:r>
              <a:rPr lang="en-GB" sz="1400" b="1" smtClean="0">
                <a:latin typeface="Courier New" pitchFamily="49" charset="0"/>
              </a:rPr>
              <a:t> </a:t>
            </a:r>
            <a:r>
              <a:rPr lang="en-GB" sz="1400" b="1" err="1" smtClean="0">
                <a:latin typeface="Courier New" pitchFamily="49" charset="0"/>
              </a:rPr>
              <a:t>dokument</a:t>
            </a:r>
            <a:r>
              <a:rPr lang="en-GB" sz="1400" b="1" smtClean="0">
                <a:latin typeface="Courier New" pitchFamily="49" charset="0"/>
              </a:rPr>
              <a:t>)</a:t>
            </a:r>
            <a:endParaRPr lang="en-GB" sz="1400" b="1">
              <a:latin typeface="Courier New" pitchFamily="49" charset="0"/>
            </a:endParaRPr>
          </a:p>
          <a:p>
            <a:pPr defTabSz="762000" eaLnBrk="0" hangingPunct="0"/>
            <a:r>
              <a:rPr lang="en-GB" sz="1400" b="1">
                <a:latin typeface="Courier New" pitchFamily="49" charset="0"/>
              </a:rPr>
              <a:t>1, </a:t>
            </a:r>
            <a:r>
              <a:rPr lang="en-GB" sz="1400" b="1" u="sng">
                <a:solidFill>
                  <a:schemeClr val="accent2"/>
                </a:solidFill>
                <a:latin typeface="Courier New" pitchFamily="49" charset="0"/>
              </a:rPr>
              <a:t>D745</a:t>
            </a:r>
            <a:r>
              <a:rPr lang="en-GB" sz="1400" b="1">
                <a:latin typeface="Courier New" pitchFamily="49" charset="0"/>
              </a:rPr>
              <a:t> - </a:t>
            </a:r>
            <a:r>
              <a:rPr lang="en-GB" sz="1400" b="1" i="1">
                <a:latin typeface="Courier New" pitchFamily="49" charset="0"/>
              </a:rPr>
              <a:t>……………………………………………</a:t>
            </a:r>
          </a:p>
          <a:p>
            <a:pPr defTabSz="762000" eaLnBrk="0" hangingPunct="0"/>
            <a:r>
              <a:rPr lang="en-GB" sz="1400" b="1">
                <a:latin typeface="Courier New" pitchFamily="49" charset="0"/>
              </a:rPr>
              <a:t>2, </a:t>
            </a:r>
            <a:r>
              <a:rPr lang="en-GB" sz="1400" b="1" u="sng">
                <a:solidFill>
                  <a:schemeClr val="accent2"/>
                </a:solidFill>
                <a:latin typeface="Courier New" pitchFamily="49" charset="0"/>
              </a:rPr>
              <a:t>D1</a:t>
            </a:r>
            <a:r>
              <a:rPr lang="en-GB" sz="1400" b="1">
                <a:latin typeface="Courier New" pitchFamily="49" charset="0"/>
              </a:rPr>
              <a:t> - </a:t>
            </a:r>
            <a:r>
              <a:rPr lang="en-GB" sz="1400" b="1" i="1">
                <a:latin typeface="Courier New" pitchFamily="49" charset="0"/>
              </a:rPr>
              <a:t>……………………………………………</a:t>
            </a:r>
            <a:endParaRPr lang="en-GB" sz="1400" b="1" u="sng">
              <a:latin typeface="Courier New" pitchFamily="49" charset="0"/>
            </a:endParaRPr>
          </a:p>
          <a:p>
            <a:pPr defTabSz="762000" eaLnBrk="0" hangingPunct="0"/>
            <a:r>
              <a:rPr lang="en-GB" sz="1400" b="1">
                <a:latin typeface="Courier New" pitchFamily="49" charset="0"/>
              </a:rPr>
              <a:t>3, </a:t>
            </a:r>
            <a:r>
              <a:rPr lang="en-GB" sz="1400" b="1" u="sng">
                <a:solidFill>
                  <a:schemeClr val="accent2"/>
                </a:solidFill>
                <a:latin typeface="Courier New" pitchFamily="49" charset="0"/>
              </a:rPr>
              <a:t>D212</a:t>
            </a:r>
            <a:r>
              <a:rPr lang="en-GB" sz="1400" b="1">
                <a:latin typeface="Courier New" pitchFamily="49" charset="0"/>
              </a:rPr>
              <a:t> - </a:t>
            </a:r>
            <a:r>
              <a:rPr lang="en-GB" sz="1400" b="1" i="1">
                <a:latin typeface="Courier New" pitchFamily="49" charset="0"/>
              </a:rPr>
              <a:t>……………………………………………</a:t>
            </a:r>
            <a:endParaRPr lang="en-GB" sz="1400" b="1" u="sng">
              <a:latin typeface="Courier New" pitchFamily="49" charset="0"/>
            </a:endParaRPr>
          </a:p>
          <a:p>
            <a:pPr defTabSz="762000" eaLnBrk="0" hangingPunct="0"/>
            <a:r>
              <a:rPr lang="en-GB" sz="1400" b="1">
                <a:latin typeface="Courier New" pitchFamily="49" charset="0"/>
              </a:rPr>
              <a:t>4, </a:t>
            </a:r>
            <a:r>
              <a:rPr lang="en-GB" sz="1400" b="1" u="sng">
                <a:solidFill>
                  <a:schemeClr val="accent2"/>
                </a:solidFill>
                <a:latin typeface="Courier New" pitchFamily="49" charset="0"/>
              </a:rPr>
              <a:t>D5612</a:t>
            </a:r>
            <a:r>
              <a:rPr lang="en-GB" sz="1400" b="1">
                <a:latin typeface="Courier New" pitchFamily="49" charset="0"/>
              </a:rPr>
              <a:t> - </a:t>
            </a:r>
            <a:r>
              <a:rPr lang="en-GB" sz="1400" b="1" i="1">
                <a:latin typeface="Courier New" pitchFamily="49" charset="0"/>
              </a:rPr>
              <a:t>……………………………………………</a:t>
            </a:r>
            <a:endParaRPr lang="en-US" sz="1400" b="1" u="sng">
              <a:latin typeface="Courier New" pitchFamily="49" charset="0"/>
            </a:endParaRPr>
          </a:p>
        </p:txBody>
      </p:sp>
      <p:sp>
        <p:nvSpPr>
          <p:cNvPr id="32" name="Freeform 40"/>
          <p:cNvSpPr>
            <a:spLocks noGrp="1"/>
          </p:cNvSpPr>
          <p:nvPr>
            <p:ph idx="1"/>
          </p:nvPr>
        </p:nvSpPr>
        <p:spPr bwMode="auto">
          <a:xfrm>
            <a:off x="3851921" y="4869160"/>
            <a:ext cx="2448271" cy="1185564"/>
          </a:xfrm>
          <a:custGeom>
            <a:avLst/>
            <a:gdLst>
              <a:gd name="T0" fmla="*/ 1182 w 1370"/>
              <a:gd name="T1" fmla="*/ 0 h 771"/>
              <a:gd name="T2" fmla="*/ 1320 w 1370"/>
              <a:gd name="T3" fmla="*/ 384 h 771"/>
              <a:gd name="T4" fmla="*/ 882 w 1370"/>
              <a:gd name="T5" fmla="*/ 720 h 771"/>
              <a:gd name="T6" fmla="*/ 0 w 1370"/>
              <a:gd name="T7" fmla="*/ 690 h 771"/>
              <a:gd name="T8" fmla="*/ 0 60000 65536"/>
              <a:gd name="T9" fmla="*/ 0 60000 65536"/>
              <a:gd name="T10" fmla="*/ 0 60000 65536"/>
              <a:gd name="T11" fmla="*/ 0 60000 65536"/>
              <a:gd name="T12" fmla="*/ 0 w 1370"/>
              <a:gd name="T13" fmla="*/ 0 h 771"/>
              <a:gd name="T14" fmla="*/ 1370 w 1370"/>
              <a:gd name="T15" fmla="*/ 771 h 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0" h="771">
                <a:moveTo>
                  <a:pt x="1182" y="0"/>
                </a:moveTo>
                <a:cubicBezTo>
                  <a:pt x="1276" y="132"/>
                  <a:pt x="1370" y="264"/>
                  <a:pt x="1320" y="384"/>
                </a:cubicBezTo>
                <a:cubicBezTo>
                  <a:pt x="1270" y="504"/>
                  <a:pt x="1102" y="669"/>
                  <a:pt x="882" y="720"/>
                </a:cubicBezTo>
                <a:cubicBezTo>
                  <a:pt x="662" y="771"/>
                  <a:pt x="331" y="730"/>
                  <a:pt x="0" y="690"/>
                </a:cubicBezTo>
              </a:path>
            </a:pathLst>
          </a:custGeom>
          <a:noFill/>
          <a:ln w="28575" cap="flat" cmpd="sng">
            <a:solidFill>
              <a:srgbClr val="8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289675" y="5368925"/>
            <a:ext cx="2500556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 eaLnBrk="0" hangingPunct="0"/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Ranger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synkende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orden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av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relevans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og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presenter</a:t>
            </a:r>
          </a:p>
          <a:p>
            <a:pPr defTabSz="762000" eaLnBrk="0" hangingPunct="0"/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til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GB" sz="1400" err="1" smtClean="0">
                <a:solidFill>
                  <a:srgbClr val="800000"/>
                </a:solidFill>
                <a:latin typeface="Verdana" pitchFamily="34" charset="0"/>
              </a:rPr>
              <a:t>bruker</a:t>
            </a:r>
            <a:r>
              <a:rPr lang="en-GB" sz="1400" smtClean="0">
                <a:solidFill>
                  <a:srgbClr val="800000"/>
                </a:solidFill>
                <a:latin typeface="Verdana" pitchFamily="34" charset="0"/>
              </a:rPr>
              <a:t>.</a:t>
            </a:r>
            <a:endParaRPr lang="en-US" sz="1400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</a:t>
            </a:r>
            <a:r>
              <a:rPr lang="en-US" err="1"/>
              <a:t>nov.</a:t>
            </a:r>
            <a:r>
              <a:rPr lang="en-US"/>
              <a:t> 2015</a:t>
            </a:r>
            <a:endParaRPr lang="nb-NO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32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 smtClean="0"/>
              <a:t>Azure</a:t>
            </a:r>
            <a:r>
              <a:rPr lang="nb-NO" smtClean="0"/>
              <a:t> </a:t>
            </a:r>
            <a:r>
              <a:rPr lang="nb-NO" err="1" smtClean="0"/>
              <a:t>Search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err="1" smtClean="0"/>
              <a:t>Search</a:t>
            </a:r>
            <a:r>
              <a:rPr lang="nb-NO" sz="2400" smtClean="0"/>
              <a:t> as a Service</a:t>
            </a:r>
          </a:p>
          <a:p>
            <a:r>
              <a:rPr lang="nb-NO" sz="2400" smtClean="0"/>
              <a:t>Basert på Microsoft Bing / Office </a:t>
            </a:r>
            <a:r>
              <a:rPr lang="nb-NO" sz="2400" err="1" smtClean="0"/>
              <a:t>Search</a:t>
            </a:r>
            <a:endParaRPr lang="nb-NO" sz="2400" smtClean="0"/>
          </a:p>
          <a:p>
            <a:r>
              <a:rPr lang="nb-NO" sz="2400" smtClean="0"/>
              <a:t>Lett å skalere</a:t>
            </a:r>
          </a:p>
          <a:p>
            <a:r>
              <a:rPr lang="nn-NO" sz="2200" smtClean="0"/>
              <a:t>Tilbyr </a:t>
            </a:r>
            <a:r>
              <a:rPr lang="nn-NO" sz="2200" err="1" smtClean="0"/>
              <a:t>Geospatial</a:t>
            </a:r>
            <a:r>
              <a:rPr lang="nn-NO" sz="2200" smtClean="0"/>
              <a:t> søk</a:t>
            </a:r>
          </a:p>
          <a:p>
            <a:r>
              <a:rPr lang="nn-NO" sz="2200" smtClean="0"/>
              <a:t>Kan bruke </a:t>
            </a:r>
            <a:r>
              <a:rPr lang="nn-NO" sz="2200" err="1" smtClean="0"/>
              <a:t>datakilder</a:t>
            </a:r>
            <a:r>
              <a:rPr lang="nn-NO" sz="2200" smtClean="0"/>
              <a:t> frå Azure</a:t>
            </a:r>
            <a:endParaRPr lang="nn-NO" sz="2200"/>
          </a:p>
          <a:p>
            <a:endParaRPr lang="nn-NO" sz="220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744" y="512850"/>
            <a:ext cx="6912768" cy="6839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7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Personliggjøre og anbefalinger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err="1" smtClean="0"/>
              <a:t>Personligjøring</a:t>
            </a:r>
            <a:endParaRPr lang="nb-NO" smtClean="0"/>
          </a:p>
          <a:p>
            <a:pPr lvl="1"/>
            <a:r>
              <a:rPr lang="nb-NO" smtClean="0"/>
              <a:t>Knytte innholdet til brukeren basert på preferanser</a:t>
            </a:r>
          </a:p>
          <a:p>
            <a:pPr lvl="1"/>
            <a:endParaRPr lang="nb-NO" smtClean="0"/>
          </a:p>
          <a:p>
            <a:r>
              <a:rPr lang="nb-NO" smtClean="0"/>
              <a:t>Anbefalinger</a:t>
            </a:r>
          </a:p>
          <a:p>
            <a:pPr lvl="1"/>
            <a:r>
              <a:rPr lang="nb-NO" smtClean="0"/>
              <a:t>Anbefale innhold basert på brukerhistorie</a:t>
            </a:r>
          </a:p>
          <a:p>
            <a:pPr lvl="2"/>
            <a:r>
              <a:rPr lang="nb-NO" smtClean="0"/>
              <a:t>Basert på likhet til tidligere innhold fra brukerens historie</a:t>
            </a:r>
          </a:p>
          <a:p>
            <a:pPr lvl="2"/>
            <a:r>
              <a:rPr lang="nb-NO" smtClean="0"/>
              <a:t>Eller basert på lignende brukeres historie</a:t>
            </a:r>
          </a:p>
          <a:p>
            <a:pPr lvl="1"/>
            <a:r>
              <a:rPr lang="nb-NO" smtClean="0"/>
              <a:t>To hovedkonsept</a:t>
            </a:r>
          </a:p>
          <a:p>
            <a:pPr lvl="2"/>
            <a:r>
              <a:rPr lang="nb-NO" smtClean="0"/>
              <a:t>Innholdsfiltrering (</a:t>
            </a:r>
            <a:r>
              <a:rPr lang="nb-NO" err="1" smtClean="0"/>
              <a:t>Content-based</a:t>
            </a:r>
            <a:r>
              <a:rPr lang="nb-NO" smtClean="0"/>
              <a:t>)</a:t>
            </a:r>
          </a:p>
          <a:p>
            <a:pPr lvl="3"/>
            <a:r>
              <a:rPr lang="nb-NO" smtClean="0"/>
              <a:t>Basert på brukerens tidligere historie</a:t>
            </a:r>
          </a:p>
          <a:p>
            <a:pPr lvl="2"/>
            <a:r>
              <a:rPr lang="nb-NO" smtClean="0"/>
              <a:t>Samhandlende filtrering (</a:t>
            </a:r>
            <a:r>
              <a:rPr lang="nb-NO" err="1" smtClean="0"/>
              <a:t>Collaborativ</a:t>
            </a:r>
            <a:r>
              <a:rPr lang="nb-NO" smtClean="0"/>
              <a:t>)</a:t>
            </a:r>
          </a:p>
          <a:p>
            <a:pPr lvl="3"/>
            <a:r>
              <a:rPr lang="nb-NO" smtClean="0"/>
              <a:t>Basert på preferansene til lignende brukere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2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Content-based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Anbefale innhold lignende de brukeren har ”likt” tidligere</a:t>
            </a:r>
          </a:p>
          <a:p>
            <a:pPr lvl="1"/>
            <a:r>
              <a:rPr lang="nb-NO" smtClean="0"/>
              <a:t>”Mer som dette”</a:t>
            </a:r>
          </a:p>
          <a:p>
            <a:pPr lvl="1"/>
            <a:endParaRPr lang="nb-NO" smtClean="0"/>
          </a:p>
          <a:p>
            <a:r>
              <a:rPr lang="nb-NO" smtClean="0"/>
              <a:t>Innhold kan være et produkt, en tjeneste, eller innhold</a:t>
            </a:r>
          </a:p>
          <a:p>
            <a:endParaRPr lang="nb-NO" smtClean="0"/>
          </a:p>
          <a:p>
            <a:r>
              <a:rPr lang="nb-NO" smtClean="0"/>
              <a:t>Kan ta lang tid å bygge opp nøyaktighet for en profil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</a:t>
            </a:r>
            <a:r>
              <a:rPr lang="en-US" err="1" smtClean="0"/>
              <a:t>nov.</a:t>
            </a:r>
            <a:r>
              <a:rPr lang="en-US" smtClean="0"/>
              <a:t>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2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Collaborative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Anbefale innhold basert på likhet til andre brukere i stedet for liket til annet innhold</a:t>
            </a:r>
          </a:p>
          <a:p>
            <a:endParaRPr lang="nb-NO" smtClean="0"/>
          </a:p>
          <a:p>
            <a:r>
              <a:rPr lang="nb-NO" smtClean="0"/>
              <a:t>Kan ha lang ”innkjøringstid” for nytt innhold</a:t>
            </a:r>
          </a:p>
          <a:p>
            <a:endParaRPr lang="nb-NO" smtClean="0"/>
          </a:p>
          <a:p>
            <a:r>
              <a:rPr lang="nb-NO" err="1" smtClean="0"/>
              <a:t>Potensiale</a:t>
            </a:r>
            <a:r>
              <a:rPr lang="nb-NO" smtClean="0"/>
              <a:t> for å ”bryte ut av boksen” til brukeren</a:t>
            </a:r>
          </a:p>
          <a:p>
            <a:endParaRPr lang="nb-NO" smtClean="0"/>
          </a:p>
          <a:p>
            <a:r>
              <a:rPr lang="nb-NO" smtClean="0"/>
              <a:t>Kvaliteten på anbefalingene øker både med antall brukere og antall </a:t>
            </a:r>
            <a:r>
              <a:rPr lang="nb-NO" err="1" smtClean="0"/>
              <a:t>bruker-transaksjoner</a:t>
            </a:r>
            <a:endParaRPr lang="nb-NO" smtClean="0"/>
          </a:p>
          <a:p>
            <a:endParaRPr lang="nb-NO" smtClean="0"/>
          </a:p>
          <a:p>
            <a:r>
              <a:rPr lang="nb-NO" smtClean="0"/>
              <a:t>Amazon, </a:t>
            </a:r>
            <a:r>
              <a:rPr lang="nb-NO" err="1" smtClean="0"/>
              <a:t>Google</a:t>
            </a:r>
            <a:r>
              <a:rPr lang="nb-NO" smtClean="0"/>
              <a:t> </a:t>
            </a:r>
            <a:r>
              <a:rPr lang="nb-NO" err="1" smtClean="0"/>
              <a:t>Ads</a:t>
            </a:r>
            <a:r>
              <a:rPr lang="nb-NO" smtClean="0"/>
              <a:t>, </a:t>
            </a:r>
            <a:r>
              <a:rPr lang="nb-NO" err="1" smtClean="0"/>
              <a:t>Facebook</a:t>
            </a:r>
            <a:r>
              <a:rPr lang="nb-NO" smtClean="0"/>
              <a:t>… alle bruker denne teknikken i dag.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64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 smtClean="0"/>
              <a:t>Utfordringer</a:t>
            </a:r>
            <a:r>
              <a:rPr lang="en-GB" smtClean="0"/>
              <a:t> med tweets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 smtClean="0"/>
              <a:t>Kort</a:t>
            </a:r>
            <a:r>
              <a:rPr lang="en-GB" smtClean="0"/>
              <a:t> </a:t>
            </a:r>
            <a:r>
              <a:rPr lang="en-GB" err="1" smtClean="0"/>
              <a:t>tekst</a:t>
            </a:r>
            <a:endParaRPr lang="en-GB" smtClean="0"/>
          </a:p>
          <a:p>
            <a:r>
              <a:rPr lang="en-GB" err="1" smtClean="0"/>
              <a:t>Kompakt</a:t>
            </a:r>
            <a:r>
              <a:rPr lang="en-GB"/>
              <a:t> </a:t>
            </a:r>
            <a:r>
              <a:rPr lang="en-GB" err="1" smtClean="0"/>
              <a:t>formulert</a:t>
            </a:r>
            <a:endParaRPr lang="en-GB" smtClean="0"/>
          </a:p>
          <a:p>
            <a:r>
              <a:rPr lang="en-GB" err="1" smtClean="0"/>
              <a:t>Nesten</a:t>
            </a:r>
            <a:r>
              <a:rPr lang="en-GB" smtClean="0"/>
              <a:t> </a:t>
            </a:r>
            <a:r>
              <a:rPr lang="en-GB" err="1" smtClean="0"/>
              <a:t>alle</a:t>
            </a:r>
            <a:r>
              <a:rPr lang="en-GB" smtClean="0"/>
              <a:t> </a:t>
            </a:r>
            <a:r>
              <a:rPr lang="en-GB" err="1" smtClean="0"/>
              <a:t>ord</a:t>
            </a:r>
            <a:r>
              <a:rPr lang="en-GB" smtClean="0"/>
              <a:t> </a:t>
            </a:r>
            <a:r>
              <a:rPr lang="en-GB" err="1" smtClean="0"/>
              <a:t>unike</a:t>
            </a:r>
            <a:endParaRPr lang="en-GB" smtClean="0"/>
          </a:p>
          <a:p>
            <a:r>
              <a:rPr lang="en-GB" err="1" smtClean="0"/>
              <a:t>Bør</a:t>
            </a:r>
            <a:r>
              <a:rPr lang="en-GB" smtClean="0"/>
              <a:t> </a:t>
            </a:r>
            <a:r>
              <a:rPr lang="en-GB" err="1" smtClean="0"/>
              <a:t>skaffe</a:t>
            </a:r>
            <a:r>
              <a:rPr lang="en-GB" smtClean="0"/>
              <a:t> </a:t>
            </a:r>
            <a:r>
              <a:rPr lang="en-GB" err="1" smtClean="0"/>
              <a:t>mest</a:t>
            </a:r>
            <a:r>
              <a:rPr lang="en-GB" smtClean="0"/>
              <a:t> </a:t>
            </a:r>
            <a:r>
              <a:rPr lang="en-GB" err="1" smtClean="0"/>
              <a:t>mulig</a:t>
            </a:r>
            <a:r>
              <a:rPr lang="en-GB" smtClean="0"/>
              <a:t> metadata</a:t>
            </a:r>
          </a:p>
          <a:p>
            <a:pPr lvl="1"/>
            <a:r>
              <a:rPr lang="en-GB" smtClean="0"/>
              <a:t>Shortened-</a:t>
            </a:r>
            <a:r>
              <a:rPr lang="en-GB" err="1" smtClean="0"/>
              <a:t>url</a:t>
            </a:r>
            <a:r>
              <a:rPr lang="en-GB" smtClean="0"/>
              <a:t> -&gt; unshorten, </a:t>
            </a:r>
            <a:r>
              <a:rPr lang="en-GB" err="1" smtClean="0"/>
              <a:t>indekser</a:t>
            </a:r>
            <a:r>
              <a:rPr lang="en-GB" smtClean="0"/>
              <a:t> </a:t>
            </a:r>
            <a:r>
              <a:rPr lang="en-GB" err="1" smtClean="0"/>
              <a:t>ord</a:t>
            </a:r>
            <a:r>
              <a:rPr lang="en-GB" smtClean="0"/>
              <a:t> i lenken</a:t>
            </a:r>
          </a:p>
          <a:p>
            <a:pPr lvl="1"/>
            <a:r>
              <a:rPr lang="en-GB" err="1" smtClean="0"/>
              <a:t>Følge</a:t>
            </a:r>
            <a:r>
              <a:rPr lang="en-GB" smtClean="0"/>
              <a:t> </a:t>
            </a:r>
            <a:r>
              <a:rPr lang="en-GB" err="1" smtClean="0"/>
              <a:t>lenker</a:t>
            </a:r>
            <a:r>
              <a:rPr lang="en-GB" smtClean="0"/>
              <a:t>, </a:t>
            </a:r>
            <a:r>
              <a:rPr lang="en-GB" err="1" smtClean="0"/>
              <a:t>indeksere</a:t>
            </a:r>
            <a:r>
              <a:rPr lang="en-GB" smtClean="0"/>
              <a:t> </a:t>
            </a:r>
            <a:r>
              <a:rPr lang="en-GB" err="1" smtClean="0"/>
              <a:t>tittel</a:t>
            </a:r>
            <a:r>
              <a:rPr lang="en-GB" smtClean="0"/>
              <a:t> </a:t>
            </a:r>
            <a:r>
              <a:rPr lang="en-GB" err="1" smtClean="0"/>
              <a:t>på</a:t>
            </a:r>
            <a:r>
              <a:rPr lang="en-GB" smtClean="0"/>
              <a:t> </a:t>
            </a:r>
            <a:r>
              <a:rPr lang="en-GB" err="1" smtClean="0"/>
              <a:t>websiden</a:t>
            </a:r>
            <a:endParaRPr lang="en-GB" smtClean="0"/>
          </a:p>
          <a:p>
            <a:pPr lvl="1"/>
            <a:r>
              <a:rPr lang="en-GB" err="1" smtClean="0"/>
              <a:t>Bilde-url</a:t>
            </a:r>
            <a:r>
              <a:rPr lang="en-GB" smtClean="0"/>
              <a:t>, </a:t>
            </a:r>
            <a:r>
              <a:rPr lang="en-GB" err="1" smtClean="0"/>
              <a:t>indeksere</a:t>
            </a:r>
            <a:r>
              <a:rPr lang="en-GB" smtClean="0"/>
              <a:t> alt-tekst</a:t>
            </a:r>
          </a:p>
          <a:p>
            <a:pPr lvl="1"/>
            <a:r>
              <a:rPr lang="en-GB" smtClean="0"/>
              <a:t>Bruker -&gt; indekser profiltekst?</a:t>
            </a:r>
          </a:p>
          <a:p>
            <a:pPr lvl="1"/>
            <a:r>
              <a:rPr lang="en-GB" smtClean="0"/>
              <a:t>Hashtag -&gt; indekser relevante tags?</a:t>
            </a:r>
          </a:p>
          <a:p>
            <a:pPr lvl="1"/>
            <a:r>
              <a:rPr lang="en-GB" smtClean="0"/>
              <a:t>Geolokasjon -&gt; indekser navn på område, by, land?</a:t>
            </a:r>
          </a:p>
          <a:p>
            <a:pPr lvl="1"/>
            <a:r>
              <a:rPr lang="en-GB" smtClean="0"/>
              <a:t>Emojis?</a:t>
            </a:r>
          </a:p>
          <a:p>
            <a:pPr lvl="1"/>
            <a:r>
              <a:rPr lang="en-GB" smtClean="0"/>
              <a:t>Dato -&gt; påske? Jul? vinterferie?</a:t>
            </a:r>
          </a:p>
          <a:p>
            <a:pPr lvl="1"/>
            <a:r>
              <a:rPr lang="en-GB" smtClean="0"/>
              <a:t>Vær?</a:t>
            </a:r>
          </a:p>
          <a:p>
            <a:pPr lvl="1"/>
            <a:r>
              <a:rPr lang="en-GB" smtClean="0"/>
              <a:t>Replies?</a:t>
            </a:r>
          </a:p>
          <a:p>
            <a:pPr lvl="2"/>
            <a:endParaRPr lang="en-GB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Tilbake til Azure Search…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929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Utvikling og drift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Search kan </a:t>
            </a:r>
            <a:r>
              <a:rPr lang="nb-NO" smtClean="0"/>
              <a:t>ikke kjøre lokalt</a:t>
            </a:r>
          </a:p>
          <a:p>
            <a:r>
              <a:rPr lang="nb-NO" smtClean="0"/>
              <a:t>Kan gjøre en del endringer i Azure Portal</a:t>
            </a:r>
          </a:p>
          <a:p>
            <a:pPr lvl="1"/>
            <a:r>
              <a:rPr lang="nb-NO" smtClean="0"/>
              <a:t>Scoring</a:t>
            </a:r>
            <a:endParaRPr lang="nb-NO" smtClean="0"/>
          </a:p>
          <a:p>
            <a:pPr lvl="1"/>
            <a:r>
              <a:rPr lang="nb-NO" smtClean="0"/>
              <a:t>Legge til indeks eller nye felt</a:t>
            </a:r>
          </a:p>
          <a:p>
            <a:pPr lvl="1"/>
            <a:r>
              <a:rPr lang="nb-NO" smtClean="0"/>
              <a:t>Endring av indekserte felt er planlagt</a:t>
            </a:r>
          </a:p>
          <a:p>
            <a:pPr lvl="1"/>
            <a:r>
              <a:rPr lang="nb-NO" smtClean="0"/>
              <a:t>Skalering</a:t>
            </a:r>
          </a:p>
          <a:p>
            <a:r>
              <a:rPr lang="nb-NO" smtClean="0"/>
              <a:t>REST api med </a:t>
            </a:r>
            <a:r>
              <a:rPr lang="nb-NO" smtClean="0"/>
              <a:t>versjonsnummer</a:t>
            </a:r>
          </a:p>
          <a:p>
            <a:pPr lvl="1"/>
            <a:r>
              <a:rPr lang="nb-NO" i="1" smtClean="0"/>
              <a:t>?api-version=2015-02-28</a:t>
            </a:r>
            <a:endParaRPr lang="nb-NO" i="1" smtClean="0"/>
          </a:p>
          <a:p>
            <a:pPr lvl="1"/>
            <a:r>
              <a:rPr lang="nb-NO" smtClean="0"/>
              <a:t>Automatisk håndtert av nuget-pakke</a:t>
            </a:r>
          </a:p>
          <a:p>
            <a:r>
              <a:rPr lang="nb-NO" smtClean="0"/>
              <a:t>Servicenavn -&gt; API root URL</a:t>
            </a:r>
          </a:p>
          <a:p>
            <a:pPr lvl="1"/>
            <a:r>
              <a:rPr lang="nb-NO" smtClean="0"/>
              <a:t>https://tjsearch.search.windows.net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Skalering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Partisjoner -&gt; Antall dokumenter som kan lagres</a:t>
            </a:r>
          </a:p>
          <a:p>
            <a:r>
              <a:rPr lang="nb-NO"/>
              <a:t>Replika -&gt; Tilgjengelighet og responskapasitet</a:t>
            </a:r>
          </a:p>
          <a:p>
            <a:endParaRPr lang="nb-NO" smtClean="0"/>
          </a:p>
          <a:p>
            <a:r>
              <a:rPr lang="nb-NO" smtClean="0"/>
              <a:t>Prising </a:t>
            </a:r>
            <a:r>
              <a:rPr lang="nb-NO" smtClean="0"/>
              <a:t>per «Search Unit»</a:t>
            </a:r>
          </a:p>
          <a:p>
            <a:pPr lvl="1"/>
            <a:r>
              <a:rPr lang="nb-NO" smtClean="0"/>
              <a:t>Partisjoner </a:t>
            </a:r>
            <a:r>
              <a:rPr lang="nb-NO"/>
              <a:t>X</a:t>
            </a:r>
            <a:r>
              <a:rPr lang="nb-NO" smtClean="0"/>
              <a:t> Replika</a:t>
            </a:r>
            <a:endParaRPr lang="nb-NO" smtClean="0"/>
          </a:p>
          <a:p>
            <a:r>
              <a:rPr lang="nb-NO" smtClean="0"/>
              <a:t>Ca </a:t>
            </a:r>
            <a:r>
              <a:rPr lang="nb-NO" smtClean="0"/>
              <a:t>ca ca 15 QPS per search unit</a:t>
            </a:r>
          </a:p>
          <a:p>
            <a:pPr lvl="1"/>
            <a:r>
              <a:rPr lang="nb-NO" smtClean="0"/>
              <a:t>Kan bli dyrt ved et search-driven interface f.eks.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Definisjon av indeks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En søkbar samling av av </a:t>
            </a:r>
            <a:r>
              <a:rPr lang="nb-NO" smtClean="0"/>
              <a:t>«dokument</a:t>
            </a:r>
            <a:r>
              <a:rPr lang="nb-NO" smtClean="0"/>
              <a:t>»</a:t>
            </a:r>
          </a:p>
          <a:p>
            <a:r>
              <a:rPr lang="nb-NO" smtClean="0"/>
              <a:t>Scopet for et query</a:t>
            </a:r>
            <a:endParaRPr lang="nb-NO" smtClean="0"/>
          </a:p>
          <a:p>
            <a:r>
              <a:rPr lang="nb-NO" smtClean="0"/>
              <a:t>Har en skjemadefinisjon</a:t>
            </a:r>
          </a:p>
          <a:p>
            <a:r>
              <a:rPr lang="nb-NO" smtClean="0"/>
              <a:t>Kan sette </a:t>
            </a:r>
            <a:r>
              <a:rPr lang="nb-NO" smtClean="0"/>
              <a:t>rangeringsprofiler (Scoring Profiles)</a:t>
            </a:r>
            <a:endParaRPr lang="nb-NO" smtClean="0"/>
          </a:p>
          <a:p>
            <a:r>
              <a:rPr lang="nb-NO" smtClean="0"/>
              <a:t>Navn på index -&gt; API URL</a:t>
            </a:r>
          </a:p>
          <a:p>
            <a:pPr lvl="1"/>
            <a:r>
              <a:rPr lang="nb-NO"/>
              <a:t>https</a:t>
            </a:r>
            <a:r>
              <a:rPr lang="nb-NO" smtClean="0"/>
              <a:t>://tjsearch.search.windows.net/indexes/geekretweets</a:t>
            </a:r>
            <a:endParaRPr lang="nb-NO"/>
          </a:p>
          <a:p>
            <a:pPr lvl="1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27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3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List indekser i en søketjeneste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Lucida Console" panose="020B0609040504020204" pitchFamily="49" charset="0"/>
              </a:rPr>
              <a:t>GET </a:t>
            </a:r>
            <a:r>
              <a:rPr lang="en-US">
                <a:latin typeface="Lucida Console" panose="020B0609040504020204" pitchFamily="49" charset="0"/>
              </a:rPr>
              <a:t>/</a:t>
            </a:r>
            <a:r>
              <a:rPr lang="en-US" smtClean="0">
                <a:latin typeface="Lucida Console" panose="020B0609040504020204" pitchFamily="49" charset="0"/>
              </a:rPr>
              <a:t>indexes?api-version=2015-02-28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Host: </a:t>
            </a:r>
            <a:r>
              <a:rPr lang="en-US" smtClean="0">
                <a:latin typeface="Lucida Console" panose="020B0609040504020204" pitchFamily="49" charset="0"/>
              </a:rPr>
              <a:t>tjsearch.search.windows.net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api-key: C10F3A0A73E30B5AB9483413EF846E97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5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Indeks skjema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Liste av felt og parametre</a:t>
            </a:r>
          </a:p>
          <a:p>
            <a:pPr lvl="1"/>
            <a:r>
              <a:rPr lang="nb-NO" smtClean="0"/>
              <a:t>Data typer: string, int, double, datetime, bool, geo-point (geojson)</a:t>
            </a:r>
          </a:p>
          <a:p>
            <a:pPr lvl="1"/>
            <a:r>
              <a:rPr lang="nb-NO" smtClean="0"/>
              <a:t>Enkeltverdi eller collection</a:t>
            </a:r>
          </a:p>
          <a:p>
            <a:pPr lvl="1"/>
            <a:endParaRPr lang="nb-NO"/>
          </a:p>
          <a:p>
            <a:r>
              <a:rPr lang="nb-NO" smtClean="0"/>
              <a:t>Kan feltet brukes til…</a:t>
            </a:r>
          </a:p>
          <a:p>
            <a:pPr lvl="1"/>
            <a:r>
              <a:rPr lang="nb-NO" smtClean="0"/>
              <a:t>Tekstsøk</a:t>
            </a:r>
          </a:p>
          <a:p>
            <a:pPr lvl="1"/>
            <a:r>
              <a:rPr lang="nb-NO" smtClean="0"/>
              <a:t>Suggestions</a:t>
            </a:r>
          </a:p>
          <a:p>
            <a:pPr lvl="1"/>
            <a:r>
              <a:rPr lang="nb-NO" smtClean="0"/>
              <a:t>Filter</a:t>
            </a:r>
          </a:p>
          <a:p>
            <a:pPr lvl="1"/>
            <a:r>
              <a:rPr lang="nb-NO" smtClean="0"/>
              <a:t>Fasetter</a:t>
            </a:r>
          </a:p>
          <a:p>
            <a:pPr lvl="1"/>
            <a:r>
              <a:rPr lang="nb-NO" smtClean="0"/>
              <a:t>Sortering</a:t>
            </a:r>
          </a:p>
          <a:p>
            <a:pPr lvl="1"/>
            <a:r>
              <a:rPr lang="nb-NO" smtClean="0"/>
              <a:t>Resultat</a:t>
            </a:r>
          </a:p>
          <a:p>
            <a:pPr lvl="1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29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90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Kort om </a:t>
            </a:r>
            <a:r>
              <a:rPr lang="nb-NO" smtClean="0"/>
              <a:t>søketeknologi</a:t>
            </a:r>
            <a:endParaRPr lang="nb-NO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Term = alle unike, indekserbare element</a:t>
            </a:r>
          </a:p>
          <a:p>
            <a:endParaRPr lang="nb-NO" smtClean="0"/>
          </a:p>
          <a:p>
            <a:r>
              <a:rPr lang="nb-NO" smtClean="0"/>
              <a:t>Dokument =&gt; inneholder terms(s)</a:t>
            </a:r>
          </a:p>
          <a:p>
            <a:pPr lvl="1"/>
            <a:r>
              <a:rPr lang="nb-NO" smtClean="0"/>
              <a:t>Tekstfil   -&gt; ord</a:t>
            </a:r>
          </a:p>
          <a:p>
            <a:pPr lvl="1"/>
            <a:r>
              <a:rPr lang="nb-NO" smtClean="0"/>
              <a:t>Video -&gt; </a:t>
            </a:r>
            <a:r>
              <a:rPr lang="nb-NO" err="1" smtClean="0"/>
              <a:t>audio</a:t>
            </a:r>
            <a:r>
              <a:rPr lang="nb-NO" smtClean="0"/>
              <a:t> (intensitet, frekvens, ord), </a:t>
            </a:r>
            <a:r>
              <a:rPr lang="nb-NO" err="1" smtClean="0"/>
              <a:t>keyframes</a:t>
            </a:r>
            <a:r>
              <a:rPr lang="nb-NO" smtClean="0"/>
              <a:t> (bilde), </a:t>
            </a:r>
            <a:r>
              <a:rPr lang="nb-NO" smtClean="0"/>
              <a:t>metadata</a:t>
            </a:r>
          </a:p>
          <a:p>
            <a:pPr lvl="1"/>
            <a:r>
              <a:rPr lang="nb-NO" smtClean="0"/>
              <a:t>Tweets -&gt; melding, hashtags, bruker, lenke-url, geo, brukerprofil osv.</a:t>
            </a:r>
            <a:endParaRPr lang="nb-NO" smtClean="0"/>
          </a:p>
          <a:p>
            <a:pPr lvl="1"/>
            <a:endParaRPr lang="nb-NO" smtClean="0"/>
          </a:p>
          <a:p>
            <a:r>
              <a:rPr lang="nb-NO" smtClean="0"/>
              <a:t>Stemming = redusere varianter av en term til en fellesstamme</a:t>
            </a:r>
          </a:p>
          <a:p>
            <a:pPr lvl="1"/>
            <a:r>
              <a:rPr lang="nb-NO" smtClean="0"/>
              <a:t>Smile, smilte, smilende -&gt; smil</a:t>
            </a:r>
          </a:p>
          <a:p>
            <a:pPr lvl="1"/>
            <a:r>
              <a:rPr lang="nb-NO" smtClean="0"/>
              <a:t>Ikke perfekt (armering / arm, organisasjon / organ)</a:t>
            </a:r>
          </a:p>
          <a:p>
            <a:pPr lvl="1"/>
            <a:endParaRPr lang="nb-NO" smtClean="0"/>
          </a:p>
          <a:p>
            <a:r>
              <a:rPr lang="nb-NO" err="1" smtClean="0"/>
              <a:t>Stopword</a:t>
            </a:r>
            <a:r>
              <a:rPr lang="nb-NO" smtClean="0"/>
              <a:t> = fjerne terms med (for) høy frekvens i dokumentet</a:t>
            </a:r>
          </a:p>
          <a:p>
            <a:pPr lvl="1"/>
            <a:r>
              <a:rPr lang="nb-NO" b="1" smtClean="0">
                <a:latin typeface="Courier New" pitchFamily="49" charset="0"/>
              </a:rPr>
              <a:t>og i jeg det at en et den til er som på de med han av ikke</a:t>
            </a:r>
            <a:endParaRPr lang="nb-NO" smtClean="0"/>
          </a:p>
          <a:p>
            <a:pPr>
              <a:buNone/>
            </a:pP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mtClean="0"/>
              <a:t>Begreper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Lag en indeks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PUT </a:t>
            </a:r>
            <a:r>
              <a:rPr lang="en-US" smtClean="0">
                <a:latin typeface="Lucida Console" panose="020B0609040504020204" pitchFamily="49" charset="0"/>
              </a:rPr>
              <a:t>/</a:t>
            </a:r>
            <a:r>
              <a:rPr lang="en-US" smtClean="0">
                <a:latin typeface="Lucida Console" panose="020B0609040504020204" pitchFamily="49" charset="0"/>
              </a:rPr>
              <a:t>indexes/geekretweets?api-version=2015-02-28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Host: tjsearch.search.windows.net</a:t>
            </a:r>
          </a:p>
          <a:p>
            <a:pPr marL="0" indent="0">
              <a:buNone/>
            </a:pPr>
            <a:r>
              <a:rPr lang="en-US" smtClean="0">
                <a:latin typeface="Lucida Console" panose="020B0609040504020204" pitchFamily="49" charset="0"/>
              </a:rPr>
              <a:t>api-key: C10F3A0A73E30B5AB9483413EF846E97</a:t>
            </a:r>
            <a:endParaRPr lang="nb-NO" smtClean="0"/>
          </a:p>
          <a:p>
            <a:pPr marL="0" indent="0">
              <a:buNone/>
            </a:pPr>
            <a:r>
              <a:rPr lang="en-US" smtClean="0">
                <a:latin typeface="Lucida Console" panose="020B0609040504020204" pitchFamily="49" charset="0"/>
              </a:rPr>
              <a:t>Content-Type: application/json</a:t>
            </a: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smtClean="0">
                <a:latin typeface="Lucida Console" panose="020B0609040504020204" pitchFamily="49" charset="0"/>
              </a:rPr>
              <a:t>{</a:t>
            </a:r>
            <a:endParaRPr lang="en-US" sz="1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"fields": [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{ "name": </a:t>
            </a:r>
            <a:r>
              <a:rPr lang="en-US" sz="1400" smtClean="0">
                <a:latin typeface="Lucida Console" panose="020B0609040504020204" pitchFamily="49" charset="0"/>
              </a:rPr>
              <a:t>“tweetId", </a:t>
            </a:r>
            <a:r>
              <a:rPr lang="en-US" sz="1400">
                <a:latin typeface="Lucida Console" panose="020B0609040504020204" pitchFamily="49" charset="0"/>
              </a:rPr>
              <a:t>"type": "Edm.String", "key": true },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{ "name": </a:t>
            </a:r>
            <a:r>
              <a:rPr lang="en-US" sz="1400" smtClean="0">
                <a:latin typeface="Lucida Console" panose="020B0609040504020204" pitchFamily="49" charset="0"/>
              </a:rPr>
              <a:t>“userName", </a:t>
            </a:r>
            <a:r>
              <a:rPr lang="en-US" sz="1400">
                <a:latin typeface="Lucida Console" panose="020B0609040504020204" pitchFamily="49" charset="0"/>
              </a:rPr>
              <a:t>"type": "Edm.String", </a:t>
            </a:r>
            <a:r>
              <a:rPr lang="en-US" sz="1400" smtClean="0">
                <a:latin typeface="Lucida Console" panose="020B0609040504020204" pitchFamily="49" charset="0"/>
              </a:rPr>
              <a:t>“filterable": </a:t>
            </a:r>
            <a:r>
              <a:rPr lang="en-US" sz="1400">
                <a:latin typeface="Lucida Console" panose="020B0609040504020204" pitchFamily="49" charset="0"/>
              </a:rPr>
              <a:t>false },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{ "name": </a:t>
            </a:r>
            <a:r>
              <a:rPr lang="en-US" sz="1400" smtClean="0">
                <a:latin typeface="Lucida Console" panose="020B0609040504020204" pitchFamily="49" charset="0"/>
              </a:rPr>
              <a:t>“tweetMessage", </a:t>
            </a:r>
            <a:r>
              <a:rPr lang="en-US" sz="1400">
                <a:latin typeface="Lucida Console" panose="020B0609040504020204" pitchFamily="49" charset="0"/>
              </a:rPr>
              <a:t>"type": "</a:t>
            </a:r>
            <a:r>
              <a:rPr lang="en-US" sz="1400" smtClean="0">
                <a:latin typeface="Lucida Console" panose="020B0609040504020204" pitchFamily="49" charset="0"/>
              </a:rPr>
              <a:t>Edm.String“, “searchable”: true </a:t>
            </a:r>
            <a:r>
              <a:rPr lang="en-US" sz="1400">
                <a:latin typeface="Lucida Console" panose="020B06090405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"corsOptions": { "allowedOrigins": ["*"] }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30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4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Lag index (2)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smtClean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8B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CreateSearchIndex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"geekretweets"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"tweetId"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IsKey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"username"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IsFilterable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"tweetMessage"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IsSearchable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CorsOptions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CorsOptions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{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31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8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Indeksering av data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Dokument blir indeksert i batchoperasjoner</a:t>
            </a:r>
          </a:p>
          <a:p>
            <a:pPr lvl="1"/>
            <a:r>
              <a:rPr lang="nb-NO" smtClean="0"/>
              <a:t>Inntil 1000 operasjoner: upload, merge, mergeOrUpload, delete</a:t>
            </a:r>
          </a:p>
          <a:p>
            <a:pPr lvl="1"/>
            <a:r>
              <a:rPr lang="nb-NO" smtClean="0"/>
              <a:t>POST til </a:t>
            </a:r>
            <a:r>
              <a:rPr lang="nb-NO">
                <a:hlinkClick r:id="rId2"/>
              </a:rPr>
              <a:t>https://</a:t>
            </a:r>
            <a:r>
              <a:rPr lang="nb-NO" smtClean="0">
                <a:hlinkClick r:id="rId2"/>
              </a:rPr>
              <a:t>tjsearch.search.windows.net/indexes/geekretweets/docs/index</a:t>
            </a:r>
            <a:endParaRPr lang="nb-NO" smtClean="0"/>
          </a:p>
          <a:p>
            <a:pPr lvl="1"/>
            <a:endParaRPr lang="nb-NO"/>
          </a:p>
          <a:p>
            <a:r>
              <a:rPr lang="nb-NO" smtClean="0"/>
              <a:t>Bør sjekke respons – success </a:t>
            </a:r>
          </a:p>
          <a:p>
            <a:endParaRPr lang="nb-NO"/>
          </a:p>
          <a:p>
            <a:r>
              <a:rPr lang="nb-NO" smtClean="0"/>
              <a:t>Data er søkbart om noen sekund</a:t>
            </a:r>
          </a:p>
          <a:p>
            <a:pPr lvl="1"/>
            <a:r>
              <a:rPr lang="nb-NO" smtClean="0"/>
              <a:t>Azure gjør indeksering i bakgrunnen</a:t>
            </a:r>
            <a:endParaRPr lang="nb-NO"/>
          </a:p>
          <a:p>
            <a:pPr lvl="1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32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6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Batch Upload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POST </a:t>
            </a:r>
            <a:r>
              <a:rPr lang="en-US" sz="1600" smtClean="0">
                <a:latin typeface="Lucida Console" panose="020B0609040504020204" pitchFamily="49" charset="0"/>
              </a:rPr>
              <a:t>indexes/places/docs/index?api-version=2015-02-28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Host: tjsearch.search.windows.net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api-key: C10F3A0A73E30B5AB9483413EF846E97</a:t>
            </a:r>
            <a:endParaRPr lang="nb-NO" sz="1600"/>
          </a:p>
          <a:p>
            <a:pPr marL="0" indent="0">
              <a:buNone/>
            </a:pPr>
            <a:r>
              <a:rPr lang="en-US" sz="1600" smtClean="0">
                <a:latin typeface="Lucida Console" panose="020B0609040504020204" pitchFamily="49" charset="0"/>
              </a:rPr>
              <a:t>Content-Type</a:t>
            </a:r>
            <a:r>
              <a:rPr lang="en-US" sz="1600">
                <a:latin typeface="Lucida Console" panose="020B0609040504020204" pitchFamily="49" charset="0"/>
              </a:rPr>
              <a:t>: application/json</a:t>
            </a:r>
          </a:p>
          <a:p>
            <a:pPr marL="0" indent="0"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{ "value": [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  "@search.action": "upload",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  "key": </a:t>
            </a:r>
            <a:r>
              <a:rPr lang="en-US" sz="1600" smtClean="0">
                <a:latin typeface="Lucida Console" panose="020B0609040504020204" pitchFamily="49" charset="0"/>
              </a:rPr>
              <a:t>“61021054002914</a:t>
            </a:r>
            <a:r>
              <a:rPr lang="en-US" sz="160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  </a:t>
            </a:r>
            <a:r>
              <a:rPr lang="en-US" sz="1600" smtClean="0">
                <a:latin typeface="Lucida Console" panose="020B0609040504020204" pitchFamily="49" charset="0"/>
              </a:rPr>
              <a:t>“userName": “Itverket_AS", 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  </a:t>
            </a:r>
            <a:r>
              <a:rPr lang="en-US" sz="1600" smtClean="0">
                <a:latin typeface="Lucida Console" panose="020B0609040504020204" pitchFamily="49" charset="0"/>
              </a:rPr>
              <a:t>“tweetMessage": “23 nerder på GeekRetreat! #geekretweet", 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] </a:t>
            </a:r>
            <a:r>
              <a:rPr lang="en-US" sz="1600" smtClean="0">
                <a:latin typeface="Lucida Console" panose="020B0609040504020204" pitchFamily="49" charset="0"/>
              </a:rPr>
              <a:t>}</a:t>
            </a:r>
            <a:endParaRPr lang="en-US" sz="1600">
              <a:latin typeface="Lucida Console" panose="020B06090405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33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06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Batch upload (2)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060848"/>
            <a:ext cx="8352730" cy="1254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0" y="3663438"/>
            <a:ext cx="8473594" cy="4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Søk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Scope for et søk er én indeks</a:t>
            </a:r>
          </a:p>
          <a:p>
            <a:r>
              <a:rPr lang="nb-NO" smtClean="0"/>
              <a:t>API’et tilbyr</a:t>
            </a:r>
          </a:p>
          <a:p>
            <a:pPr lvl="1"/>
            <a:r>
              <a:rPr lang="nb-NO" smtClean="0"/>
              <a:t>Fritekst søk med enkle </a:t>
            </a:r>
            <a:r>
              <a:rPr lang="nb-NO" smtClean="0"/>
              <a:t>operatorer,  </a:t>
            </a:r>
            <a:r>
              <a:rPr lang="nb-NO" smtClean="0"/>
              <a:t>«Simple Query Syntax»</a:t>
            </a:r>
          </a:p>
          <a:p>
            <a:pPr lvl="1"/>
            <a:r>
              <a:rPr lang="nb-NO" smtClean="0"/>
              <a:t>Sortering</a:t>
            </a:r>
            <a:r>
              <a:rPr lang="nb-NO" smtClean="0"/>
              <a:t>, paginering, valg av </a:t>
            </a:r>
            <a:r>
              <a:rPr lang="nb-NO" smtClean="0"/>
              <a:t>returverdier</a:t>
            </a:r>
          </a:p>
          <a:p>
            <a:pPr lvl="1"/>
            <a:r>
              <a:rPr lang="nb-NO" smtClean="0"/>
              <a:t>Filtrering,  «OData Expression Syntax»</a:t>
            </a:r>
            <a:endParaRPr lang="nb-NO" smtClean="0"/>
          </a:p>
          <a:p>
            <a:pPr lvl="1"/>
            <a:r>
              <a:rPr lang="nb-NO" smtClean="0"/>
              <a:t>Fasettering</a:t>
            </a:r>
          </a:p>
          <a:p>
            <a:pPr lvl="1"/>
            <a:r>
              <a:rPr lang="nb-NO" smtClean="0"/>
              <a:t>Highlighting av søkeord</a:t>
            </a:r>
          </a:p>
          <a:p>
            <a:pPr lvl="1"/>
            <a:endParaRPr lang="nb-NO"/>
          </a:p>
          <a:p>
            <a:r>
              <a:rPr lang="nb-NO" smtClean="0"/>
              <a:t>Resultatet inkluderer score, fasetter, valgt felt (default alle)</a:t>
            </a:r>
          </a:p>
          <a:p>
            <a:pPr lvl="1"/>
            <a:r>
              <a:rPr lang="nb-NO" smtClean="0"/>
              <a:t>Azure Search er ikke bygd for å være en database</a:t>
            </a:r>
          </a:p>
          <a:p>
            <a:pPr lvl="1"/>
            <a:r>
              <a:rPr lang="nb-NO" smtClean="0"/>
              <a:t>Bruk en Storage account i tillegg med full data</a:t>
            </a:r>
          </a:p>
          <a:p>
            <a:pPr marL="457200" lvl="1" indent="0">
              <a:buNone/>
            </a:pPr>
            <a:endParaRPr lang="nb-NO" smtClean="0"/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27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Søk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Enkelt søk</a:t>
            </a:r>
            <a:endParaRPr lang="en-US" sz="160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…/</a:t>
            </a:r>
            <a:r>
              <a:rPr lang="en-US" sz="1600" smtClean="0">
                <a:latin typeface="Lucida Console" panose="020B0609040504020204" pitchFamily="49" charset="0"/>
              </a:rPr>
              <a:t>docs?search=itverket as 2015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Søk kombinert med filter</a:t>
            </a:r>
            <a:r>
              <a:rPr lang="en-US" sz="1600" smtClean="0">
                <a:solidFill>
                  <a:schemeClr val="bg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</a:t>
            </a:r>
            <a:endParaRPr lang="en-US" sz="1600">
              <a:solidFill>
                <a:schemeClr val="bg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…/</a:t>
            </a:r>
            <a:r>
              <a:rPr lang="en-US" sz="1600" smtClean="0">
                <a:latin typeface="Lucida Console" panose="020B0609040504020204" pitchFamily="49" charset="0"/>
              </a:rPr>
              <a:t>docs?search=fitness&amp;$filter=userName </a:t>
            </a:r>
            <a:r>
              <a:rPr lang="en-US" sz="1600">
                <a:latin typeface="Lucida Console" panose="020B0609040504020204" pitchFamily="49" charset="0"/>
              </a:rPr>
              <a:t>eq </a:t>
            </a:r>
            <a:r>
              <a:rPr lang="en-US" sz="1600" smtClean="0">
                <a:latin typeface="Lucida Console" panose="020B0609040504020204" pitchFamily="49" charset="0"/>
              </a:rPr>
              <a:t>‘orydland'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Søk med sortering, paginering og kun valgte felt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Lucida Console" panose="020B0609040504020204" pitchFamily="49" charset="0"/>
              </a:rPr>
              <a:t>…/</a:t>
            </a:r>
            <a:r>
              <a:rPr lang="en-US" sz="1600" smtClean="0">
                <a:latin typeface="Lucida Console" panose="020B0609040504020204" pitchFamily="49" charset="0"/>
              </a:rPr>
              <a:t>docs?search=fitness&amp;$orderby=retweetCount </a:t>
            </a:r>
            <a:r>
              <a:rPr lang="en-US" sz="1600">
                <a:latin typeface="Lucida Console" panose="020B0609040504020204" pitchFamily="49" charset="0"/>
              </a:rPr>
              <a:t>desc&amp;$top=5&amp;$</a:t>
            </a:r>
            <a:r>
              <a:rPr lang="en-US" sz="1600" smtClean="0">
                <a:latin typeface="Lucida Console" panose="020B0609040504020204" pitchFamily="49" charset="0"/>
              </a:rPr>
              <a:t>select=tweetId,userName,hashTags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Fasettering med gruppering av verdier</a:t>
            </a:r>
          </a:p>
          <a:p>
            <a:pPr marL="0" indent="0">
              <a:buNone/>
            </a:pPr>
            <a:r>
              <a:rPr lang="en-US" sz="1600" smtClean="0">
                <a:latin typeface="Lucida Console" panose="020B0609040504020204" pitchFamily="49" charset="0"/>
              </a:rPr>
              <a:t>…/docs?search=fitness&amp;facet=retweetCount,values:10 | 25 | 50 </a:t>
            </a:r>
          </a:p>
          <a:p>
            <a:pPr marL="0" indent="0">
              <a:buNone/>
            </a:pPr>
            <a:r>
              <a:rPr lang="en-US" sz="1600" smtClean="0">
                <a:solidFill>
                  <a:schemeClr val="bg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Hit highlighting</a:t>
            </a:r>
            <a:endParaRPr lang="en-US" sz="1600">
              <a:solidFill>
                <a:schemeClr val="bg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mtClean="0"/>
              <a:t>(Alle HTTP GET request må inkludere versjon)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8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Søk + Geo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Søk i dokument innen 5 km fra min lokasjon</a:t>
            </a:r>
            <a:endParaRPr lang="en-US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</a:t>
            </a:r>
            <a:r>
              <a:rPr lang="en-US" smtClean="0">
                <a:latin typeface="Lucida Console" panose="020B0609040504020204" pitchFamily="49" charset="0"/>
              </a:rPr>
              <a:t>docs?search=itverket&amp;$</a:t>
            </a:r>
            <a:r>
              <a:rPr lang="en-US">
                <a:latin typeface="Lucida Console" panose="020B0609040504020204" pitchFamily="49" charset="0"/>
              </a:rPr>
              <a:t>filter=geo.distance(loc,'POINT</a:t>
            </a:r>
            <a:r>
              <a:rPr lang="en-US" smtClean="0">
                <a:latin typeface="Lucida Console" panose="020B0609040504020204" pitchFamily="49" charset="0"/>
              </a:rPr>
              <a:t>(-59.89 10.7)') </a:t>
            </a:r>
            <a:r>
              <a:rPr lang="en-US">
                <a:latin typeface="Lucida Console" panose="020B0609040504020204" pitchFamily="49" charset="0"/>
              </a:rPr>
              <a:t>lt 5</a:t>
            </a: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Sorter resultat basert på avstand fra min posisjon</a:t>
            </a:r>
            <a:endParaRPr lang="en-US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…/docs?search=trail&amp;$</a:t>
            </a:r>
            <a:r>
              <a:rPr lang="en-US" smtClean="0">
                <a:latin typeface="Lucida Console" panose="020B0609040504020204" pitchFamily="49" charset="0"/>
              </a:rPr>
              <a:t>orderby=geo.distance(loc,geography'POINT(</a:t>
            </a:r>
            <a:r>
              <a:rPr lang="en-US">
                <a:latin typeface="Lucida Console" panose="020B0609040504020204" pitchFamily="49" charset="0"/>
              </a:rPr>
              <a:t>59.89 10.7</a:t>
            </a:r>
            <a:r>
              <a:rPr lang="en-US" smtClean="0">
                <a:latin typeface="Lucida Console" panose="020B0609040504020204" pitchFamily="49" charset="0"/>
              </a:rPr>
              <a:t>)')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>
              <a:solidFill>
                <a:schemeClr val="bg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Søk for dokument innen et rektangel</a:t>
            </a:r>
            <a:endParaRPr lang="en-US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…/docs?search=trail&amp;$filter=geo.intersects(loc, geography'POLYGON</a:t>
            </a:r>
            <a:r>
              <a:rPr lang="en-US" smtClean="0">
                <a:latin typeface="Lucida Console" panose="020B0609040504020204" pitchFamily="49" charset="0"/>
              </a:rPr>
              <a:t>((59.89 10.7, </a:t>
            </a:r>
            <a:r>
              <a:rPr lang="en-US">
                <a:latin typeface="Lucida Console" panose="020B0609040504020204" pitchFamily="49" charset="0"/>
              </a:rPr>
              <a:t>59.89 </a:t>
            </a:r>
            <a:r>
              <a:rPr lang="en-US" smtClean="0">
                <a:latin typeface="Lucida Console" panose="020B0609040504020204" pitchFamily="49" charset="0"/>
              </a:rPr>
              <a:t>10.4, 59.31 10.4, </a:t>
            </a:r>
            <a:r>
              <a:rPr lang="en-US">
                <a:latin typeface="Lucida Console" panose="020B0609040504020204" pitchFamily="49" charset="0"/>
              </a:rPr>
              <a:t>59.89 10.7</a:t>
            </a:r>
            <a:r>
              <a:rPr lang="en-US" smtClean="0">
                <a:latin typeface="Lucida Console" panose="020B0609040504020204" pitchFamily="49" charset="0"/>
              </a:rPr>
              <a:t>))')</a:t>
            </a:r>
            <a:endParaRPr lang="en-US">
              <a:latin typeface="Lucida Console" panose="020B0609040504020204" pitchFamily="49" charset="0"/>
            </a:endParaRPr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/>
              <a:t>(Alle HTTP GET request må inkludere versjon</a:t>
            </a:r>
            <a:r>
              <a:rPr lang="nb-NO" smtClean="0"/>
              <a:t>)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8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Tutorial 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820472" cy="4353347"/>
          </a:xfrm>
        </p:spPr>
        <p:txBody>
          <a:bodyPr/>
          <a:lstStyle/>
          <a:p>
            <a:pPr marL="0" indent="0">
              <a:buNone/>
            </a:pPr>
            <a:endParaRPr lang="nb-NO" sz="800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nb-NO" sz="8000" smtClean="0">
                <a:latin typeface="Berlin Sans FB Demi" panose="020E0802020502020306" pitchFamily="34" charset="0"/>
              </a:rPr>
              <a:t>tja.lv/g</a:t>
            </a:r>
            <a:r>
              <a:rPr lang="nb-NO" sz="8000" smtClean="0">
                <a:latin typeface="Berlin Sans FB Demi" panose="020E0802020502020306" pitchFamily="34" charset="0"/>
              </a:rPr>
              <a:t>eekretweet</a:t>
            </a:r>
            <a:endParaRPr lang="nb-NO" sz="8000"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72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Kort om søkealgoritmer (2)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Kan jeg få informasjon om den matematiske kompleksiteten av ”næreste nabo”-problemet i </a:t>
            </a:r>
            <a:r>
              <a:rPr lang="nb-NO" err="1" smtClean="0"/>
              <a:t>graf-teori</a:t>
            </a:r>
            <a:r>
              <a:rPr lang="nb-NO" smtClean="0"/>
              <a:t>?</a:t>
            </a:r>
          </a:p>
          <a:p>
            <a:endParaRPr lang="nb-NO" smtClean="0"/>
          </a:p>
          <a:p>
            <a:endParaRPr lang="nb-NO" smtClean="0"/>
          </a:p>
          <a:p>
            <a:r>
              <a:rPr lang="nb-NO" smtClean="0"/>
              <a:t>kan jeg få informasjon om den matematiske kompleksiteten av næreste nabo problemet i graf teori</a:t>
            </a:r>
          </a:p>
          <a:p>
            <a:endParaRPr lang="nb-NO" smtClean="0"/>
          </a:p>
          <a:p>
            <a:endParaRPr lang="nb-NO" smtClean="0"/>
          </a:p>
          <a:p>
            <a:r>
              <a:rPr lang="nb-NO" smtClean="0"/>
              <a:t>informasjon matematiske kompleksiteten næreste nabo problemet  graf teori</a:t>
            </a:r>
          </a:p>
          <a:p>
            <a:endParaRPr lang="nb-NO" smtClean="0"/>
          </a:p>
          <a:p>
            <a:endParaRPr lang="nb-NO" smtClean="0"/>
          </a:p>
          <a:p>
            <a:r>
              <a:rPr lang="nb-NO" smtClean="0">
                <a:solidFill>
                  <a:srgbClr val="C00000"/>
                </a:solidFill>
              </a:rPr>
              <a:t>INFO, MATEMATISK, KOMPLEKS, NÆR, NABO, PROBLEM, GRAF, TEORI</a:t>
            </a:r>
            <a:endParaRPr lang="nb-NO">
              <a:solidFill>
                <a:srgbClr val="C0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mtClean="0"/>
              <a:t>Eksempel</a:t>
            </a:r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1475656" y="249289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err="1" smtClean="0">
                <a:solidFill>
                  <a:srgbClr val="C00000"/>
                </a:solidFill>
              </a:rPr>
              <a:t>Dokument-tokenisering</a:t>
            </a:r>
            <a:r>
              <a:rPr lang="nb-NO" sz="1200" smtClean="0">
                <a:solidFill>
                  <a:srgbClr val="C00000"/>
                </a:solidFill>
              </a:rPr>
              <a:t> og </a:t>
            </a:r>
            <a:r>
              <a:rPr lang="nb-NO" sz="1200" err="1" smtClean="0">
                <a:solidFill>
                  <a:srgbClr val="C00000"/>
                </a:solidFill>
              </a:rPr>
              <a:t>term-normalisering</a:t>
            </a:r>
            <a:endParaRPr lang="nb-NO" sz="120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86104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smtClean="0">
                <a:solidFill>
                  <a:srgbClr val="C00000"/>
                </a:solidFill>
              </a:rPr>
              <a:t>Fjerning av stoppord</a:t>
            </a:r>
            <a:endParaRPr lang="nb-NO" sz="120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494116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smtClean="0">
                <a:solidFill>
                  <a:srgbClr val="C00000"/>
                </a:solidFill>
              </a:rPr>
              <a:t>Stemming</a:t>
            </a:r>
            <a:endParaRPr lang="nb-NO" sz="120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364088" y="2348880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Down Arrow 10"/>
          <p:cNvSpPr/>
          <p:nvPr/>
        </p:nvSpPr>
        <p:spPr>
          <a:xfrm>
            <a:off x="5364088" y="3645024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Down Arrow 11"/>
          <p:cNvSpPr/>
          <p:nvPr/>
        </p:nvSpPr>
        <p:spPr>
          <a:xfrm>
            <a:off x="5364088" y="479715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1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Stemming vs. Lemmitiztion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Den vanligste metoden er tekst stemming. Stemming forsøker å finne basen av ordet. F.eks. vanligste =&gt; vanlig. Du kan se på det som reverse-engineering av gramatikken til et språk. Formålet er å øke treffraten når man søker.</a:t>
            </a:r>
          </a:p>
          <a:p>
            <a:endParaRPr lang="nb-NO"/>
          </a:p>
          <a:p>
            <a:r>
              <a:rPr lang="nb-NO" smtClean="0"/>
              <a:t>Lemmitization er en tilsvarende variant, som i tillegg prøver å forstå synomym, entiter som URL i tekst osv. F.eks. mobiler =&gt; «mobil» og «telefon». </a:t>
            </a:r>
          </a:p>
          <a:p>
            <a:endParaRPr lang="nb-NO"/>
          </a:p>
          <a:p>
            <a:r>
              <a:rPr lang="nb-NO" smtClean="0"/>
              <a:t>Azure Search støtter begge, men anbefaler Lemmitization, som er dens egen algoritme. Stemming er fra Lucene, og bruker Porter Stemming.</a:t>
            </a:r>
          </a:p>
          <a:p>
            <a:pPr lvl="1"/>
            <a:r>
              <a:rPr lang="nb-NO" smtClean="0"/>
              <a:t>Stemming</a:t>
            </a:r>
            <a:r>
              <a:rPr lang="nb-NO"/>
              <a:t>: AnalyzerName.NoLucene</a:t>
            </a:r>
          </a:p>
          <a:p>
            <a:pPr lvl="1"/>
            <a:r>
              <a:rPr lang="nb-NO"/>
              <a:t>Lemmitization: </a:t>
            </a:r>
            <a:r>
              <a:rPr lang="nb-NO"/>
              <a:t>AnalyzerName.NbMicrosoft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596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Søkealgoritmer: Vekting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Enkle system tar bare for seg om ordet finnes eller ikke</a:t>
            </a:r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r>
              <a:rPr lang="nb-NO" smtClean="0"/>
              <a:t>Avanserte system vektlegger ord basert på hvor viktig de er</a:t>
            </a:r>
          </a:p>
          <a:p>
            <a:pPr lvl="1"/>
            <a:r>
              <a:rPr lang="nb-NO" smtClean="0"/>
              <a:t>Hvor ofte ordet forekommer i </a:t>
            </a:r>
          </a:p>
          <a:p>
            <a:pPr lvl="2"/>
            <a:r>
              <a:rPr lang="nb-NO" smtClean="0"/>
              <a:t>Hele samlingen av dokumenter -&gt; IDF</a:t>
            </a:r>
          </a:p>
          <a:p>
            <a:pPr lvl="2"/>
            <a:r>
              <a:rPr lang="nb-NO" smtClean="0"/>
              <a:t>Enkeltdokumenter -&gt; TF</a:t>
            </a:r>
          </a:p>
          <a:p>
            <a:endParaRPr lang="nb-NO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632" y="2348880"/>
          <a:ext cx="42484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Term</a:t>
                      </a:r>
                      <a:r>
                        <a:rPr lang="nb-NO" sz="1400" baseline="0" smtClean="0"/>
                        <a:t> 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Term 2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Term 3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Term</a:t>
                      </a:r>
                      <a:r>
                        <a:rPr lang="nb-NO" sz="1400" baseline="0" smtClean="0"/>
                        <a:t> 4</a:t>
                      </a:r>
                      <a:endParaRPr lang="nb-N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nb-NO" sz="1400" err="1" smtClean="0"/>
                        <a:t>Dok</a:t>
                      </a:r>
                      <a:r>
                        <a:rPr lang="nb-NO" sz="1400" baseline="0" smtClean="0"/>
                        <a:t> 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0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0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nb-NO" sz="1400" err="1" smtClean="0"/>
                        <a:t>Dok</a:t>
                      </a:r>
                      <a:r>
                        <a:rPr lang="nb-NO" sz="1400" smtClean="0"/>
                        <a:t> 2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0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0</a:t>
                      </a:r>
                      <a:endParaRPr lang="nb-N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nb-NO" sz="1400" err="1" smtClean="0"/>
                        <a:t>Dok</a:t>
                      </a:r>
                      <a:r>
                        <a:rPr lang="nb-NO" sz="1400" smtClean="0"/>
                        <a:t> 3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1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smtClean="0"/>
                        <a:t>0</a:t>
                      </a:r>
                      <a:endParaRPr lang="nb-N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TF: Term </a:t>
            </a:r>
            <a:r>
              <a:rPr lang="nb-NO" err="1" smtClean="0"/>
              <a:t>Frequency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Hvor viktig ordet (term) er for dokumentet</a:t>
            </a:r>
          </a:p>
          <a:p>
            <a:pPr lvl="1"/>
            <a:r>
              <a:rPr lang="nb-NO" smtClean="0"/>
              <a:t>Isolert fra alle andre dokument i samlingen</a:t>
            </a:r>
          </a:p>
          <a:p>
            <a:pPr lvl="1"/>
            <a:endParaRPr lang="nb-NO" smtClean="0"/>
          </a:p>
          <a:p>
            <a:r>
              <a:rPr lang="nb-NO" smtClean="0"/>
              <a:t>Den enkleste metoden for dette  er ren frekvens:</a:t>
            </a:r>
          </a:p>
          <a:p>
            <a:pPr lvl="1"/>
            <a:endParaRPr lang="nb-NO" smtClean="0"/>
          </a:p>
          <a:p>
            <a:endParaRPr lang="nb-NO" smtClean="0">
              <a:solidFill>
                <a:schemeClr val="bg1">
                  <a:lumMod val="50000"/>
                </a:schemeClr>
              </a:solidFill>
            </a:endParaRPr>
          </a:p>
          <a:p>
            <a:endParaRPr lang="nb-NO" smtClean="0">
              <a:solidFill>
                <a:schemeClr val="bg1">
                  <a:lumMod val="50000"/>
                </a:schemeClr>
              </a:solidFill>
            </a:endParaRPr>
          </a:p>
          <a:p>
            <a:endParaRPr lang="nb-NO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smtClean="0"/>
              <a:t>Noen ganger er det nyttig å bruke logaritmen av TF</a:t>
            </a:r>
          </a:p>
          <a:p>
            <a:pPr lvl="1"/>
            <a:r>
              <a:rPr lang="nb-NO" smtClean="0"/>
              <a:t>Fordi? Normalisere over lengde på dokumentet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95736" y="3429000"/>
          <a:ext cx="1766325" cy="54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787320" imgH="241200" progId="Equation.3">
                  <p:embed/>
                </p:oleObj>
              </mc:Choice>
              <mc:Fallback>
                <p:oleObj name="Equation" r:id="rId3" imgW="787320" imgH="2412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429000"/>
                        <a:ext cx="1766325" cy="541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19872" y="342900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None/>
            </a:pPr>
            <a:r>
              <a:rPr lang="nb-NO" sz="1400" smtClean="0">
                <a:solidFill>
                  <a:schemeClr val="bg1">
                    <a:lumMod val="50000"/>
                  </a:schemeClr>
                </a:solidFill>
              </a:rPr>
              <a:t>Der </a:t>
            </a:r>
            <a:r>
              <a:rPr lang="nb-NO" sz="1400" i="1" err="1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nb-NO" sz="1400" i="1" baseline="-25000" err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nb-NO" sz="1400" smtClean="0">
                <a:solidFill>
                  <a:schemeClr val="bg1">
                    <a:lumMod val="50000"/>
                  </a:schemeClr>
                </a:solidFill>
              </a:rPr>
              <a:t> = frekvens av forekomst av ordet (</a:t>
            </a:r>
            <a:r>
              <a:rPr lang="nb-NO" sz="1400" i="1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nb-NO" sz="1400" smtClean="0">
                <a:solidFill>
                  <a:schemeClr val="bg1">
                    <a:lumMod val="50000"/>
                  </a:schemeClr>
                </a:solidFill>
              </a:rPr>
              <a:t>) i dokumentet (</a:t>
            </a:r>
            <a:r>
              <a:rPr lang="nb-NO" sz="1400" i="1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nb-NO" sz="14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9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IDF: Inverse Dokument </a:t>
            </a:r>
            <a:r>
              <a:rPr lang="nb-NO" err="1" smtClean="0"/>
              <a:t>Frequency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Gir en vekting av ordet sin </a:t>
            </a:r>
            <a:r>
              <a:rPr lang="nb-NO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unikhet</a:t>
            </a:r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samlingen sett under ett</a:t>
            </a: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Angir ordets viktighet som inverst proporsjonalt med det totale antallet dokumenter ordet forekommer i</a:t>
            </a: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kjerneprinsipp:</a:t>
            </a:r>
          </a:p>
          <a:p>
            <a:pPr lvl="1"/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Høy </a:t>
            </a:r>
            <a:r>
              <a:rPr lang="nb-NO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dokument-frekvens</a:t>
            </a:r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=&gt; ordet er mindre avgjørende (</a:t>
            </a:r>
            <a:r>
              <a:rPr lang="nb-NO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discriminating</a:t>
            </a:r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nb-NO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 lavere dokument-frekvens, jo mer avgjørende er ordet (signifikant)</a:t>
            </a: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b-NO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b-NO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 gir høy verdi til ord som forekommer sjeldent</a:t>
            </a:r>
            <a:endParaRPr lang="nb-NO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63212"/>
              </p:ext>
            </p:extLst>
          </p:nvPr>
        </p:nvGraphicFramePr>
        <p:xfrm>
          <a:off x="1628775" y="4797425"/>
          <a:ext cx="1708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Formel" r:id="rId3" imgW="1041120" imgH="507960" progId="Equation.3">
                  <p:embed/>
                </p:oleObj>
              </mc:Choice>
              <mc:Fallback>
                <p:oleObj name="Formel" r:id="rId3" imgW="1041120" imgH="50796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797425"/>
                        <a:ext cx="17081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7904" y="4869160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 </a:t>
            </a:r>
            <a:r>
              <a:rPr lang="nb-NO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nb-NO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er antallet dokument i samlingen og </a:t>
            </a:r>
            <a:r>
              <a:rPr lang="nb-NO" sz="1400" i="1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nb-NO" sz="1400" i="1" baseline="-250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nb-NO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b-NO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antall dokument som inneholder ordet (</a:t>
            </a:r>
            <a:r>
              <a:rPr lang="nb-NO" sz="14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nb-NO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nb-NO" sz="1400" baseline="-25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nb-NO" sz="1400" baseline="-25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Kombinere TF og IDF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Kombinerer TF og IDF for å lage en vekting for hvert unike ord i hvert dokument</a:t>
            </a:r>
          </a:p>
          <a:p>
            <a:pPr lvl="1"/>
            <a:r>
              <a:rPr lang="nb-NO" smtClean="0"/>
              <a:t>Tar i betraktning hvor viktig ordet er både til dokument og for samlingen</a:t>
            </a:r>
          </a:p>
          <a:p>
            <a:pPr lvl="1"/>
            <a:endParaRPr lang="nb-NO" smtClean="0"/>
          </a:p>
          <a:p>
            <a:pPr lvl="1"/>
            <a:endParaRPr lang="nb-NO" smtClean="0"/>
          </a:p>
          <a:p>
            <a:endParaRPr lang="nb-NO" smtClean="0"/>
          </a:p>
          <a:p>
            <a:endParaRPr lang="nb-NO" smtClean="0"/>
          </a:p>
          <a:p>
            <a:r>
              <a:rPr lang="nb-NO" smtClean="0"/>
              <a:t>Normalisering for lengden på dokumentet</a:t>
            </a:r>
          </a:p>
          <a:p>
            <a:pPr lvl="1"/>
            <a:r>
              <a:rPr lang="nb-NO" smtClean="0"/>
              <a:t>Dersom ordet forekommer oftere bare fordi dokumentet er lengre skal det ikke påvirke vektingen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115616" y="5013176"/>
          <a:ext cx="2520280" cy="80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574640" imgH="507960" progId="Equation.3">
                  <p:embed/>
                </p:oleObj>
              </mc:Choice>
              <mc:Fallback>
                <p:oleObj name="Equation" r:id="rId3" imgW="1574640" imgH="50796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013176"/>
                        <a:ext cx="2520280" cy="806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355976" y="5013176"/>
          <a:ext cx="2925536" cy="78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892160" imgH="507960" progId="Equation.3">
                  <p:embed/>
                </p:oleObj>
              </mc:Choice>
              <mc:Fallback>
                <p:oleObj name="Equation" r:id="rId5" imgW="1892160" imgH="50796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013176"/>
                        <a:ext cx="2925536" cy="786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642078"/>
              </p:ext>
            </p:extLst>
          </p:nvPr>
        </p:nvGraphicFramePr>
        <p:xfrm>
          <a:off x="2590800" y="2852936"/>
          <a:ext cx="2318493" cy="89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1320480" imgH="507960" progId="Equation.3">
                  <p:embed/>
                </p:oleObj>
              </mc:Choice>
              <mc:Fallback>
                <p:oleObj name="Equation" r:id="rId7" imgW="1320480" imgH="50796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52936"/>
                        <a:ext cx="2318493" cy="892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8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verket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30BB1319D4946AB993635D03F01D3" ma:contentTypeVersion="2" ma:contentTypeDescription="Create a new document." ma:contentTypeScope="" ma:versionID="a3b16d99b19a07efc01ba2000457f062">
  <xsd:schema xmlns:xsd="http://www.w3.org/2001/XMLSchema" xmlns:xs="http://www.w3.org/2001/XMLSchema" xmlns:p="http://schemas.microsoft.com/office/2006/metadata/properties" xmlns:ns2="d62e6df8-8066-4352-9e91-a340d58267bd" targetNamespace="http://schemas.microsoft.com/office/2006/metadata/properties" ma:root="true" ma:fieldsID="a086ed55d516a26e6415bcf7e596dab2" ns2:_="">
    <xsd:import namespace="d62e6df8-8066-4352-9e91-a340d58267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6df8-8066-4352-9e91-a340d58267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3CA8C6-5104-427A-8370-B9C169C179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78BB0-CBCE-49A8-98D6-7C5B088B9BE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62e6df8-8066-4352-9e91-a340d58267b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DDE125-6AFF-4589-8422-35A4937F4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e6df8-8066-4352-9e91-a340d582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75739</TotalTime>
  <Words>2482</Words>
  <Application>Microsoft Office PowerPoint</Application>
  <PresentationFormat>On-screen Show (4:3)</PresentationFormat>
  <Paragraphs>794</Paragraphs>
  <Slides>38</Slides>
  <Notes>9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Berlin Sans FB Demi</vt:lpstr>
      <vt:lpstr>Calibri</vt:lpstr>
      <vt:lpstr>Consolas</vt:lpstr>
      <vt:lpstr>Courier New</vt:lpstr>
      <vt:lpstr>Lucida Console</vt:lpstr>
      <vt:lpstr>Times New Roman</vt:lpstr>
      <vt:lpstr>Trebuchet MS</vt:lpstr>
      <vt:lpstr>Verdana</vt:lpstr>
      <vt:lpstr>ITverketMal</vt:lpstr>
      <vt:lpstr>Equation</vt:lpstr>
      <vt:lpstr>Formel</vt:lpstr>
      <vt:lpstr>PowerPoint Presentation</vt:lpstr>
      <vt:lpstr>Azure Search</vt:lpstr>
      <vt:lpstr>Kort om søketeknologi</vt:lpstr>
      <vt:lpstr>Kort om søkealgoritmer (2)</vt:lpstr>
      <vt:lpstr>Stemming vs. Lemmitiztion</vt:lpstr>
      <vt:lpstr>Søkealgoritmer: Vekting</vt:lpstr>
      <vt:lpstr>TF: Term Frequency</vt:lpstr>
      <vt:lpstr>IDF: Inverse Dokument Frequency</vt:lpstr>
      <vt:lpstr>Kombinere TF og IDF</vt:lpstr>
      <vt:lpstr>Query</vt:lpstr>
      <vt:lpstr>Steg 1: Generer dokument-vektor</vt:lpstr>
      <vt:lpstr>Steg 2: indekser dokument (a)</vt:lpstr>
      <vt:lpstr>Steg 3: indekser dokument (b)</vt:lpstr>
      <vt:lpstr>Og oppdatert term-vektene</vt:lpstr>
      <vt:lpstr>Steg 3: Prosesser et query (1)</vt:lpstr>
      <vt:lpstr>Steg 3: Prosesser et query (2)</vt:lpstr>
      <vt:lpstr>Steg 3: Prosesser et query (2)</vt:lpstr>
      <vt:lpstr>Steg 3: Prosesser et query (2)</vt:lpstr>
      <vt:lpstr>Steg 3: Prosesser et query (2)</vt:lpstr>
      <vt:lpstr>Personliggjøre og anbefalinger</vt:lpstr>
      <vt:lpstr>Content-based</vt:lpstr>
      <vt:lpstr>Collaborative</vt:lpstr>
      <vt:lpstr>Utfordringer med tweets</vt:lpstr>
      <vt:lpstr>Tilbake til Azure Search…</vt:lpstr>
      <vt:lpstr>Utvikling og drift</vt:lpstr>
      <vt:lpstr>Skalering</vt:lpstr>
      <vt:lpstr>Definisjon av indeks</vt:lpstr>
      <vt:lpstr>API: List indekser i en søketjeneste</vt:lpstr>
      <vt:lpstr>Indeks skjema</vt:lpstr>
      <vt:lpstr>API: Lag en indeks</vt:lpstr>
      <vt:lpstr>API: Lag index (2)</vt:lpstr>
      <vt:lpstr>Indeksering av data</vt:lpstr>
      <vt:lpstr>API: Batch Upload</vt:lpstr>
      <vt:lpstr>API: Batch upload (2)</vt:lpstr>
      <vt:lpstr>Søk</vt:lpstr>
      <vt:lpstr>API: Søk</vt:lpstr>
      <vt:lpstr>API: Søk + Geo</vt:lpstr>
      <vt:lpstr>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thr</dc:creator>
  <cp:lastModifiedBy>Tjalve Aarflot</cp:lastModifiedBy>
  <cp:revision>258</cp:revision>
  <cp:lastPrinted>2015-09-17T10:04:38Z</cp:lastPrinted>
  <dcterms:created xsi:type="dcterms:W3CDTF">2010-04-28T11:23:11Z</dcterms:created>
  <dcterms:modified xsi:type="dcterms:W3CDTF">2015-11-13T14:35:58Z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0x010100CEB30BB1319D4946AB993635D03F01D3</vt:lpwstr>
  </property>
</Properties>
</file>