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4"/>
  </p:sldMasterIdLst>
  <p:notesMasterIdLst>
    <p:notesMasterId r:id="rId17"/>
  </p:notesMasterIdLst>
  <p:sldIdLst>
    <p:sldId id="298" r:id="rId5"/>
    <p:sldId id="354" r:id="rId6"/>
    <p:sldId id="353" r:id="rId7"/>
    <p:sldId id="358" r:id="rId8"/>
    <p:sldId id="356" r:id="rId9"/>
    <p:sldId id="361" r:id="rId10"/>
    <p:sldId id="350" r:id="rId11"/>
    <p:sldId id="351" r:id="rId12"/>
    <p:sldId id="352" r:id="rId13"/>
    <p:sldId id="359" r:id="rId14"/>
    <p:sldId id="360" r:id="rId15"/>
    <p:sldId id="362" r:id="rId16"/>
  </p:sldIdLst>
  <p:sldSz cx="9144000" cy="6858000" type="screen4x3"/>
  <p:notesSz cx="6797675" cy="9928225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055F01-71DB-4D04-AF11-1370DE974E45}">
          <p14:sldIdLst>
            <p14:sldId id="298"/>
            <p14:sldId id="354"/>
            <p14:sldId id="353"/>
            <p14:sldId id="358"/>
            <p14:sldId id="356"/>
            <p14:sldId id="361"/>
            <p14:sldId id="350"/>
            <p14:sldId id="351"/>
            <p14:sldId id="352"/>
            <p14:sldId id="359"/>
            <p14:sldId id="360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57131" autoAdjust="0"/>
  </p:normalViewPr>
  <p:slideViewPr>
    <p:cSldViewPr>
      <p:cViewPr varScale="1">
        <p:scale>
          <a:sx n="54" d="100"/>
          <a:sy n="54" d="100"/>
        </p:scale>
        <p:origin x="204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016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EEC4F-5FCA-462F-9543-59D4F3D6F6CD}" type="datetimeFigureOut">
              <a:rPr lang="nb-NO" smtClean="0"/>
              <a:t>13.11.2015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768" y="4777959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304E2-49C4-457A-AD70-74899F910D5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274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304E2-49C4-457A-AD70-74899F910D5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064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304E2-49C4-457A-AD70-74899F910D5D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4805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304E2-49C4-457A-AD70-74899F910D5D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101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304E2-49C4-457A-AD70-74899F910D5D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918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128" y="-27384"/>
            <a:ext cx="9150127" cy="3633589"/>
          </a:xfrm>
          <a:prstGeom prst="rect">
            <a:avLst/>
          </a:prstGeom>
          <a:solidFill>
            <a:srgbClr val="407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5048250" cy="21717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5497" y="5805264"/>
            <a:ext cx="8856983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65304"/>
            <a:ext cx="1540971" cy="32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84213" y="3606800"/>
            <a:ext cx="8064500" cy="469900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80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539552" y="3140968"/>
            <a:ext cx="8229600" cy="465237"/>
          </a:xfrm>
          <a:prstGeom prst="rect">
            <a:avLst/>
          </a:prstGeom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8303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7297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075240" cy="4353347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1196752"/>
            <a:ext cx="8064698" cy="504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err="1" smtClean="0"/>
              <a:t>Mellomtittel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658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83357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914400" indent="-45720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2pPr>
            <a:lvl3pPr marL="1371600" indent="-45720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1714500" indent="-3429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171700" indent="-3429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b-NO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7297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71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7297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9762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96752"/>
            <a:ext cx="5111750" cy="4929411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buClr>
                <a:schemeClr val="accent6"/>
              </a:buClr>
              <a:buFont typeface="Arial" pitchFamily="34" charset="0"/>
              <a:buChar char="•"/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0848"/>
            <a:ext cx="3008313" cy="40653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4072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TITLE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092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1560" y="1700808"/>
            <a:ext cx="7920880" cy="38884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560" y="5799386"/>
            <a:ext cx="7920880" cy="5819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7297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400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92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67544" y="1124744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544" y="6453336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501" y="764704"/>
            <a:ext cx="1252939" cy="26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39552" y="1196752"/>
            <a:ext cx="8064698" cy="5044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521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azure/dn951165.aspx" TargetMode="External"/><Relationship Id="rId3" Type="http://schemas.openxmlformats.org/officeDocument/2006/relationships/hyperlink" Target="https://msdn.microsoft.com/en-us/library/dn798920.aspx" TargetMode="External"/><Relationship Id="rId7" Type="http://schemas.openxmlformats.org/officeDocument/2006/relationships/hyperlink" Target="https://msdn.microsoft.com/en-us/library/azure/dn798928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microsoft.com/en-us/documentation/articles/search-faceted-navigation/" TargetMode="External"/><Relationship Id="rId5" Type="http://schemas.openxmlformats.org/officeDocument/2006/relationships/hyperlink" Target="https://msdn.microsoft.com/en-us/library/azure/dn798938.aspx" TargetMode="External"/><Relationship Id="rId4" Type="http://schemas.openxmlformats.org/officeDocument/2006/relationships/hyperlink" Target="https://msdn.microsoft.com/en-us/library/dn798921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Rectangle 3"/>
          <p:cNvSpPr/>
          <p:nvPr/>
        </p:nvSpPr>
        <p:spPr>
          <a:xfrm>
            <a:off x="107504" y="29943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242"/>
            <a:ext cx="9093562" cy="649540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28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Søkeforslag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mtClean="0"/>
              <a:t>Autocomplete, men kanskje for høy latency</a:t>
            </a:r>
          </a:p>
          <a:p>
            <a:pPr lvl="1"/>
            <a:r>
              <a:rPr lang="nb-NO" smtClean="0"/>
              <a:t>Delvis tekst i søk -&gt; list med forslag</a:t>
            </a:r>
          </a:p>
          <a:p>
            <a:endParaRPr lang="nb-NO"/>
          </a:p>
          <a:p>
            <a:r>
              <a:rPr lang="nb-NO" smtClean="0"/>
              <a:t>Vanskelig balanse mellom fart og features</a:t>
            </a:r>
          </a:p>
          <a:p>
            <a:pPr lvl="1"/>
            <a:r>
              <a:rPr lang="nb-NO" smtClean="0"/>
              <a:t>Mer komplekse søk tar mer tid</a:t>
            </a:r>
          </a:p>
          <a:p>
            <a:pPr marL="457200" lvl="1" indent="0">
              <a:buNone/>
            </a:pPr>
            <a:endParaRPr lang="nb-NO"/>
          </a:p>
          <a:p>
            <a:r>
              <a:rPr lang="nb-NO" smtClean="0"/>
              <a:t>Alternativer til autocomplete:</a:t>
            </a:r>
          </a:p>
          <a:p>
            <a:pPr lvl="1"/>
            <a:r>
              <a:rPr lang="nb-NO" smtClean="0"/>
              <a:t>Populære tweets med hashtags du har søkt på før</a:t>
            </a:r>
          </a:p>
          <a:p>
            <a:pPr lvl="1"/>
            <a:r>
              <a:rPr lang="nb-NO" smtClean="0"/>
              <a:t>Tweets i nærhenten av deg</a:t>
            </a:r>
          </a:p>
          <a:p>
            <a:pPr lvl="1"/>
            <a:r>
              <a:rPr lang="nb-NO" smtClean="0"/>
              <a:t>Tweets fra noen du følger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10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34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API: Suggestions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Enkel suggestion</a:t>
            </a:r>
            <a:endParaRPr lang="en-US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>
                <a:latin typeface="Lucida Console" panose="020B0609040504020204" pitchFamily="49" charset="0"/>
              </a:rPr>
              <a:t>…/</a:t>
            </a:r>
            <a:r>
              <a:rPr lang="en-US" smtClean="0">
                <a:latin typeface="Lucida Console" panose="020B0609040504020204" pitchFamily="49" charset="0"/>
              </a:rPr>
              <a:t>docs/suggest?search=itverket </a:t>
            </a:r>
            <a:r>
              <a:rPr lang="en-US">
                <a:latin typeface="Lucida Console" panose="020B0609040504020204" pitchFamily="49" charset="0"/>
              </a:rPr>
              <a:t>as </a:t>
            </a:r>
            <a:r>
              <a:rPr lang="en-US" smtClean="0">
                <a:latin typeface="Lucida Console" panose="020B0609040504020204" pitchFamily="49" charset="0"/>
              </a:rPr>
              <a:t>2015</a:t>
            </a:r>
          </a:p>
          <a:p>
            <a:pPr marL="0" indent="0">
              <a:buNone/>
            </a:pPr>
            <a:endParaRPr lang="en-US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… kombinert med filter</a:t>
            </a:r>
            <a:r>
              <a:rPr lang="en-US" smtClean="0">
                <a:solidFill>
                  <a:schemeClr val="bg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:</a:t>
            </a:r>
            <a:endParaRPr lang="en-US">
              <a:solidFill>
                <a:schemeClr val="bg1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>
                <a:latin typeface="Lucida Console" panose="020B0609040504020204" pitchFamily="49" charset="0"/>
              </a:rPr>
              <a:t>…/</a:t>
            </a:r>
            <a:r>
              <a:rPr lang="en-US" smtClean="0">
                <a:latin typeface="Lucida Console" panose="020B0609040504020204" pitchFamily="49" charset="0"/>
              </a:rPr>
              <a:t>docs/suggest?search=fitness</a:t>
            </a:r>
            <a:r>
              <a:rPr lang="en-US">
                <a:latin typeface="Lucida Console" panose="020B0609040504020204" pitchFamily="49" charset="0"/>
              </a:rPr>
              <a:t>&amp;$</a:t>
            </a:r>
            <a:r>
              <a:rPr lang="en-US" smtClean="0">
                <a:latin typeface="Lucida Console" panose="020B0609040504020204" pitchFamily="49" charset="0"/>
              </a:rPr>
              <a:t>filter=Username </a:t>
            </a:r>
            <a:r>
              <a:rPr lang="en-US">
                <a:latin typeface="Lucida Console" panose="020B0609040504020204" pitchFamily="49" charset="0"/>
              </a:rPr>
              <a:t>eq ‘orydland'</a:t>
            </a:r>
          </a:p>
          <a:p>
            <a:pPr marL="0" indent="0">
              <a:buNone/>
            </a:pPr>
            <a:endParaRPr lang="en-US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… kombinert med sortering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paginering og kun valgte felt</a:t>
            </a:r>
          </a:p>
          <a:p>
            <a:pPr marL="0" indent="0">
              <a:buNone/>
            </a:pPr>
            <a:r>
              <a:rPr lang="en-US">
                <a:latin typeface="Lucida Console" panose="020B0609040504020204" pitchFamily="49" charset="0"/>
              </a:rPr>
              <a:t>…/</a:t>
            </a:r>
            <a:r>
              <a:rPr lang="en-US" smtClean="0">
                <a:latin typeface="Lucida Console" panose="020B0609040504020204" pitchFamily="49" charset="0"/>
              </a:rPr>
              <a:t>docs/suggest?search=fitness</a:t>
            </a:r>
            <a:r>
              <a:rPr lang="en-US">
                <a:latin typeface="Lucida Console" panose="020B0609040504020204" pitchFamily="49" charset="0"/>
              </a:rPr>
              <a:t>&amp;$</a:t>
            </a:r>
            <a:r>
              <a:rPr lang="en-US" smtClean="0">
                <a:latin typeface="Lucida Console" panose="020B0609040504020204" pitchFamily="49" charset="0"/>
              </a:rPr>
              <a:t>orderby=TetweetCount </a:t>
            </a:r>
            <a:r>
              <a:rPr lang="en-US">
                <a:latin typeface="Lucida Console" panose="020B0609040504020204" pitchFamily="49" charset="0"/>
              </a:rPr>
              <a:t>desc&amp;$top=5&amp;$</a:t>
            </a:r>
            <a:r>
              <a:rPr lang="en-US" smtClean="0">
                <a:latin typeface="Lucida Console" panose="020B0609040504020204" pitchFamily="49" charset="0"/>
              </a:rPr>
              <a:t>select=TweetId,Username,HashTags</a:t>
            </a:r>
            <a:endParaRPr lang="en-US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>
              <a:latin typeface="Lucida Console" panose="020B060904050402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11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/>
              <a:t>(Alle HTTP GET request må inkludere </a:t>
            </a:r>
            <a:r>
              <a:rPr lang="nb-NO" smtClean="0"/>
              <a:t>versjon)</a:t>
            </a:r>
          </a:p>
        </p:txBody>
      </p:sp>
    </p:spTree>
    <p:extLst>
      <p:ext uri="{BB962C8B-B14F-4D97-AF65-F5344CB8AC3E}">
        <p14:creationId xmlns:p14="http://schemas.microsoft.com/office/powerpoint/2010/main" val="17710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smtClean="0">
              <a:hlinkClick r:id="rId3"/>
            </a:endParaRPr>
          </a:p>
          <a:p>
            <a:r>
              <a:rPr lang="nb-NO" smtClean="0">
                <a:hlinkClick r:id="rId3"/>
              </a:rPr>
              <a:t>Simple Query Syntax</a:t>
            </a:r>
            <a:endParaRPr lang="nb-NO" smtClean="0"/>
          </a:p>
          <a:p>
            <a:r>
              <a:rPr lang="nb-NO" smtClean="0">
                <a:hlinkClick r:id="rId4"/>
              </a:rPr>
              <a:t>OData Expression Syntax</a:t>
            </a:r>
            <a:endParaRPr lang="nb-NO" smtClean="0"/>
          </a:p>
          <a:p>
            <a:r>
              <a:rPr lang="nb-NO" smtClean="0">
                <a:hlinkClick r:id="rId5"/>
              </a:rPr>
              <a:t>Azure Search Data Types</a:t>
            </a:r>
            <a:endParaRPr lang="nb-NO" smtClean="0"/>
          </a:p>
          <a:p>
            <a:r>
              <a:rPr lang="nb-NO" smtClean="0">
                <a:hlinkClick r:id="rId6"/>
              </a:rPr>
              <a:t>Faceted Search</a:t>
            </a:r>
            <a:endParaRPr lang="nb-NO" smtClean="0"/>
          </a:p>
          <a:p>
            <a:r>
              <a:rPr lang="nb-NO" smtClean="0">
                <a:hlinkClick r:id="rId7"/>
              </a:rPr>
              <a:t>Scoring Profiles</a:t>
            </a:r>
            <a:endParaRPr lang="nb-NO" smtClean="0"/>
          </a:p>
          <a:p>
            <a:r>
              <a:rPr lang="nb-NO" smtClean="0">
                <a:hlinkClick r:id="rId8"/>
              </a:rPr>
              <a:t>Azure Search .NET Reference</a:t>
            </a:r>
            <a:endParaRPr lang="nb-NO" smtClean="0"/>
          </a:p>
          <a:p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12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518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smtClean="0"/>
              <a:t>Azure Search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smtClean="0"/>
              <a:t>Facets, Scoring, Pagination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110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Facets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mtClean="0"/>
              <a:t>Gruppering</a:t>
            </a:r>
          </a:p>
          <a:p>
            <a:r>
              <a:rPr lang="nb-NO" smtClean="0"/>
              <a:t>Per felt</a:t>
            </a:r>
          </a:p>
          <a:p>
            <a:r>
              <a:rPr lang="nb-NO" smtClean="0"/>
              <a:t>DF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3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80" y="1937884"/>
            <a:ext cx="5799079" cy="435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9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Facets eksempel: HashTags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nb-NO" sz="2400" smtClean="0"/>
              <a:t>Legg til HashTags som en Collection av strings i indeksen</a:t>
            </a:r>
          </a:p>
          <a:p>
            <a:pPr>
              <a:buFont typeface="+mj-lt"/>
              <a:buAutoNum type="arabicPeriod"/>
            </a:pPr>
            <a:endParaRPr lang="nb-NO" sz="2400" smtClean="0"/>
          </a:p>
          <a:p>
            <a:pPr>
              <a:buFont typeface="+mj-lt"/>
              <a:buAutoNum type="arabicPeriod"/>
            </a:pPr>
            <a:r>
              <a:rPr lang="nb-NO" sz="2400" smtClean="0"/>
              <a:t>Definer HashTags med Facetable = true</a:t>
            </a:r>
          </a:p>
          <a:p>
            <a:pPr>
              <a:buFont typeface="+mj-lt"/>
              <a:buAutoNum type="arabicPeriod"/>
            </a:pPr>
            <a:endParaRPr lang="nb-NO" sz="2400" smtClean="0"/>
          </a:p>
          <a:p>
            <a:pPr>
              <a:buFont typeface="+mj-lt"/>
              <a:buAutoNum type="arabicPeriod"/>
            </a:pPr>
            <a:r>
              <a:rPr lang="nb-NO" sz="2400" smtClean="0"/>
              <a:t>Legg ved HashTag som Facets til SearchParameters i queriet fra Web</a:t>
            </a:r>
            <a:endParaRPr lang="nb-NO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4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7807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Legg til HashTags i indeksen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mtClean="0"/>
              <a:t>Definer et felt i indeksen med Facetable = true</a:t>
            </a:r>
          </a:p>
          <a:p>
            <a:pPr marL="0" indent="0">
              <a:buNone/>
            </a:pPr>
            <a:endParaRPr lang="nb-NO"/>
          </a:p>
          <a:p>
            <a:endParaRPr lang="nb-NO" smtClean="0"/>
          </a:p>
          <a:p>
            <a:endParaRPr lang="nb-NO"/>
          </a:p>
          <a:p>
            <a:endParaRPr lang="nb-NO" smtClean="0"/>
          </a:p>
          <a:p>
            <a:pPr marL="0" indent="0">
              <a:buNone/>
            </a:pPr>
            <a:endParaRPr lang="nb-NO" smtClean="0"/>
          </a:p>
          <a:p>
            <a:r>
              <a:rPr lang="nb-NO" smtClean="0"/>
              <a:t>Legg til Facets på SearchParameters i AzureSearchService (Web)</a:t>
            </a:r>
          </a:p>
          <a:p>
            <a:endParaRPr lang="nb-NO"/>
          </a:p>
          <a:p>
            <a:pPr marL="0" indent="0">
              <a:buNone/>
            </a:pP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5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133301"/>
            <a:ext cx="10527972" cy="21106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7" y="2344928"/>
            <a:ext cx="11017223" cy="138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5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Facet respons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mtClean="0"/>
              <a:t>Facets blir returnert som en Dictionary&lt;string, List&lt;FacetResult&gt;&gt;, der Key er f.eks. «HashTags», som definert i SearchParameter. Dette fordi du kan definerer mange Facets i queriet. </a:t>
            </a:r>
          </a:p>
          <a:p>
            <a:endParaRPr lang="nb-NO"/>
          </a:p>
          <a:p>
            <a:r>
              <a:rPr lang="nb-NO" smtClean="0"/>
              <a:t>FacetResult har en Value og en Count. Value er den indekserte verdien, og Count er hvor mange dokument i ditt søkeresultat som har denne verdien. </a:t>
            </a:r>
          </a:p>
          <a:p>
            <a:endParaRPr lang="nb-NO"/>
          </a:p>
          <a:p>
            <a:r>
              <a:rPr lang="nb-NO" smtClean="0"/>
              <a:t>FacetResult.Type == FacetType.Range så er har også FacetResult.From og FacetResult.To satt. Dette er rangen du satte i SearchParameters, f.ex en gruppering av RetweetCount for 0-10, 10-25, 25-50, 50-100 osv.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6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354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Scoring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mtClean="0"/>
              <a:t>Default score: Relevans mellom tekst og query. Azure Search bruker standard TF-IDF</a:t>
            </a:r>
          </a:p>
          <a:p>
            <a:endParaRPr lang="nb-NO"/>
          </a:p>
          <a:p>
            <a:r>
              <a:rPr lang="nb-NO" smtClean="0"/>
              <a:t>Kan legge til scoring profiles for å forbedre rangeringen</a:t>
            </a:r>
          </a:p>
          <a:p>
            <a:pPr lvl="1"/>
            <a:r>
              <a:rPr lang="nb-NO" smtClean="0"/>
              <a:t>Må tilpasses din domenemodell</a:t>
            </a:r>
          </a:p>
          <a:p>
            <a:pPr lvl="1"/>
            <a:r>
              <a:rPr lang="nb-NO" smtClean="0"/>
              <a:t>Vekting av felt: boosting av score fra viktige felt, eks: hashTags, userName</a:t>
            </a:r>
          </a:p>
          <a:p>
            <a:pPr lvl="1"/>
            <a:r>
              <a:rPr lang="nb-NO" smtClean="0"/>
              <a:t>Funksjoner: Avanserte formler tilpasset din data</a:t>
            </a:r>
          </a:p>
          <a:p>
            <a:pPr lvl="1"/>
            <a:endParaRPr lang="nb-NO"/>
          </a:p>
          <a:p>
            <a:r>
              <a:rPr lang="nb-NO" smtClean="0"/>
              <a:t>Kan ha mange scoring profiles i en indeks</a:t>
            </a:r>
          </a:p>
          <a:p>
            <a:r>
              <a:rPr lang="nb-NO" smtClean="0"/>
              <a:t>Kan ha mange funksjoner i en profil</a:t>
            </a:r>
          </a:p>
          <a:p>
            <a:r>
              <a:rPr lang="nb-NO" smtClean="0"/>
              <a:t>Kan bestemme hvordan resultat fra flere funksjoner skal aggregeres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7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49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Scoring Functions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mtClean="0"/>
              <a:t>Magnitude</a:t>
            </a:r>
            <a:endParaRPr lang="nb-NO" smtClean="0"/>
          </a:p>
          <a:p>
            <a:pPr lvl="1"/>
            <a:r>
              <a:rPr lang="nb-NO" smtClean="0"/>
              <a:t>Boost på et tall, f.eks. </a:t>
            </a:r>
            <a:r>
              <a:rPr lang="nb-NO" smtClean="0"/>
              <a:t>RetweetCount</a:t>
            </a:r>
            <a:r>
              <a:rPr lang="nb-NO" smtClean="0"/>
              <a:t>, </a:t>
            </a:r>
            <a:r>
              <a:rPr lang="nb-NO" smtClean="0"/>
              <a:t>FavoritedCount</a:t>
            </a:r>
            <a:endParaRPr lang="nb-NO" smtClean="0"/>
          </a:p>
          <a:p>
            <a:endParaRPr lang="nb-NO"/>
          </a:p>
          <a:p>
            <a:r>
              <a:rPr lang="nb-NO" smtClean="0"/>
              <a:t>Freshness</a:t>
            </a:r>
          </a:p>
          <a:p>
            <a:pPr lvl="1"/>
            <a:r>
              <a:rPr lang="nb-NO" smtClean="0"/>
              <a:t>Boost basert på et datofelt, spesifiser med tidsrange</a:t>
            </a:r>
          </a:p>
          <a:p>
            <a:pPr lvl="1"/>
            <a:endParaRPr lang="nb-NO"/>
          </a:p>
          <a:p>
            <a:r>
              <a:rPr lang="nb-NO" smtClean="0"/>
              <a:t>Distanse</a:t>
            </a:r>
          </a:p>
          <a:p>
            <a:pPr lvl="1"/>
            <a:r>
              <a:rPr lang="nb-NO" smtClean="0"/>
              <a:t>Boost basert på geolokasjon</a:t>
            </a:r>
          </a:p>
          <a:p>
            <a:endParaRPr lang="nb-NO"/>
          </a:p>
          <a:p>
            <a:r>
              <a:rPr lang="nb-NO" smtClean="0"/>
              <a:t>Kan definere en </a:t>
            </a:r>
            <a:r>
              <a:rPr lang="nb-NO" smtClean="0"/>
              <a:t>default profil</a:t>
            </a:r>
          </a:p>
          <a:p>
            <a:endParaRPr lang="nb-NO" smtClean="0"/>
          </a:p>
          <a:p>
            <a:r>
              <a:rPr lang="nb-NO"/>
              <a:t>Boost interpolering</a:t>
            </a:r>
          </a:p>
          <a:p>
            <a:pPr lvl="1"/>
            <a:r>
              <a:rPr lang="nb-NO"/>
              <a:t>Konstant, lineær, kvadratisk, logaritmisk</a:t>
            </a:r>
          </a:p>
          <a:p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8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14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Paginering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mtClean="0"/>
              <a:t>Top: Hvor mange resultat som blir returnert</a:t>
            </a:r>
          </a:p>
          <a:p>
            <a:r>
              <a:rPr lang="nb-NO" smtClean="0"/>
              <a:t>Skip: Start fra resultat N</a:t>
            </a:r>
          </a:p>
          <a:p>
            <a:r>
              <a:rPr lang="nb-NO" smtClean="0"/>
              <a:t>Kan ha enkel previous / next innen det er slutt på resultater</a:t>
            </a:r>
          </a:p>
          <a:p>
            <a:pPr marL="0" indent="0">
              <a:buNone/>
            </a:pPr>
            <a:endParaRPr lang="nb-NO"/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GET /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indexes/geekretweets/docs?search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=*$top=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15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&amp;$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skip=</a:t>
            </a:r>
            <a:r>
              <a:rPr lang="en-US" smtClean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45</a:t>
            </a:r>
            <a:endParaRPr lang="nb-NO" smtClean="0"/>
          </a:p>
          <a:p>
            <a:endParaRPr lang="nb-NO"/>
          </a:p>
          <a:p>
            <a:r>
              <a:rPr lang="nb-NO" smtClean="0"/>
              <a:t>For å generere paginering med sideantall ( &lt;&lt; 1 | 2 | 3 | 4 | 5 &gt;&gt; ) </a:t>
            </a:r>
          </a:p>
          <a:p>
            <a:pPr lvl="1"/>
            <a:r>
              <a:rPr lang="nb-NO" smtClean="0"/>
              <a:t>IncludeTotalResultcount = true</a:t>
            </a:r>
          </a:p>
          <a:p>
            <a:pPr lvl="1"/>
            <a:r>
              <a:rPr lang="nb-NO" smtClean="0"/>
              <a:t>Kan ha perfomance impact</a:t>
            </a:r>
          </a:p>
          <a:p>
            <a:endParaRPr lang="nb-NO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GET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indexes/geekretweets/docs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?$count=</a:t>
            </a:r>
            <a:r>
              <a:rPr lang="en-US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true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9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1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verketM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B30BB1319D4946AB993635D03F01D3" ma:contentTypeVersion="2" ma:contentTypeDescription="Create a new document." ma:contentTypeScope="" ma:versionID="a3b16d99b19a07efc01ba2000457f062">
  <xsd:schema xmlns:xsd="http://www.w3.org/2001/XMLSchema" xmlns:xs="http://www.w3.org/2001/XMLSchema" xmlns:p="http://schemas.microsoft.com/office/2006/metadata/properties" xmlns:ns2="d62e6df8-8066-4352-9e91-a340d58267bd" targetNamespace="http://schemas.microsoft.com/office/2006/metadata/properties" ma:root="true" ma:fieldsID="a086ed55d516a26e6415bcf7e596dab2" ns2:_="">
    <xsd:import namespace="d62e6df8-8066-4352-9e91-a340d58267b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e6df8-8066-4352-9e91-a340d58267b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43CA8C6-5104-427A-8370-B9C169C179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DE125-6AFF-4589-8422-35A4937F4E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2e6df8-8066-4352-9e91-a340d58267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078BB0-CBCE-49A8-98D6-7C5B088B9BEB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d62e6df8-8066-4352-9e91-a340d58267b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75536</TotalTime>
  <Words>526</Words>
  <Application>Microsoft Office PowerPoint</Application>
  <PresentationFormat>On-screen Show (4:3)</PresentationFormat>
  <Paragraphs>118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Lucida Console</vt:lpstr>
      <vt:lpstr>Times New Roman</vt:lpstr>
      <vt:lpstr>Trebuchet MS</vt:lpstr>
      <vt:lpstr>ITverketMal</vt:lpstr>
      <vt:lpstr>PowerPoint Presentation</vt:lpstr>
      <vt:lpstr>Azure Search</vt:lpstr>
      <vt:lpstr>Facets</vt:lpstr>
      <vt:lpstr>Facets eksempel: HashTags</vt:lpstr>
      <vt:lpstr>Legg til HashTags i indeksen</vt:lpstr>
      <vt:lpstr>Facet respons</vt:lpstr>
      <vt:lpstr>Scoring</vt:lpstr>
      <vt:lpstr>Scoring Functions</vt:lpstr>
      <vt:lpstr>Paginering</vt:lpstr>
      <vt:lpstr>Søkeforslag</vt:lpstr>
      <vt:lpstr>API: Suggestions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TITTEL</dc:title>
  <dc:creator>thr</dc:creator>
  <cp:lastModifiedBy>Tjalve Aarflot</cp:lastModifiedBy>
  <cp:revision>254</cp:revision>
  <cp:lastPrinted>2015-09-17T10:04:38Z</cp:lastPrinted>
  <dcterms:created xsi:type="dcterms:W3CDTF">2010-04-28T11:23:11Z</dcterms:created>
  <dcterms:modified xsi:type="dcterms:W3CDTF">2015-11-14T08:09:31Z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0x010100CEB30BB1319D4946AB993635D03F01D3</vt:lpwstr>
  </property>
</Properties>
</file>