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49"/>
  </p:notesMasterIdLst>
  <p:handoutMasterIdLst>
    <p:handoutMasterId r:id="rId50"/>
  </p:handoutMasterIdLst>
  <p:sldIdLst>
    <p:sldId id="332" r:id="rId5"/>
    <p:sldId id="463" r:id="rId6"/>
    <p:sldId id="478" r:id="rId7"/>
    <p:sldId id="474" r:id="rId8"/>
    <p:sldId id="467" r:id="rId9"/>
    <p:sldId id="483" r:id="rId10"/>
    <p:sldId id="466" r:id="rId11"/>
    <p:sldId id="482" r:id="rId12"/>
    <p:sldId id="437" r:id="rId13"/>
    <p:sldId id="480" r:id="rId14"/>
    <p:sldId id="464" r:id="rId15"/>
    <p:sldId id="446" r:id="rId16"/>
    <p:sldId id="468" r:id="rId17"/>
    <p:sldId id="440" r:id="rId18"/>
    <p:sldId id="444" r:id="rId19"/>
    <p:sldId id="441" r:id="rId20"/>
    <p:sldId id="442" r:id="rId21"/>
    <p:sldId id="443" r:id="rId22"/>
    <p:sldId id="476" r:id="rId23"/>
    <p:sldId id="462" r:id="rId24"/>
    <p:sldId id="454" r:id="rId25"/>
    <p:sldId id="477" r:id="rId26"/>
    <p:sldId id="455" r:id="rId27"/>
    <p:sldId id="456" r:id="rId28"/>
    <p:sldId id="457" r:id="rId29"/>
    <p:sldId id="458" r:id="rId30"/>
    <p:sldId id="460" r:id="rId31"/>
    <p:sldId id="448" r:id="rId32"/>
    <p:sldId id="449" r:id="rId33"/>
    <p:sldId id="450" r:id="rId34"/>
    <p:sldId id="461" r:id="rId35"/>
    <p:sldId id="445" r:id="rId36"/>
    <p:sldId id="453" r:id="rId37"/>
    <p:sldId id="452" r:id="rId38"/>
    <p:sldId id="451" r:id="rId39"/>
    <p:sldId id="459" r:id="rId40"/>
    <p:sldId id="407" r:id="rId41"/>
    <p:sldId id="469" r:id="rId42"/>
    <p:sldId id="470" r:id="rId43"/>
    <p:sldId id="471" r:id="rId44"/>
    <p:sldId id="472" r:id="rId45"/>
    <p:sldId id="473" r:id="rId46"/>
    <p:sldId id="479" r:id="rId47"/>
    <p:sldId id="47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D24726"/>
    <a:srgbClr val="DD462F"/>
    <a:srgbClr val="404040"/>
    <a:srgbClr val="FF9B45"/>
    <a:srgbClr val="F8CFB6"/>
    <a:srgbClr val="F8CAB6"/>
    <a:srgbClr val="923922"/>
    <a:srgbClr val="F5F5F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455" autoAdjust="0"/>
  </p:normalViewPr>
  <p:slideViewPr>
    <p:cSldViewPr snapToGrid="0">
      <p:cViewPr>
        <p:scale>
          <a:sx n="62" d="100"/>
          <a:sy n="62" d="100"/>
        </p:scale>
        <p:origin x="1056" y="-1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7/16/2021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2463620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parted -l</a:t>
            </a:r>
          </a:p>
          <a:p>
            <a:pPr marL="0" marR="0" indent="0" algn="l" defTabSz="914400" rtl="0" eaLnBrk="1" fontAlgn="auto" latinLnBrk="0" hangingPunct="1">
              <a:lnSpc>
                <a:spcPct val="100000"/>
              </a:lnSpc>
              <a:spcBef>
                <a:spcPts val="0"/>
              </a:spcBef>
              <a:spcAft>
                <a:spcPts val="0"/>
              </a:spcAft>
              <a:buClrTx/>
              <a:buSzTx/>
              <a:buFontTx/>
              <a:buNone/>
              <a:tabLst/>
              <a:defRPr/>
            </a:pPr>
            <a:r>
              <a:rPr lang="en-US" b="0" err="1" smtClean="0">
                <a:solidFill>
                  <a:schemeClr val="tx1"/>
                </a:solidFill>
                <a:latin typeface="Times New Roman" panose="02020603050405020304" pitchFamily="18" charset="0"/>
                <a:cs typeface="Times New Roman" panose="02020603050405020304" pitchFamily="18" charset="0"/>
              </a:rPr>
              <a:t>Lỗi</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Unrecognised</a:t>
            </a:r>
            <a:r>
              <a:rPr lang="en-US" b="0" baseline="0" smtClean="0">
                <a:solidFill>
                  <a:schemeClr val="tx1"/>
                </a:solidFill>
                <a:latin typeface="Times New Roman" panose="02020603050405020304" pitchFamily="18" charset="0"/>
                <a:cs typeface="Times New Roman" panose="02020603050405020304" pitchFamily="18" charset="0"/>
              </a:rPr>
              <a:t> disc label do </a:t>
            </a:r>
            <a:r>
              <a:rPr lang="en-US" b="0" baseline="0" err="1" smtClean="0">
                <a:solidFill>
                  <a:schemeClr val="tx1"/>
                </a:solidFill>
                <a:latin typeface="Times New Roman" panose="02020603050405020304" pitchFamily="18" charset="0"/>
                <a:cs typeface="Times New Roman" panose="02020603050405020304" pitchFamily="18" charset="0"/>
              </a:rPr>
              <a:t>đĩa</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cứng</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mới</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thêm</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chưa</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được</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gán</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nhãn</a:t>
            </a:r>
            <a:r>
              <a:rPr lang="en-US" b="0" baseline="0" smtClean="0">
                <a:solidFill>
                  <a:schemeClr val="tx1"/>
                </a:solidFill>
                <a:latin typeface="Times New Roman" panose="02020603050405020304" pitchFamily="18" charset="0"/>
                <a:cs typeface="Times New Roman" panose="02020603050405020304" pitchFamily="18" charset="0"/>
              </a:rPr>
              <a:t> </a:t>
            </a:r>
            <a:r>
              <a:rPr lang="en-US" b="1" baseline="0" err="1" smtClean="0">
                <a:solidFill>
                  <a:schemeClr val="tx1"/>
                </a:solidFill>
                <a:latin typeface="Times New Roman" panose="02020603050405020304" pitchFamily="18" charset="0"/>
                <a:cs typeface="Times New Roman" panose="02020603050405020304" pitchFamily="18" charset="0"/>
              </a:rPr>
              <a:t>gpt</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hoặc</a:t>
            </a:r>
            <a:r>
              <a:rPr lang="en-US" b="0" baseline="0" smtClean="0">
                <a:solidFill>
                  <a:schemeClr val="tx1"/>
                </a:solidFill>
                <a:latin typeface="Times New Roman" panose="02020603050405020304" pitchFamily="18" charset="0"/>
                <a:cs typeface="Times New Roman" panose="02020603050405020304" pitchFamily="18" charset="0"/>
              </a:rPr>
              <a:t> </a:t>
            </a:r>
            <a:r>
              <a:rPr lang="en-US" b="1" baseline="0" err="1" smtClean="0">
                <a:solidFill>
                  <a:schemeClr val="tx1"/>
                </a:solidFill>
                <a:latin typeface="Times New Roman" panose="02020603050405020304" pitchFamily="18" charset="0"/>
                <a:cs typeface="Times New Roman" panose="02020603050405020304" pitchFamily="18" charset="0"/>
              </a:rPr>
              <a:t>msdos</a:t>
            </a:r>
            <a:endParaRPr lang="en-US" b="1" baseline="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err="1" smtClean="0">
                <a:solidFill>
                  <a:schemeClr val="tx1"/>
                </a:solidFill>
                <a:latin typeface="Times New Roman" panose="02020603050405020304" pitchFamily="18" charset="0"/>
                <a:cs typeface="Times New Roman" panose="02020603050405020304" pitchFamily="18" charset="0"/>
              </a:rPr>
              <a:t>Đĩa</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cứng</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kiểu</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nvme</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thứ</a:t>
            </a:r>
            <a:r>
              <a:rPr lang="en-US" b="0" baseline="0" smtClean="0">
                <a:solidFill>
                  <a:schemeClr val="tx1"/>
                </a:solidFill>
                <a:latin typeface="Times New Roman" panose="02020603050405020304" pitchFamily="18" charset="0"/>
                <a:cs typeface="Times New Roman" panose="02020603050405020304" pitchFamily="18" charset="0"/>
              </a:rPr>
              <a:t> 2 →</a:t>
            </a:r>
            <a:r>
              <a:rPr lang="en-US" b="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tên</a:t>
            </a:r>
            <a:r>
              <a:rPr lang="en-US" b="0" baseline="0" smtClean="0">
                <a:solidFill>
                  <a:schemeClr val="tx1"/>
                </a:solidFill>
                <a:latin typeface="Times New Roman" panose="02020603050405020304" pitchFamily="18" charset="0"/>
                <a:cs typeface="Times New Roman" panose="02020603050405020304" pitchFamily="18" charset="0"/>
              </a:rPr>
              <a:t> /dev/nvme0n</a:t>
            </a:r>
            <a:r>
              <a:rPr lang="en-US" b="1" baseline="0" smtClean="0">
                <a:solidFill>
                  <a:srgbClr val="FF0000"/>
                </a:solidFill>
                <a:latin typeface="Times New Roman" panose="02020603050405020304" pitchFamily="18" charset="0"/>
                <a:cs typeface="Times New Roman" panose="02020603050405020304" pitchFamily="18" charset="0"/>
              </a:rPr>
              <a:t>2</a:t>
            </a:r>
            <a:endParaRPr lang="en-US" b="1" smtClean="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3679108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https://anninhthudo.vn/bi-mat-khong-ngo-ve-but-danh-tu-nhi-cua-danh-ca-che-linh-post316326.antd</a:t>
            </a:r>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3491633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2468827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3783524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panose="02020603050405020304" pitchFamily="18" charset="0"/>
                <a:cs typeface="Times New Roman" panose="02020603050405020304" pitchFamily="18" charset="0"/>
              </a:rPr>
              <a:t># parted -s /dev/nvme0n2 "mklabel gpt" &amp;&amp; \</a:t>
            </a:r>
          </a:p>
          <a:p>
            <a:pPr>
              <a:defRPr/>
            </a:pPr>
            <a:r>
              <a:rPr lang="en-US">
                <a:latin typeface="Times New Roman" panose="02020603050405020304" pitchFamily="18" charset="0"/>
                <a:cs typeface="Times New Roman" panose="02020603050405020304" pitchFamily="18" charset="0"/>
              </a:rPr>
              <a:t>parted -s /dev/nvme0n2 "mkpart 'Linux LVM' 0% 100%" &amp;&amp; \</a:t>
            </a:r>
          </a:p>
          <a:p>
            <a:pPr>
              <a:defRPr/>
            </a:pPr>
            <a:r>
              <a:rPr lang="en-US">
                <a:latin typeface="Times New Roman" panose="02020603050405020304" pitchFamily="18" charset="0"/>
                <a:cs typeface="Times New Roman" panose="02020603050405020304" pitchFamily="18" charset="0"/>
              </a:rPr>
              <a:t>parted -s /dev/nvme0n2 "set 1 lvm on" &amp;&amp; \</a:t>
            </a:r>
          </a:p>
          <a:p>
            <a:pPr>
              <a:defRPr/>
            </a:pPr>
            <a:r>
              <a:rPr lang="en-US">
                <a:latin typeface="Times New Roman" panose="02020603050405020304" pitchFamily="18" charset="0"/>
                <a:cs typeface="Times New Roman" panose="02020603050405020304" pitchFamily="18" charset="0"/>
              </a:rPr>
              <a:t>parted /dev/nvme0n2 </a:t>
            </a:r>
            <a:r>
              <a:rPr lang="en-US" smtClean="0">
                <a:latin typeface="Times New Roman" panose="02020603050405020304" pitchFamily="18" charset="0"/>
                <a:cs typeface="Times New Roman" panose="02020603050405020304" pitchFamily="18" charset="0"/>
              </a:rPr>
              <a:t>print</a:t>
            </a:r>
          </a:p>
          <a:p>
            <a:pPr>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-s là</a:t>
            </a:r>
            <a:r>
              <a:rPr lang="en-US" b="0" baseline="0" smtClean="0">
                <a:solidFill>
                  <a:schemeClr val="tx1"/>
                </a:solidFill>
                <a:latin typeface="Times New Roman" panose="02020603050405020304" pitchFamily="18" charset="0"/>
                <a:cs typeface="Times New Roman" panose="02020603050405020304" pitchFamily="18" charset="0"/>
              </a:rPr>
              <a:t> dạng ngắn của </a:t>
            </a:r>
            <a:r>
              <a:rPr lang="en-US" b="0" smtClean="0">
                <a:solidFill>
                  <a:schemeClr val="tx1"/>
                </a:solidFill>
                <a:latin typeface="Times New Roman" panose="02020603050405020304" pitchFamily="18" charset="0"/>
                <a:cs typeface="Times New Roman" panose="02020603050405020304" pitchFamily="18" charset="0"/>
              </a:rPr>
              <a:t>--script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4287295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panose="02020603050405020304" pitchFamily="18" charset="0"/>
                <a:cs typeface="Times New Roman" panose="02020603050405020304" pitchFamily="18" charset="0"/>
              </a:rPr>
              <a:t># pvcreate /dev/nvme0n2p1 &amp;&amp; \</a:t>
            </a:r>
          </a:p>
          <a:p>
            <a:pPr>
              <a:defRPr/>
            </a:pPr>
            <a:r>
              <a:rPr lang="en-US">
                <a:latin typeface="Times New Roman" panose="02020603050405020304" pitchFamily="18" charset="0"/>
                <a:cs typeface="Times New Roman" panose="02020603050405020304" pitchFamily="18" charset="0"/>
              </a:rPr>
              <a:t>vgcreate vg02 /dev/nvme0n2p1 &amp;&amp; \</a:t>
            </a:r>
          </a:p>
          <a:p>
            <a:pPr>
              <a:defRPr/>
            </a:pPr>
            <a:r>
              <a:rPr lang="en-US">
                <a:latin typeface="Times New Roman" panose="02020603050405020304" pitchFamily="18" charset="0"/>
                <a:cs typeface="Times New Roman" panose="02020603050405020304" pitchFamily="18" charset="0"/>
              </a:rPr>
              <a:t>lvcreate -n lv01 -L 1G vg02 &amp;&amp;\</a:t>
            </a:r>
          </a:p>
          <a:p>
            <a:pPr>
              <a:defRPr/>
            </a:pPr>
            <a:r>
              <a:rPr lang="en-US">
                <a:latin typeface="Times New Roman" panose="02020603050405020304" pitchFamily="18" charset="0"/>
                <a:cs typeface="Times New Roman" panose="02020603050405020304" pitchFamily="18" charset="0"/>
              </a:rPr>
              <a:t>lvcreate -n lv02 -L 1G </a:t>
            </a:r>
            <a:r>
              <a:rPr lang="en-US" smtClean="0">
                <a:latin typeface="Times New Roman" panose="02020603050405020304" pitchFamily="18" charset="0"/>
                <a:cs typeface="Times New Roman" panose="02020603050405020304" pitchFamily="18" charset="0"/>
              </a:rPr>
              <a:t>vg02</a:t>
            </a:r>
          </a:p>
          <a:p>
            <a:pPr>
              <a:defRPr/>
            </a:pPr>
            <a:endParaRPr lang="en-US" b="0">
              <a:solidFill>
                <a:schemeClr val="tx1"/>
              </a:solidFill>
              <a:latin typeface="Times New Roman" panose="02020603050405020304" pitchFamily="18" charset="0"/>
              <a:cs typeface="Times New Roman" panose="02020603050405020304" pitchFamily="18" charset="0"/>
            </a:endParaRPr>
          </a:p>
          <a:p>
            <a:pPr>
              <a:defRPr/>
            </a:pPr>
            <a:r>
              <a:rPr lang="en-US" smtClean="0">
                <a:latin typeface="Times New Roman" panose="02020603050405020304" pitchFamily="18" charset="0"/>
                <a:cs typeface="Times New Roman" panose="02020603050405020304" pitchFamily="18" charset="0"/>
              </a:rPr>
              <a:t>-- xem lại</a:t>
            </a:r>
          </a:p>
          <a:p>
            <a:pPr>
              <a:defRPr/>
            </a:pPr>
            <a:endParaRPr lang="en-US" b="0">
              <a:solidFill>
                <a:schemeClr val="tx1"/>
              </a:solidFill>
              <a:latin typeface="Times New Roman" panose="02020603050405020304" pitchFamily="18" charset="0"/>
              <a:cs typeface="Times New Roman" panose="02020603050405020304" pitchFamily="18" charset="0"/>
            </a:endParaRPr>
          </a:p>
          <a:p>
            <a:pPr>
              <a:defRPr/>
            </a:pPr>
            <a:r>
              <a:rPr lang="en-US">
                <a:latin typeface="Times New Roman" panose="02020603050405020304" pitchFamily="18" charset="0"/>
                <a:cs typeface="Times New Roman" panose="02020603050405020304" pitchFamily="18" charset="0"/>
              </a:rPr>
              <a:t># pvdisplay /dev/nvme0n2p1 &amp;&amp; \</a:t>
            </a:r>
          </a:p>
          <a:p>
            <a:pPr>
              <a:defRPr/>
            </a:pPr>
            <a:r>
              <a:rPr lang="en-US">
                <a:latin typeface="Times New Roman" panose="02020603050405020304" pitchFamily="18" charset="0"/>
                <a:cs typeface="Times New Roman" panose="02020603050405020304" pitchFamily="18" charset="0"/>
              </a:rPr>
              <a:t>vgdisplay vg02 &amp;&amp; \</a:t>
            </a:r>
          </a:p>
          <a:p>
            <a:pPr>
              <a:defRPr/>
            </a:pPr>
            <a:r>
              <a:rPr lang="en-US">
                <a:latin typeface="Times New Roman" panose="02020603050405020304" pitchFamily="18" charset="0"/>
                <a:cs typeface="Times New Roman" panose="02020603050405020304" pitchFamily="18" charset="0"/>
              </a:rPr>
              <a:t>lvdisplay vg02/lv0{1,2}</a:t>
            </a:r>
          </a:p>
          <a:p>
            <a:pPr>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3079705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panose="02020603050405020304" pitchFamily="18" charset="0"/>
                <a:cs typeface="Times New Roman" panose="02020603050405020304" pitchFamily="18" charset="0"/>
              </a:rPr>
              <a:t># mkfs.ext4 /dev/vg02/lv01 &amp;&amp; \</a:t>
            </a:r>
          </a:p>
          <a:p>
            <a:pPr>
              <a:defRPr/>
            </a:pPr>
            <a:r>
              <a:rPr lang="en-US">
                <a:latin typeface="Times New Roman" panose="02020603050405020304" pitchFamily="18" charset="0"/>
                <a:cs typeface="Times New Roman" panose="02020603050405020304" pitchFamily="18" charset="0"/>
              </a:rPr>
              <a:t>mkfs.xfs /</a:t>
            </a:r>
            <a:r>
              <a:rPr lang="en-US" smtClean="0">
                <a:latin typeface="Times New Roman" panose="02020603050405020304" pitchFamily="18" charset="0"/>
                <a:cs typeface="Times New Roman" panose="02020603050405020304" pitchFamily="18" charset="0"/>
              </a:rPr>
              <a:t>dev/vg02/lv02</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4111572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panose="02020603050405020304" pitchFamily="18" charset="0"/>
                <a:cs typeface="Times New Roman" panose="02020603050405020304" pitchFamily="18" charset="0"/>
              </a:rPr>
              <a:t># mkdir -p /data/{ext4,xfs} &amp;&amp; \</a:t>
            </a:r>
          </a:p>
          <a:p>
            <a:pPr>
              <a:defRPr/>
            </a:pPr>
            <a:r>
              <a:rPr lang="en-US">
                <a:latin typeface="Times New Roman" panose="02020603050405020304" pitchFamily="18" charset="0"/>
                <a:cs typeface="Times New Roman" panose="02020603050405020304" pitchFamily="18" charset="0"/>
              </a:rPr>
              <a:t>mount /dev/vg02/lv01 /data/ext4 &amp;&amp; \</a:t>
            </a:r>
          </a:p>
          <a:p>
            <a:pPr>
              <a:defRPr/>
            </a:pPr>
            <a:r>
              <a:rPr lang="en-US">
                <a:latin typeface="Times New Roman" panose="02020603050405020304" pitchFamily="18" charset="0"/>
                <a:cs typeface="Times New Roman" panose="02020603050405020304" pitchFamily="18" charset="0"/>
              </a:rPr>
              <a:t>mount /dev/vg02/lv02 /data/xfs &amp;&amp; \</a:t>
            </a:r>
          </a:p>
          <a:p>
            <a:pPr>
              <a:defRPr/>
            </a:pPr>
            <a:r>
              <a:rPr lang="en-US">
                <a:latin typeface="Times New Roman" panose="02020603050405020304" pitchFamily="18" charset="0"/>
                <a:cs typeface="Times New Roman" panose="02020603050405020304" pitchFamily="18" charset="0"/>
              </a:rPr>
              <a:t>df -Th | grep </a:t>
            </a:r>
            <a:r>
              <a:rPr lang="en-US" smtClean="0">
                <a:latin typeface="Times New Roman" panose="02020603050405020304" pitchFamily="18" charset="0"/>
                <a:cs typeface="Times New Roman" panose="02020603050405020304" pitchFamily="18" charset="0"/>
              </a:rPr>
              <a:t>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a:defRPr/>
            </a:pPr>
            <a:r>
              <a:rPr lang="en-US">
                <a:latin typeface="Times New Roman" panose="02020603050405020304" pitchFamily="18" charset="0"/>
                <a:cs typeface="Times New Roman" panose="02020603050405020304" pitchFamily="18" charset="0"/>
              </a:rPr>
              <a:t>-- thêm vào /etc/fstab để tự động gắn khi khởi động OS</a:t>
            </a:r>
          </a:p>
          <a:p>
            <a:pPr>
              <a:defRPr/>
            </a:pPr>
            <a:endParaRPr lang="en-US">
              <a:latin typeface="Times New Roman" panose="02020603050405020304" pitchFamily="18" charset="0"/>
              <a:cs typeface="Times New Roman" panose="02020603050405020304" pitchFamily="18" charset="0"/>
            </a:endParaRPr>
          </a:p>
          <a:p>
            <a:pPr>
              <a:defRPr/>
            </a:pPr>
            <a:r>
              <a:rPr lang="en-US">
                <a:latin typeface="Times New Roman" panose="02020603050405020304" pitchFamily="18" charset="0"/>
                <a:cs typeface="Times New Roman" panose="02020603050405020304" pitchFamily="18" charset="0"/>
              </a:rPr>
              <a:t># echo "/dev/vg02/lv01 /data/etx4 ext4 defaults 0 0" &gt;&gt; /etc/fstab &amp;&amp; \</a:t>
            </a:r>
          </a:p>
          <a:p>
            <a:pPr>
              <a:defRPr/>
            </a:pPr>
            <a:r>
              <a:rPr lang="en-US">
                <a:latin typeface="Times New Roman" panose="02020603050405020304" pitchFamily="18" charset="0"/>
                <a:cs typeface="Times New Roman" panose="02020603050405020304" pitchFamily="18" charset="0"/>
              </a:rPr>
              <a:t>echo "/dev/vg02/lv02 /data/xfs xfs defaults 0 0" &gt;&gt; /etc/fstab &amp;&amp; \</a:t>
            </a:r>
          </a:p>
          <a:p>
            <a:pPr>
              <a:defRPr/>
            </a:pPr>
            <a:r>
              <a:rPr lang="en-US">
                <a:latin typeface="Times New Roman" panose="02020603050405020304" pitchFamily="18" charset="0"/>
                <a:cs typeface="Times New Roman" panose="02020603050405020304" pitchFamily="18" charset="0"/>
              </a:rPr>
              <a:t>grep data /etc/fstab</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solidFill>
                  <a:schemeClr val="tx1"/>
                </a:solidFill>
                <a:latin typeface="Times New Roman" panose="02020603050405020304" pitchFamily="18" charset="0"/>
                <a:cs typeface="Times New Roman" panose="02020603050405020304" pitchFamily="18" charset="0"/>
              </a:rPr>
              <a:t>state: mounted </a:t>
            </a:r>
            <a:r>
              <a:rPr lang="en-US" b="0" baseline="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có</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thêm</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vào</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trong</a:t>
            </a:r>
            <a:r>
              <a:rPr lang="en-US" b="0" baseline="0" smtClean="0">
                <a:solidFill>
                  <a:schemeClr val="tx1"/>
                </a:solidFill>
                <a:latin typeface="Times New Roman" panose="02020603050405020304" pitchFamily="18" charset="0"/>
                <a:cs typeface="Times New Roman" panose="02020603050405020304" pitchFamily="18" charset="0"/>
              </a:rPr>
              <a:t> </a:t>
            </a:r>
            <a:r>
              <a:rPr lang="en-US" b="1" smtClean="0">
                <a:solidFill>
                  <a:schemeClr val="tx1"/>
                </a:solidFill>
                <a:latin typeface="Times New Roman" panose="02020603050405020304" pitchFamily="18" charset="0"/>
                <a:cs typeface="Times New Roman" panose="02020603050405020304" pitchFamily="18" charset="0"/>
              </a:rPr>
              <a:t>/</a:t>
            </a:r>
            <a:r>
              <a:rPr lang="en-US" b="1" err="1" smtClean="0">
                <a:solidFill>
                  <a:schemeClr val="tx1"/>
                </a:solidFill>
                <a:latin typeface="Times New Roman" panose="02020603050405020304" pitchFamily="18" charset="0"/>
                <a:cs typeface="Times New Roman" panose="02020603050405020304" pitchFamily="18" charset="0"/>
              </a:rPr>
              <a:t>etc</a:t>
            </a:r>
            <a:r>
              <a:rPr lang="en-US" b="1" smtClean="0">
                <a:solidFill>
                  <a:schemeClr val="tx1"/>
                </a:solidFill>
                <a:latin typeface="Times New Roman" panose="02020603050405020304" pitchFamily="18" charset="0"/>
                <a:cs typeface="Times New Roman" panose="02020603050405020304" pitchFamily="18" charset="0"/>
              </a:rPr>
              <a:t>/</a:t>
            </a:r>
            <a:r>
              <a:rPr lang="en-US" b="1" err="1" smtClean="0">
                <a:solidFill>
                  <a:schemeClr val="tx1"/>
                </a:solidFill>
                <a:latin typeface="Times New Roman" panose="02020603050405020304" pitchFamily="18" charset="0"/>
                <a:cs typeface="Times New Roman" panose="02020603050405020304" pitchFamily="18" charset="0"/>
              </a:rPr>
              <a:t>fstab</a:t>
            </a:r>
            <a:endParaRPr lang="en-US" b="1"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smtClean="0">
                <a:solidFill>
                  <a:schemeClr val="tx1"/>
                </a:solidFill>
                <a:latin typeface="Times New Roman" panose="02020603050405020304" pitchFamily="18" charset="0"/>
                <a:cs typeface="Times New Roman" panose="02020603050405020304" pitchFamily="18" charset="0"/>
              </a:rPr>
              <a:t> </a:t>
            </a: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1386235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4168575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ansible</a:t>
            </a:r>
            <a:r>
              <a:rPr lang="en-US" b="0" smtClean="0">
                <a:solidFill>
                  <a:schemeClr val="tx1"/>
                </a:solidFill>
                <a:latin typeface="Times New Roman" panose="02020603050405020304" pitchFamily="18" charset="0"/>
                <a:cs typeface="Times New Roman" panose="02020603050405020304" pitchFamily="18" charset="0"/>
              </a:rPr>
              <a:t>-playbook lvm_config.yml</a:t>
            </a:r>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206032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1169012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2684422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3097920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a:t>
            </a:r>
            <a:r>
              <a:rPr lang="en-US" b="0" baseline="0" smtClean="0">
                <a:solidFill>
                  <a:schemeClr val="tx1"/>
                </a:solidFill>
                <a:latin typeface="Times New Roman" panose="02020603050405020304" pitchFamily="18" charset="0"/>
                <a:cs typeface="Times New Roman" panose="02020603050405020304" pitchFamily="18" charset="0"/>
              </a:rPr>
              <a:t> ansible-playbook lvm_show.yml</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3058349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404710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2579971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2006246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ok=12, changed=6 là</a:t>
            </a:r>
            <a:r>
              <a:rPr lang="en-US" b="0" baseline="0" smtClean="0">
                <a:solidFill>
                  <a:schemeClr val="tx1"/>
                </a:solidFill>
                <a:latin typeface="Times New Roman" panose="02020603050405020304" pitchFamily="18" charset="0"/>
                <a:cs typeface="Times New Roman" panose="02020603050405020304" pitchFamily="18" charset="0"/>
              </a:rPr>
              <a:t> seo?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smtClean="0">
                <a:solidFill>
                  <a:schemeClr val="tx1"/>
                </a:solidFill>
                <a:latin typeface="Times New Roman" panose="02020603050405020304" pitchFamily="18" charset="0"/>
                <a:cs typeface="Times New Roman" panose="02020603050405020304" pitchFamily="18" charset="0"/>
              </a:rPr>
              <a:t>Chỉ tính command + shell, không tính debug</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https://docs.ansible.com/ansible/latest/reference_appendices/common_return_values.html#changed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4188097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38254780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panose="02020603050405020304" pitchFamily="18" charset="0"/>
                <a:cs typeface="Times New Roman" panose="02020603050405020304" pitchFamily="18" charset="0"/>
              </a:rPr>
              <a:t># lvextend --resizefs -L +2G /dev/vg02/lv01 &amp;&amp; \</a:t>
            </a:r>
          </a:p>
          <a:p>
            <a:pPr>
              <a:defRPr/>
            </a:pPr>
            <a:r>
              <a:rPr lang="en-US">
                <a:latin typeface="Times New Roman" panose="02020603050405020304" pitchFamily="18" charset="0"/>
                <a:cs typeface="Times New Roman" panose="02020603050405020304" pitchFamily="18" charset="0"/>
              </a:rPr>
              <a:t>lvextend --resizefs -l +100%FREE /dev/vg02/lv02 &amp;&amp; \</a:t>
            </a:r>
          </a:p>
          <a:p>
            <a:pPr>
              <a:defRPr/>
            </a:pPr>
            <a:r>
              <a:rPr lang="en-US">
                <a:latin typeface="Times New Roman" panose="02020603050405020304" pitchFamily="18" charset="0"/>
                <a:cs typeface="Times New Roman" panose="02020603050405020304" pitchFamily="18" charset="0"/>
              </a:rPr>
              <a:t>df -Th | grep data</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11836060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Phải</a:t>
            </a:r>
            <a:r>
              <a:rPr lang="en-US" b="0" baseline="0" smtClean="0">
                <a:solidFill>
                  <a:schemeClr val="tx1"/>
                </a:solidFill>
                <a:latin typeface="Times New Roman" panose="02020603050405020304" pitchFamily="18" charset="0"/>
                <a:cs typeface="Times New Roman" panose="02020603050405020304" pitchFamily="18" charset="0"/>
              </a:rPr>
              <a:t> dùng ansible-galaxy cài </a:t>
            </a:r>
            <a:r>
              <a:rPr lang="en-US" sz="1200" b="0" i="0" kern="1200" smtClean="0">
                <a:solidFill>
                  <a:schemeClr val="tx1"/>
                </a:solidFill>
                <a:effectLst/>
                <a:latin typeface="Times New Roman" panose="02020603050405020304" pitchFamily="18" charset="0"/>
                <a:cs typeface="Times New Roman" panose="02020603050405020304" pitchFamily="18" charset="0"/>
              </a:rPr>
              <a:t>community.general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Times New Roman" panose="02020603050405020304" pitchFamily="18" charset="0"/>
                <a:cs typeface="Times New Roman" panose="02020603050405020304" pitchFamily="18" charset="0"/>
              </a:rPr>
              <a:t># ansible-galaxy collection install community.general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Times New Roman" panose="02020603050405020304" pitchFamily="18" charset="0"/>
                <a:cs typeface="Times New Roman" panose="02020603050405020304" pitchFamily="18" charset="0"/>
              </a:rPr>
              <a:t>và</a:t>
            </a:r>
            <a:r>
              <a:rPr lang="en-US" b="0" smtClean="0">
                <a:solidFill>
                  <a:schemeClr val="tx1"/>
                </a:solidFill>
                <a:latin typeface="Times New Roman" panose="02020603050405020304" pitchFamily="18" charset="0"/>
                <a:cs typeface="Times New Roman" panose="02020603050405020304" pitchFamily="18" charset="0"/>
              </a:rPr>
              <a:t> khai báo trong task là</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Times New Roman" panose="02020603050405020304" pitchFamily="18" charset="0"/>
                <a:cs typeface="Times New Roman" panose="02020603050405020304" pitchFamily="18" charset="0"/>
              </a:rPr>
              <a:t>community.general.lvol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smtClean="0">
              <a:solidFill>
                <a:schemeClr val="tx1"/>
              </a:solidFill>
              <a:effectLst/>
              <a:latin typeface="Times New Roman" panose="02020603050405020304" pitchFamily="18" charset="0"/>
              <a:cs typeface="Times New Roman" panose="02020603050405020304" pitchFamily="18" charset="0"/>
            </a:endParaRPr>
          </a:p>
          <a:p>
            <a:pPr>
              <a:defRPr/>
            </a:pPr>
            <a:r>
              <a:rPr lang="en-US" sz="1200" b="0" i="0" kern="1200" smtClean="0">
                <a:solidFill>
                  <a:schemeClr val="tx1"/>
                </a:solidFill>
                <a:effectLst/>
                <a:latin typeface="Times New Roman" panose="02020603050405020304" pitchFamily="18" charset="0"/>
                <a:cs typeface="Times New Roman" panose="02020603050405020304" pitchFamily="18" charset="0"/>
              </a:rPr>
              <a:t>-- Nếu chạy</a:t>
            </a:r>
            <a:r>
              <a:rPr lang="en-US" sz="1200" b="0" i="0" kern="1200" baseline="0" smtClean="0">
                <a:solidFill>
                  <a:schemeClr val="tx1"/>
                </a:solidFill>
                <a:effectLst/>
                <a:latin typeface="Times New Roman" panose="02020603050405020304" pitchFamily="18" charset="0"/>
                <a:cs typeface="Times New Roman" panose="02020603050405020304" pitchFamily="18" charset="0"/>
              </a:rPr>
              <a:t> lệnh bị lỗi do không download</a:t>
            </a:r>
            <a:r>
              <a:rPr lang="en-US" sz="1200" b="0" i="0" kern="1200" smtClean="0">
                <a:solidFill>
                  <a:schemeClr val="tx1"/>
                </a:solidFill>
                <a:effectLst/>
                <a:latin typeface="Times New Roman" panose="02020603050405020304" pitchFamily="18" charset="0"/>
                <a:cs typeface="Times New Roman" panose="02020603050405020304" pitchFamily="18" charset="0"/>
              </a:rPr>
              <a:t> được</a:t>
            </a:r>
            <a:r>
              <a:rPr lang="en-US" sz="1200" b="0" i="0" kern="1200" baseline="0" smtClean="0">
                <a:solidFill>
                  <a:schemeClr val="tx1"/>
                </a:solidFill>
                <a:effectLst/>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community-general</a:t>
            </a:r>
            <a:r>
              <a:rPr lang="en-US" sz="1200" b="0" i="0" kern="1200" baseline="0" smtClean="0">
                <a:solidFill>
                  <a:schemeClr val="tx1"/>
                </a:solidFill>
                <a:effectLst/>
                <a:latin typeface="Times New Roman" panose="02020603050405020304" pitchFamily="18" charset="0"/>
                <a:cs typeface="Times New Roman" panose="02020603050405020304" pitchFamily="18" charset="0"/>
              </a:rPr>
              <a:t> về (có 2 MB hà) thì làm</a:t>
            </a:r>
            <a:r>
              <a:rPr lang="en-US" sz="1200" b="0" i="0" kern="1200" smtClean="0">
                <a:solidFill>
                  <a:schemeClr val="tx1"/>
                </a:solidFill>
                <a:effectLst/>
                <a:latin typeface="Times New Roman" panose="02020603050405020304" pitchFamily="18" charset="0"/>
                <a:cs typeface="Times New Roman" panose="02020603050405020304" pitchFamily="18" charset="0"/>
              </a:rPr>
              <a:t> </a:t>
            </a:r>
            <a:r>
              <a:rPr lang="en-US" sz="1200" b="0" i="0" kern="1200" baseline="0" smtClean="0">
                <a:solidFill>
                  <a:schemeClr val="tx1"/>
                </a:solidFill>
                <a:effectLst/>
                <a:latin typeface="Times New Roman" panose="02020603050405020304" pitchFamily="18" charset="0"/>
                <a:cs typeface="Times New Roman" panose="02020603050405020304" pitchFamily="18" charset="0"/>
              </a:rPr>
              <a:t>như sau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smtClean="0">
                <a:solidFill>
                  <a:schemeClr val="tx1"/>
                </a:solidFill>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smtClean="0">
                <a:solidFill>
                  <a:schemeClr val="tx1"/>
                </a:solidFill>
                <a:effectLst/>
                <a:latin typeface="Times New Roman" panose="02020603050405020304" pitchFamily="18" charset="0"/>
                <a:cs typeface="Times New Roman" panose="02020603050405020304" pitchFamily="18" charset="0"/>
              </a:rPr>
              <a:t>→ tui đã download file </a:t>
            </a:r>
            <a:r>
              <a:rPr lang="en-US" sz="1200" b="0" i="0" kern="1200" smtClean="0">
                <a:solidFill>
                  <a:schemeClr val="tx1"/>
                </a:solidFill>
                <a:effectLst/>
                <a:latin typeface="Times New Roman" panose="02020603050405020304" pitchFamily="18" charset="0"/>
                <a:cs typeface="Times New Roman" panose="02020603050405020304" pitchFamily="18" charset="0"/>
              </a:rPr>
              <a:t>community-general-3.3.2.tar.gz và</a:t>
            </a:r>
            <a:r>
              <a:rPr lang="en-US" sz="1200" b="0" i="0" kern="1200" baseline="0" smtClean="0">
                <a:solidFill>
                  <a:schemeClr val="tx1"/>
                </a:solidFill>
                <a:effectLst/>
                <a:latin typeface="Times New Roman" panose="02020603050405020304" pitchFamily="18" charset="0"/>
                <a:cs typeface="Times New Roman" panose="02020603050405020304" pitchFamily="18" charset="0"/>
              </a:rPr>
              <a:t> quăng lên github các bạn download về và giải nén vào đúng thư mục là xong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smtClean="0">
              <a:solidFill>
                <a:schemeClr val="tx1"/>
              </a:solidFill>
              <a:effectLst/>
              <a:latin typeface="Times New Roman" panose="02020603050405020304" pitchFamily="18" charset="0"/>
              <a:cs typeface="Times New Roman" panose="02020603050405020304" pitchFamily="18" charset="0"/>
            </a:endParaRPr>
          </a:p>
          <a:p>
            <a:pPr>
              <a:defRPr/>
            </a:pPr>
            <a:r>
              <a:rPr lang="en-US" sz="1200" b="0" i="0" kern="1200" smtClean="0">
                <a:solidFill>
                  <a:schemeClr val="tx1"/>
                </a:solidFill>
                <a:effectLst/>
                <a:latin typeface="Times New Roman" panose="02020603050405020304" pitchFamily="18" charset="0"/>
                <a:cs typeface="Times New Roman" panose="02020603050405020304" pitchFamily="18" charset="0"/>
              </a:rPr>
              <a:t># curl -LO </a:t>
            </a:r>
            <a:r>
              <a:rPr lang="en-US">
                <a:latin typeface="Times New Roman" panose="02020603050405020304" pitchFamily="18" charset="0"/>
                <a:cs typeface="Times New Roman" panose="02020603050405020304" pitchFamily="18" charset="0"/>
              </a:rPr>
              <a:t>https://github.com/itviet2021/ansible-lvm-slide/raw/main/community-general-3.3.2.tar.gz </a:t>
            </a:r>
            <a:r>
              <a:rPr lang="en-US" sz="1200" b="0" i="0" kern="1200" smtClean="0">
                <a:solidFill>
                  <a:schemeClr val="tx1"/>
                </a:solidFill>
                <a:effectLst/>
                <a:latin typeface="Times New Roman" panose="02020603050405020304" pitchFamily="18" charset="0"/>
                <a:cs typeface="Times New Roman" panose="02020603050405020304" pitchFamily="18" charset="0"/>
              </a:rPr>
              <a:t>&amp;&amp;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Times New Roman" panose="02020603050405020304" pitchFamily="18" charset="0"/>
                <a:cs typeface="Times New Roman" panose="02020603050405020304" pitchFamily="18" charset="0"/>
              </a:rPr>
              <a:t>mkdir -p /root/.ansible/collections/ansible_collections/community/general &amp;&amp;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Times New Roman" panose="02020603050405020304" pitchFamily="18" charset="0"/>
                <a:cs typeface="Times New Roman" panose="02020603050405020304" pitchFamily="18" charset="0"/>
              </a:rPr>
              <a:t>tar xf community-general-3.3.2.tar.gz -C /root/.ansible/collections/ansible_collections/community/general</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29</a:t>
            </a:fld>
            <a:endParaRPr lang="en-US"/>
          </a:p>
        </p:txBody>
      </p:sp>
    </p:spTree>
    <p:extLst>
      <p:ext uri="{BB962C8B-B14F-4D97-AF65-F5344CB8AC3E}">
        <p14:creationId xmlns:p14="http://schemas.microsoft.com/office/powerpoint/2010/main" val="3025412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42890113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ansible-playbook lvm_extend.yml</a:t>
            </a:r>
          </a:p>
        </p:txBody>
      </p:sp>
      <p:sp>
        <p:nvSpPr>
          <p:cNvPr id="4" name="Slide Number Placeholder 3"/>
          <p:cNvSpPr>
            <a:spLocks noGrp="1"/>
          </p:cNvSpPr>
          <p:nvPr>
            <p:ph type="sldNum" sz="quarter" idx="10"/>
          </p:nvPr>
        </p:nvSpPr>
        <p:spPr/>
        <p:txBody>
          <a:bodyPr/>
          <a:lstStyle/>
          <a:p>
            <a:fld id="{DF61EA0F-A667-4B49-8422-0062BC55E249}" type="slidenum">
              <a:rPr lang="en-US" smtClean="0"/>
              <a:t>30</a:t>
            </a:fld>
            <a:endParaRPr lang="en-US"/>
          </a:p>
        </p:txBody>
      </p:sp>
    </p:spTree>
    <p:extLst>
      <p:ext uri="{BB962C8B-B14F-4D97-AF65-F5344CB8AC3E}">
        <p14:creationId xmlns:p14="http://schemas.microsoft.com/office/powerpoint/2010/main" val="3171778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31</a:t>
            </a:fld>
            <a:endParaRPr lang="en-US"/>
          </a:p>
        </p:txBody>
      </p:sp>
    </p:spTree>
    <p:extLst>
      <p:ext uri="{BB962C8B-B14F-4D97-AF65-F5344CB8AC3E}">
        <p14:creationId xmlns:p14="http://schemas.microsoft.com/office/powerpoint/2010/main" val="21977496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err="1" smtClean="0">
                <a:solidFill>
                  <a:schemeClr val="tx1"/>
                </a:solidFill>
                <a:latin typeface="Times New Roman" panose="02020603050405020304" pitchFamily="18" charset="0"/>
                <a:cs typeface="Times New Roman" panose="02020603050405020304" pitchFamily="18" charset="0"/>
              </a:rPr>
              <a:t>Hình</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lấy</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từ</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gparted</a:t>
            </a: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32</a:t>
            </a:fld>
            <a:endParaRPr lang="en-US"/>
          </a:p>
        </p:txBody>
      </p:sp>
    </p:spTree>
    <p:extLst>
      <p:ext uri="{BB962C8B-B14F-4D97-AF65-F5344CB8AC3E}">
        <p14:creationId xmlns:p14="http://schemas.microsoft.com/office/powerpoint/2010/main" val="2484765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panose="02020603050405020304" pitchFamily="18" charset="0"/>
                <a:cs typeface="Times New Roman" panose="02020603050405020304" pitchFamily="18" charset="0"/>
              </a:rPr>
              <a:t># lvreduce -y --resizefs -L -1G vg02/lv01 &amp;&amp; \</a:t>
            </a:r>
          </a:p>
          <a:p>
            <a:pPr>
              <a:defRPr/>
            </a:pPr>
            <a:r>
              <a:rPr lang="en-US">
                <a:latin typeface="Times New Roman" panose="02020603050405020304" pitchFamily="18" charset="0"/>
                <a:cs typeface="Times New Roman" panose="02020603050405020304" pitchFamily="18" charset="0"/>
              </a:rPr>
              <a:t>df -Th | grep </a:t>
            </a:r>
            <a:r>
              <a:rPr lang="en-US" smtClean="0">
                <a:latin typeface="Times New Roman" panose="02020603050405020304" pitchFamily="18" charset="0"/>
                <a:cs typeface="Times New Roman" panose="02020603050405020304" pitchFamily="18" charset="0"/>
              </a:rPr>
              <a:t>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33</a:t>
            </a:fld>
            <a:endParaRPr lang="en-US"/>
          </a:p>
        </p:txBody>
      </p:sp>
    </p:spTree>
    <p:extLst>
      <p:ext uri="{BB962C8B-B14F-4D97-AF65-F5344CB8AC3E}">
        <p14:creationId xmlns:p14="http://schemas.microsoft.com/office/powerpoint/2010/main" val="3878956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ansible-playbook lvm_shrink.yml</a:t>
            </a:r>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a:p>
        </p:txBody>
      </p:sp>
    </p:spTree>
    <p:extLst>
      <p:ext uri="{BB962C8B-B14F-4D97-AF65-F5344CB8AC3E}">
        <p14:creationId xmlns:p14="http://schemas.microsoft.com/office/powerpoint/2010/main" val="2406797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35</a:t>
            </a:fld>
            <a:endParaRPr lang="en-US"/>
          </a:p>
        </p:txBody>
      </p:sp>
    </p:spTree>
    <p:extLst>
      <p:ext uri="{BB962C8B-B14F-4D97-AF65-F5344CB8AC3E}">
        <p14:creationId xmlns:p14="http://schemas.microsoft.com/office/powerpoint/2010/main" val="2671958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36</a:t>
            </a:fld>
            <a:endParaRPr lang="en-US"/>
          </a:p>
        </p:txBody>
      </p:sp>
    </p:spTree>
    <p:extLst>
      <p:ext uri="{BB962C8B-B14F-4D97-AF65-F5344CB8AC3E}">
        <p14:creationId xmlns:p14="http://schemas.microsoft.com/office/powerpoint/2010/main" val="22926856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pvcreate /dev/nvme0n3</a:t>
            </a:r>
            <a:r>
              <a:rPr lang="en-US" b="0" baseline="0" smtClean="0">
                <a:solidFill>
                  <a:schemeClr val="tx1"/>
                </a:solidFill>
                <a:latin typeface="Times New Roman" panose="02020603050405020304" pitchFamily="18" charset="0"/>
                <a:cs typeface="Times New Roman" panose="02020603050405020304" pitchFamily="18" charset="0"/>
              </a:rPr>
              <a:t> &amp;&amp; </a:t>
            </a:r>
            <a:r>
              <a:rPr lang="en-US" b="0" smtClean="0">
                <a:solidFill>
                  <a:schemeClr val="tx1"/>
                </a:solidFill>
                <a:latin typeface="Times New Roman" panose="02020603050405020304" pitchFamily="18" charset="0"/>
                <a:cs typeface="Times New Roman" panose="02020603050405020304" pitchFamily="18" charset="0"/>
              </a:rPr>
              <a:t>pvdisplay /dev/nvme0n3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Nếu</a:t>
            </a:r>
            <a:r>
              <a:rPr lang="en-US" b="0" baseline="0" smtClean="0">
                <a:solidFill>
                  <a:schemeClr val="tx1"/>
                </a:solidFill>
                <a:latin typeface="Times New Roman" panose="02020603050405020304" pitchFamily="18" charset="0"/>
                <a:cs typeface="Times New Roman" panose="02020603050405020304" pitchFamily="18" charset="0"/>
              </a:rPr>
              <a:t> chạy playbook </a:t>
            </a:r>
            <a:r>
              <a:rPr lang="en-US" b="1" baseline="0" smtClean="0">
                <a:solidFill>
                  <a:schemeClr val="tx1"/>
                </a:solidFill>
                <a:latin typeface="Times New Roman" panose="02020603050405020304" pitchFamily="18" charset="0"/>
                <a:cs typeface="Times New Roman" panose="02020603050405020304" pitchFamily="18" charset="0"/>
              </a:rPr>
              <a:t>lvm_com_them.yml</a:t>
            </a:r>
            <a:r>
              <a:rPr lang="en-US" b="0" baseline="0" smtClean="0">
                <a:solidFill>
                  <a:schemeClr val="tx1"/>
                </a:solidFill>
                <a:latin typeface="Times New Roman" panose="02020603050405020304" pitchFamily="18" charset="0"/>
                <a:cs typeface="Times New Roman" panose="02020603050405020304" pitchFamily="18" charset="0"/>
              </a:rPr>
              <a:t> thì chạy trước các lệnh phần </a:t>
            </a:r>
            <a:r>
              <a:rPr lang="en-US" b="1" baseline="0" smtClean="0">
                <a:solidFill>
                  <a:schemeClr val="tx1"/>
                </a:solidFill>
                <a:latin typeface="Times New Roman" panose="02020603050405020304" pitchFamily="18" charset="0"/>
                <a:cs typeface="Times New Roman" panose="02020603050405020304" pitchFamily="18" charset="0"/>
              </a:rPr>
              <a:t>1. Chuẩn bị </a:t>
            </a:r>
            <a:r>
              <a:rPr lang="en-US" b="0" baseline="0" smtClean="0">
                <a:solidFill>
                  <a:schemeClr val="tx1"/>
                </a:solidFill>
                <a:latin typeface="Times New Roman" panose="02020603050405020304" pitchFamily="18" charset="0"/>
                <a:cs typeface="Times New Roman" panose="02020603050405020304" pitchFamily="18" charset="0"/>
              </a:rPr>
              <a:t>trong </a:t>
            </a:r>
            <a:r>
              <a:rPr lang="en-US" b="1" baseline="0" smtClean="0">
                <a:solidFill>
                  <a:schemeClr val="tx1"/>
                </a:solidFill>
                <a:latin typeface="Times New Roman" panose="02020603050405020304" pitchFamily="18" charset="0"/>
                <a:cs typeface="Times New Roman" panose="02020603050405020304" pitchFamily="18" charset="0"/>
              </a:rPr>
              <a:t>lenh_com_them_lvm.txt</a:t>
            </a:r>
            <a:endParaRPr lang="en-US" b="1"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37</a:t>
            </a:fld>
            <a:endParaRPr lang="en-US"/>
          </a:p>
        </p:txBody>
      </p:sp>
    </p:spTree>
    <p:extLst>
      <p:ext uri="{BB962C8B-B14F-4D97-AF65-F5344CB8AC3E}">
        <p14:creationId xmlns:p14="http://schemas.microsoft.com/office/powerpoint/2010/main" val="7023192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vgcreate vg03 /dev/nvme0n3 /dev/nvme0n4p2 /dev/nvme0n5p3 &amp;&amp; vgdisplay vg03</a:t>
            </a:r>
          </a:p>
        </p:txBody>
      </p:sp>
      <p:sp>
        <p:nvSpPr>
          <p:cNvPr id="4" name="Slide Number Placeholder 3"/>
          <p:cNvSpPr>
            <a:spLocks noGrp="1"/>
          </p:cNvSpPr>
          <p:nvPr>
            <p:ph type="sldNum" sz="quarter" idx="10"/>
          </p:nvPr>
        </p:nvSpPr>
        <p:spPr/>
        <p:txBody>
          <a:bodyPr/>
          <a:lstStyle/>
          <a:p>
            <a:fld id="{DF61EA0F-A667-4B49-8422-0062BC55E249}" type="slidenum">
              <a:rPr lang="en-US" smtClean="0"/>
              <a:t>38</a:t>
            </a:fld>
            <a:endParaRPr lang="en-US"/>
          </a:p>
        </p:txBody>
      </p:sp>
    </p:spTree>
    <p:extLst>
      <p:ext uri="{BB962C8B-B14F-4D97-AF65-F5344CB8AC3E}">
        <p14:creationId xmlns:p14="http://schemas.microsoft.com/office/powerpoint/2010/main" val="16426647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vgextend vg03 /dev/nvme0n5p2</a:t>
            </a:r>
            <a:r>
              <a:rPr lang="en-US" b="0" baseline="0" smtClean="0">
                <a:solidFill>
                  <a:schemeClr val="tx1"/>
                </a:solidFill>
                <a:latin typeface="Times New Roman" panose="02020603050405020304" pitchFamily="18" charset="0"/>
                <a:cs typeface="Times New Roman" panose="02020603050405020304" pitchFamily="18" charset="0"/>
              </a:rPr>
              <a:t> &amp;&amp; </a:t>
            </a:r>
            <a:r>
              <a:rPr lang="en-US" b="0" smtClean="0">
                <a:solidFill>
                  <a:schemeClr val="tx1"/>
                </a:solidFill>
                <a:latin typeface="Times New Roman" panose="02020603050405020304" pitchFamily="18" charset="0"/>
                <a:cs typeface="Times New Roman" panose="02020603050405020304" pitchFamily="18" charset="0"/>
              </a:rPr>
              <a:t>vgdisplay vg03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https://github.com/ansible-collections/community.general/issues/2991</a:t>
            </a:r>
          </a:p>
        </p:txBody>
      </p:sp>
      <p:sp>
        <p:nvSpPr>
          <p:cNvPr id="4" name="Slide Number Placeholder 3"/>
          <p:cNvSpPr>
            <a:spLocks noGrp="1"/>
          </p:cNvSpPr>
          <p:nvPr>
            <p:ph type="sldNum" sz="quarter" idx="10"/>
          </p:nvPr>
        </p:nvSpPr>
        <p:spPr/>
        <p:txBody>
          <a:bodyPr/>
          <a:lstStyle/>
          <a:p>
            <a:fld id="{DF61EA0F-A667-4B49-8422-0062BC55E249}" type="slidenum">
              <a:rPr lang="en-US" smtClean="0"/>
              <a:t>39</a:t>
            </a:fld>
            <a:endParaRPr lang="en-US"/>
          </a:p>
        </p:txBody>
      </p:sp>
    </p:spTree>
    <p:extLst>
      <p:ext uri="{BB962C8B-B14F-4D97-AF65-F5344CB8AC3E}">
        <p14:creationId xmlns:p14="http://schemas.microsoft.com/office/powerpoint/2010/main" val="3942385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14641374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vgcreate vg04 -s 8 /dev/nvme0n5p1</a:t>
            </a:r>
            <a:r>
              <a:rPr lang="en-US" b="0" baseline="0" smtClean="0">
                <a:solidFill>
                  <a:schemeClr val="tx1"/>
                </a:solidFill>
                <a:latin typeface="Times New Roman" panose="02020603050405020304" pitchFamily="18" charset="0"/>
                <a:cs typeface="Times New Roman" panose="02020603050405020304" pitchFamily="18" charset="0"/>
              </a:rPr>
              <a:t> &amp;&amp; </a:t>
            </a:r>
            <a:r>
              <a:rPr lang="en-US" b="0" smtClean="0">
                <a:solidFill>
                  <a:schemeClr val="tx1"/>
                </a:solidFill>
                <a:latin typeface="Times New Roman" panose="02020603050405020304" pitchFamily="18" charset="0"/>
                <a:cs typeface="Times New Roman" panose="02020603050405020304" pitchFamily="18" charset="0"/>
              </a:rPr>
              <a:t>vgdisplay vg04</a:t>
            </a:r>
          </a:p>
        </p:txBody>
      </p:sp>
      <p:sp>
        <p:nvSpPr>
          <p:cNvPr id="4" name="Slide Number Placeholder 3"/>
          <p:cNvSpPr>
            <a:spLocks noGrp="1"/>
          </p:cNvSpPr>
          <p:nvPr>
            <p:ph type="sldNum" sz="quarter" idx="10"/>
          </p:nvPr>
        </p:nvSpPr>
        <p:spPr/>
        <p:txBody>
          <a:bodyPr/>
          <a:lstStyle/>
          <a:p>
            <a:fld id="{DF61EA0F-A667-4B49-8422-0062BC55E249}" type="slidenum">
              <a:rPr lang="en-US" smtClean="0"/>
              <a:t>40</a:t>
            </a:fld>
            <a:endParaRPr lang="en-US"/>
          </a:p>
        </p:txBody>
      </p:sp>
    </p:spTree>
    <p:extLst>
      <p:ext uri="{BB962C8B-B14F-4D97-AF65-F5344CB8AC3E}">
        <p14:creationId xmlns:p14="http://schemas.microsoft.com/office/powerpoint/2010/main" val="2343049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41</a:t>
            </a:fld>
            <a:endParaRPr lang="en-US"/>
          </a:p>
        </p:txBody>
      </p:sp>
    </p:spTree>
    <p:extLst>
      <p:ext uri="{BB962C8B-B14F-4D97-AF65-F5344CB8AC3E}">
        <p14:creationId xmlns:p14="http://schemas.microsoft.com/office/powerpoint/2010/main" val="30930609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42</a:t>
            </a:fld>
            <a:endParaRPr lang="en-US"/>
          </a:p>
        </p:txBody>
      </p:sp>
    </p:spTree>
    <p:extLst>
      <p:ext uri="{BB962C8B-B14F-4D97-AF65-F5344CB8AC3E}">
        <p14:creationId xmlns:p14="http://schemas.microsoft.com/office/powerpoint/2010/main" val="4008923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43</a:t>
            </a:fld>
            <a:endParaRPr lang="en-US"/>
          </a:p>
        </p:txBody>
      </p:sp>
    </p:spTree>
    <p:extLst>
      <p:ext uri="{BB962C8B-B14F-4D97-AF65-F5344CB8AC3E}">
        <p14:creationId xmlns:p14="http://schemas.microsoft.com/office/powerpoint/2010/main" val="1172439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44</a:t>
            </a:fld>
            <a:endParaRPr lang="en-US"/>
          </a:p>
        </p:txBody>
      </p:sp>
    </p:spTree>
    <p:extLst>
      <p:ext uri="{BB962C8B-B14F-4D97-AF65-F5344CB8AC3E}">
        <p14:creationId xmlns:p14="http://schemas.microsoft.com/office/powerpoint/2010/main" val="2264149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yum install epel-release -y &amp;&amp; \</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yum install ansible git -y &amp;&amp; \</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git clone https://github.com/itviet2021/ansible-lvm-lab.git &amp;&amp; \</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cd ansible-lvm-lab</a:t>
            </a:r>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31028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91993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2693693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https://nhacxua.vn/ban-ve-bai-hat-vung-troi-xanh-ky-niem-cua-thuc-chuong-va-su-giong-nhau-ky-la-voi-bai-hat-con-duong-mang-ten-em/</a:t>
            </a:r>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112894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err="1" smtClean="0">
                <a:solidFill>
                  <a:schemeClr val="tx1"/>
                </a:solidFill>
                <a:latin typeface="Times New Roman" panose="02020603050405020304" pitchFamily="18" charset="0"/>
                <a:cs typeface="Times New Roman" panose="02020603050405020304" pitchFamily="18" charset="0"/>
              </a:rPr>
              <a:t>Gỗ</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pv</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và</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nhấn</a:t>
            </a:r>
            <a:r>
              <a:rPr lang="en-US" b="0" baseline="0" smtClean="0">
                <a:solidFill>
                  <a:schemeClr val="tx1"/>
                </a:solidFill>
                <a:latin typeface="Times New Roman" panose="02020603050405020304" pitchFamily="18" charset="0"/>
                <a:cs typeface="Times New Roman" panose="02020603050405020304" pitchFamily="18" charset="0"/>
              </a:rPr>
              <a:t> tab 2 </a:t>
            </a:r>
            <a:r>
              <a:rPr lang="en-US" b="0" baseline="0" err="1" smtClean="0">
                <a:solidFill>
                  <a:schemeClr val="tx1"/>
                </a:solidFill>
                <a:latin typeface="Times New Roman" panose="02020603050405020304" pitchFamily="18" charset="0"/>
                <a:cs typeface="Times New Roman" panose="02020603050405020304" pitchFamily="18" charset="0"/>
              </a:rPr>
              <a:t>lần</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liên</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tiếp</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để</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xem</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tất</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cả</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các</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lệnh</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bắt</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đầu</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bằng</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pv</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có</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trên</a:t>
            </a:r>
            <a:r>
              <a:rPr lang="en-US" b="0" baseline="0" smtClean="0">
                <a:solidFill>
                  <a:schemeClr val="tx1"/>
                </a:solidFill>
                <a:latin typeface="Times New Roman" panose="02020603050405020304" pitchFamily="18" charset="0"/>
                <a:cs typeface="Times New Roman" panose="02020603050405020304" pitchFamily="18" charset="0"/>
              </a:rPr>
              <a:t> 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err="1" smtClean="0">
                <a:solidFill>
                  <a:schemeClr val="tx1"/>
                </a:solidFill>
                <a:latin typeface="Times New Roman" panose="02020603050405020304" pitchFamily="18" charset="0"/>
                <a:cs typeface="Times New Roman" panose="02020603050405020304" pitchFamily="18" charset="0"/>
              </a:rPr>
              <a:t>pvchange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pvck</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pvcreate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pvdisplay</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pvmove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pvremove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pvresize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pvs</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pvscan</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vg</a:t>
            </a:r>
          </a:p>
          <a:p>
            <a:pPr marL="0" marR="0" indent="0" algn="l" defTabSz="914400" rtl="0" eaLnBrk="1" fontAlgn="auto" latinLnBrk="0" hangingPunct="1">
              <a:lnSpc>
                <a:spcPct val="100000"/>
              </a:lnSpc>
              <a:spcBef>
                <a:spcPts val="0"/>
              </a:spcBef>
              <a:spcAft>
                <a:spcPts val="0"/>
              </a:spcAft>
              <a:buClrTx/>
              <a:buSzTx/>
              <a:buFontTx/>
              <a:buNone/>
              <a:tabLst/>
              <a:defRPr/>
            </a:pPr>
            <a:r>
              <a:rPr lang="en-US" b="0" err="1" smtClean="0">
                <a:solidFill>
                  <a:schemeClr val="tx1"/>
                </a:solidFill>
                <a:latin typeface="Times New Roman" panose="02020603050405020304" pitchFamily="18" charset="0"/>
                <a:cs typeface="Times New Roman" panose="02020603050405020304" pitchFamily="18" charset="0"/>
              </a:rPr>
              <a:t>vgcfgbackup</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vgck</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vgdisplay</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vgimport</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vgmknodes</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vgrename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vgsplit</a:t>
            </a:r>
            <a:r>
              <a:rPr lang="en-US" smtClean="0">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vgcfgrestore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vgconvert</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vgexport</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vgimportclone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vgreduce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vgs</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vgchange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vgcreate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vgextend</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vgmerge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vgremove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vgscan</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lv</a:t>
            </a:r>
          </a:p>
          <a:p>
            <a:pPr marL="0" marR="0" indent="0" algn="l" defTabSz="914400" rtl="0" eaLnBrk="1" fontAlgn="auto" latinLnBrk="0" hangingPunct="1">
              <a:lnSpc>
                <a:spcPct val="100000"/>
              </a:lnSpc>
              <a:spcBef>
                <a:spcPts val="0"/>
              </a:spcBef>
              <a:spcAft>
                <a:spcPts val="0"/>
              </a:spcAft>
              <a:buClrTx/>
              <a:buSzTx/>
              <a:buFontTx/>
              <a:buNone/>
              <a:tabLst/>
              <a:defRPr/>
            </a:pPr>
            <a:r>
              <a:rPr lang="en-US" b="0" err="1" smtClean="0">
                <a:solidFill>
                  <a:schemeClr val="tx1"/>
                </a:solidFill>
                <a:latin typeface="Times New Roman" panose="02020603050405020304" pitchFamily="18" charset="0"/>
                <a:cs typeface="Times New Roman" panose="02020603050405020304" pitchFamily="18" charset="0"/>
              </a:rPr>
              <a:t>lvchange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lvcreate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lvextend</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lvmconfig</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lvmdump</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lvmsadc</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lvreduce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lvrename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lvs</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lvconvert</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lvdisplay</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lvm</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lvmdiskscan</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lvmpolld</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lvmsar</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lvremove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lvresize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lvscan</a:t>
            </a: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3953238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8AB3105-DC0B-46AA-BF7C-10324D269079}" type="datetime1">
              <a:rPr lang="en-US" smtClean="0"/>
              <a:t>7/16/2021</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2521DD47-529A-4D68-B2F5-5A02D688CB19}" type="datetime1">
              <a:rPr lang="en-US" smtClean="0"/>
              <a:t>7/16/2021</a:t>
            </a:fld>
            <a:endParaRPr lang="en-US"/>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9.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84093"/>
            <a:ext cx="10515600" cy="5849471"/>
          </a:xfrm>
        </p:spPr>
        <p:txBody>
          <a:bodyPr anchor="ctr" anchorCtr="0">
            <a:normAutofit/>
          </a:bodyPr>
          <a:lstStyle/>
          <a:p>
            <a:r>
              <a:rPr lang="en-US" sz="4500" smtClean="0">
                <a:solidFill>
                  <a:schemeClr val="bg1"/>
                </a:solidFill>
              </a:rPr>
              <a:t>Ansible </a:t>
            </a:r>
            <a:r>
              <a:rPr lang="en-US" sz="4500">
                <a:solidFill>
                  <a:schemeClr val="bg1"/>
                </a:solidFill>
              </a:rPr>
              <a:t>tự động </a:t>
            </a:r>
            <a:r>
              <a:rPr lang="en-US" sz="4500" smtClean="0">
                <a:solidFill>
                  <a:schemeClr val="bg1"/>
                </a:solidFill>
              </a:rPr>
              <a:t>cấu hình Linux LVM</a:t>
            </a:r>
            <a:r>
              <a:rPr lang="en-US" sz="4500">
                <a:solidFill>
                  <a:schemeClr val="bg1"/>
                </a:solidFill>
              </a:rPr>
              <a:t/>
            </a:r>
            <a:br>
              <a:rPr lang="en-US" sz="4500">
                <a:solidFill>
                  <a:schemeClr val="bg1"/>
                </a:solidFill>
              </a:rPr>
            </a:br>
            <a:r>
              <a:rPr lang="en-US" sz="4500" smtClean="0">
                <a:solidFill>
                  <a:schemeClr val="bg1"/>
                </a:solidFill>
              </a:rPr>
              <a:t>16/07/2021</a:t>
            </a:r>
            <a:r>
              <a:rPr lang="en-US" sz="4000" smtClean="0">
                <a:solidFill>
                  <a:schemeClr val="bg1"/>
                </a:solidFill>
              </a:rPr>
              <a:t/>
            </a:r>
            <a:br>
              <a:rPr lang="en-US" sz="4000" smtClean="0">
                <a:solidFill>
                  <a:schemeClr val="bg1"/>
                </a:solidFill>
              </a:rPr>
            </a:br>
            <a:r>
              <a:rPr lang="en-US" sz="4000" smtClean="0">
                <a:solidFill>
                  <a:schemeClr val="bg1"/>
                </a:solidFill>
              </a:rPr>
              <a:t/>
            </a:r>
            <a:br>
              <a:rPr lang="en-US" sz="4000" smtClean="0">
                <a:solidFill>
                  <a:schemeClr val="bg1"/>
                </a:solidFill>
              </a:rPr>
            </a:br>
            <a:r>
              <a:rPr lang="en-US" sz="4000" smtClean="0">
                <a:solidFill>
                  <a:schemeClr val="bg1"/>
                </a:solidFill>
              </a:rPr>
              <a:t/>
            </a:r>
            <a:br>
              <a:rPr lang="en-US" sz="4000" smtClean="0">
                <a:solidFill>
                  <a:schemeClr val="bg1"/>
                </a:solidFill>
              </a:rPr>
            </a:br>
            <a:r>
              <a:rPr lang="en-US" sz="4000" smtClean="0">
                <a:solidFill>
                  <a:schemeClr val="bg1"/>
                </a:solidFill>
              </a:rPr>
              <a:t/>
            </a:r>
            <a:br>
              <a:rPr lang="en-US" sz="4000" smtClean="0">
                <a:solidFill>
                  <a:schemeClr val="bg1"/>
                </a:solidFill>
              </a:rPr>
            </a:br>
            <a:r>
              <a:rPr lang="en-US" sz="3000">
                <a:solidFill>
                  <a:schemeClr val="bg1"/>
                </a:solidFill>
              </a:rPr>
              <a:t>Nguyễn Trung Hiếu</a:t>
            </a:r>
            <a:br>
              <a:rPr lang="en-US" sz="3000">
                <a:solidFill>
                  <a:schemeClr val="bg1"/>
                </a:solidFill>
              </a:rPr>
            </a:br>
            <a:r>
              <a:rPr lang="en-US" sz="3000">
                <a:solidFill>
                  <a:schemeClr val="bg1"/>
                </a:solidFill>
              </a:rPr>
              <a:t>Điện thoại + Zalo: 09 19 76 11 85</a:t>
            </a:r>
            <a:br>
              <a:rPr lang="en-US" sz="3000">
                <a:solidFill>
                  <a:schemeClr val="bg1"/>
                </a:solidFill>
              </a:rPr>
            </a:br>
            <a:r>
              <a:rPr lang="en-US" sz="3000">
                <a:solidFill>
                  <a:schemeClr val="bg1"/>
                </a:solidFill>
              </a:rPr>
              <a:t>Skype: opensourcesharing</a:t>
            </a:r>
            <a:br>
              <a:rPr lang="en-US" sz="3000">
                <a:solidFill>
                  <a:schemeClr val="bg1"/>
                </a:solidFill>
              </a:rPr>
            </a:br>
            <a:r>
              <a:rPr lang="en-US" sz="3000">
                <a:solidFill>
                  <a:schemeClr val="bg1"/>
                </a:solidFill>
              </a:rPr>
              <a:t>Email: </a:t>
            </a:r>
            <a:r>
              <a:rPr lang="en-US" sz="3000" smtClean="0">
                <a:solidFill>
                  <a:schemeClr val="bg1"/>
                </a:solidFill>
              </a:rPr>
              <a:t>thaygiaoth@gmail.com</a:t>
            </a:r>
            <a:endParaRPr lang="en-US" sz="3000">
              <a:solidFill>
                <a:schemeClr val="bg1"/>
              </a:solidFill>
            </a:endParaRPr>
          </a:p>
        </p:txBody>
      </p:sp>
    </p:spTree>
    <p:extLst>
      <p:ext uri="{BB962C8B-B14F-4D97-AF65-F5344CB8AC3E}">
        <p14:creationId xmlns:p14="http://schemas.microsoft.com/office/powerpoint/2010/main" val="3821260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554834"/>
          </a:xfrm>
        </p:spPr>
        <p:txBody>
          <a:bodyPr>
            <a:normAutofit/>
          </a:bodyPr>
          <a:lstStyle/>
          <a:p>
            <a:r>
              <a:rPr lang="en-US" b="1" smtClean="0">
                <a:solidFill>
                  <a:srgbClr val="FF00FF"/>
                </a:solidFill>
              </a:rPr>
              <a:t>3. </a:t>
            </a:r>
            <a:r>
              <a:rPr lang="en-US" b="1" smtClean="0">
                <a:solidFill>
                  <a:srgbClr val="00B050"/>
                </a:solidFill>
              </a:rPr>
              <a:t>Môi </a:t>
            </a:r>
            <a:r>
              <a:rPr lang="en-US" b="1" err="1" smtClean="0">
                <a:solidFill>
                  <a:srgbClr val="00B050"/>
                </a:solidFill>
              </a:rPr>
              <a:t>trường</a:t>
            </a:r>
            <a:r>
              <a:rPr lang="en-US" b="1" smtClean="0">
                <a:solidFill>
                  <a:srgbClr val="00B050"/>
                </a:solidFill>
              </a:rPr>
              <a:t> </a:t>
            </a:r>
            <a:r>
              <a:rPr lang="en-US" b="1" err="1" smtClean="0">
                <a:solidFill>
                  <a:srgbClr val="00B050"/>
                </a:solidFill>
              </a:rPr>
              <a:t>thực</a:t>
            </a:r>
            <a:r>
              <a:rPr lang="en-US" b="1" smtClean="0">
                <a:solidFill>
                  <a:srgbClr val="00B050"/>
                </a:solidFill>
              </a:rPr>
              <a:t> hiện </a:t>
            </a:r>
            <a:r>
              <a:rPr lang="en-US" b="1" smtClean="0">
                <a:solidFill>
                  <a:srgbClr val="FF00FF"/>
                </a:solidFill>
              </a:rPr>
              <a:t>→</a:t>
            </a:r>
            <a:r>
              <a:rPr lang="en-US" b="1" smtClean="0">
                <a:solidFill>
                  <a:srgbClr val="00B050"/>
                </a:solidFill>
              </a:rPr>
              <a:t> thay đổi giá trị nếu trên máy bạn khác</a:t>
            </a:r>
            <a:endParaRPr lang="en-US"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13" name="Picture 12"/>
          <p:cNvPicPr>
            <a:picLocks noChangeAspect="1"/>
          </p:cNvPicPr>
          <p:nvPr/>
        </p:nvPicPr>
        <p:blipFill>
          <a:blip r:embed="rId3"/>
          <a:stretch>
            <a:fillRect/>
          </a:stretch>
        </p:blipFill>
        <p:spPr>
          <a:xfrm>
            <a:off x="7521349" y="1363465"/>
            <a:ext cx="2038095" cy="4800000"/>
          </a:xfrm>
          <a:prstGeom prst="rect">
            <a:avLst/>
          </a:prstGeom>
        </p:spPr>
      </p:pic>
      <p:sp>
        <p:nvSpPr>
          <p:cNvPr id="16" name="TextBox 15"/>
          <p:cNvSpPr txBox="1"/>
          <p:nvPr/>
        </p:nvSpPr>
        <p:spPr>
          <a:xfrm>
            <a:off x="9559444" y="1631464"/>
            <a:ext cx="2299625" cy="369332"/>
          </a:xfrm>
          <a:prstGeom prst="rect">
            <a:avLst/>
          </a:prstGeom>
          <a:noFill/>
        </p:spPr>
        <p:txBody>
          <a:bodyPr wrap="square" rtlCol="0">
            <a:spAutoFit/>
          </a:bodyPr>
          <a:lstStyle/>
          <a:p>
            <a:r>
              <a:rPr lang="en-US">
                <a:solidFill>
                  <a:srgbClr val="00B0F0"/>
                </a:solidFill>
              </a:rPr>
              <a:t>/</a:t>
            </a:r>
            <a:r>
              <a:rPr lang="en-US" smtClean="0">
                <a:solidFill>
                  <a:srgbClr val="00B0F0"/>
                </a:solidFill>
              </a:rPr>
              <a:t>dev/nvme0n</a:t>
            </a:r>
            <a:r>
              <a:rPr lang="en-US" smtClean="0">
                <a:solidFill>
                  <a:srgbClr val="FF0000"/>
                </a:solidFill>
              </a:rPr>
              <a:t>2 </a:t>
            </a:r>
            <a:r>
              <a:rPr lang="en-US" smtClean="0">
                <a:solidFill>
                  <a:srgbClr val="FF00FF"/>
                </a:solidFill>
              </a:rPr>
              <a:t>5GB</a:t>
            </a:r>
            <a:endParaRPr lang="en-US">
              <a:solidFill>
                <a:srgbClr val="FF00FF"/>
              </a:solidFill>
            </a:endParaRPr>
          </a:p>
        </p:txBody>
      </p:sp>
      <p:sp>
        <p:nvSpPr>
          <p:cNvPr id="20" name="TextBox 19"/>
          <p:cNvSpPr txBox="1"/>
          <p:nvPr/>
        </p:nvSpPr>
        <p:spPr>
          <a:xfrm>
            <a:off x="9595056" y="2741845"/>
            <a:ext cx="2397300" cy="369332"/>
          </a:xfrm>
          <a:prstGeom prst="rect">
            <a:avLst/>
          </a:prstGeom>
          <a:noFill/>
        </p:spPr>
        <p:txBody>
          <a:bodyPr wrap="square" rtlCol="0">
            <a:spAutoFit/>
          </a:bodyPr>
          <a:lstStyle/>
          <a:p>
            <a:r>
              <a:rPr lang="en-US">
                <a:solidFill>
                  <a:srgbClr val="00B0F0"/>
                </a:solidFill>
              </a:rPr>
              <a:t>/</a:t>
            </a:r>
            <a:r>
              <a:rPr lang="en-US" smtClean="0">
                <a:solidFill>
                  <a:srgbClr val="00B0F0"/>
                </a:solidFill>
              </a:rPr>
              <a:t>dev/nvme0n2</a:t>
            </a:r>
            <a:r>
              <a:rPr lang="en-US" smtClean="0">
                <a:solidFill>
                  <a:srgbClr val="FF0000"/>
                </a:solidFill>
              </a:rPr>
              <a:t>p1 </a:t>
            </a:r>
            <a:r>
              <a:rPr lang="en-US" smtClean="0">
                <a:solidFill>
                  <a:srgbClr val="FF00FF"/>
                </a:solidFill>
              </a:rPr>
              <a:t>5GB</a:t>
            </a:r>
            <a:endParaRPr lang="en-US">
              <a:solidFill>
                <a:srgbClr val="FF00FF"/>
              </a:solidFill>
            </a:endParaRPr>
          </a:p>
        </p:txBody>
      </p:sp>
      <p:sp>
        <p:nvSpPr>
          <p:cNvPr id="21" name="TextBox 20"/>
          <p:cNvSpPr txBox="1"/>
          <p:nvPr/>
        </p:nvSpPr>
        <p:spPr>
          <a:xfrm>
            <a:off x="9595056" y="4121160"/>
            <a:ext cx="1799780" cy="369332"/>
          </a:xfrm>
          <a:prstGeom prst="rect">
            <a:avLst/>
          </a:prstGeom>
          <a:noFill/>
        </p:spPr>
        <p:txBody>
          <a:bodyPr wrap="square" rtlCol="0">
            <a:spAutoFit/>
          </a:bodyPr>
          <a:lstStyle/>
          <a:p>
            <a:r>
              <a:rPr lang="en-US">
                <a:solidFill>
                  <a:srgbClr val="00B0F0"/>
                </a:solidFill>
              </a:rPr>
              <a:t>/</a:t>
            </a:r>
            <a:r>
              <a:rPr lang="en-US" smtClean="0">
                <a:solidFill>
                  <a:srgbClr val="00B0F0"/>
                </a:solidFill>
              </a:rPr>
              <a:t>dev/</a:t>
            </a:r>
            <a:r>
              <a:rPr lang="en-US" smtClean="0">
                <a:solidFill>
                  <a:srgbClr val="FF0000"/>
                </a:solidFill>
              </a:rPr>
              <a:t>vg02 </a:t>
            </a:r>
            <a:r>
              <a:rPr lang="en-US" smtClean="0">
                <a:solidFill>
                  <a:srgbClr val="FF00FF"/>
                </a:solidFill>
              </a:rPr>
              <a:t>5GB</a:t>
            </a:r>
            <a:endParaRPr lang="en-US">
              <a:solidFill>
                <a:srgbClr val="FF00FF"/>
              </a:solidFill>
            </a:endParaRPr>
          </a:p>
        </p:txBody>
      </p:sp>
      <p:sp>
        <p:nvSpPr>
          <p:cNvPr id="24" name="TextBox 23"/>
          <p:cNvSpPr txBox="1"/>
          <p:nvPr/>
        </p:nvSpPr>
        <p:spPr>
          <a:xfrm>
            <a:off x="5256451" y="5538868"/>
            <a:ext cx="2264898" cy="646331"/>
          </a:xfrm>
          <a:prstGeom prst="rect">
            <a:avLst/>
          </a:prstGeom>
          <a:noFill/>
        </p:spPr>
        <p:txBody>
          <a:bodyPr wrap="square" rtlCol="0">
            <a:spAutoFit/>
          </a:bodyPr>
          <a:lstStyle/>
          <a:p>
            <a:r>
              <a:rPr lang="en-US">
                <a:solidFill>
                  <a:srgbClr val="00B0F0"/>
                </a:solidFill>
              </a:rPr>
              <a:t>Logical volume </a:t>
            </a:r>
            <a:r>
              <a:rPr lang="en-US" smtClean="0">
                <a:solidFill>
                  <a:srgbClr val="FF0000"/>
                </a:solidFill>
              </a:rPr>
              <a:t>1</a:t>
            </a:r>
          </a:p>
          <a:p>
            <a:r>
              <a:rPr lang="en-US" smtClean="0">
                <a:solidFill>
                  <a:srgbClr val="00B0F0"/>
                </a:solidFill>
              </a:rPr>
              <a:t>/dev/</a:t>
            </a:r>
            <a:r>
              <a:rPr lang="en-US">
                <a:solidFill>
                  <a:srgbClr val="FF0000"/>
                </a:solidFill>
              </a:rPr>
              <a:t>vg02/lv01 </a:t>
            </a:r>
            <a:r>
              <a:rPr lang="en-US">
                <a:solidFill>
                  <a:srgbClr val="FF00FF"/>
                </a:solidFill>
              </a:rPr>
              <a:t>1</a:t>
            </a:r>
            <a:r>
              <a:rPr lang="en-US" smtClean="0">
                <a:solidFill>
                  <a:srgbClr val="FF00FF"/>
                </a:solidFill>
              </a:rPr>
              <a:t>GB</a:t>
            </a:r>
            <a:endParaRPr lang="en-US">
              <a:solidFill>
                <a:srgbClr val="FF00FF"/>
              </a:solidFill>
            </a:endParaRPr>
          </a:p>
        </p:txBody>
      </p:sp>
      <p:sp>
        <p:nvSpPr>
          <p:cNvPr id="25" name="TextBox 24"/>
          <p:cNvSpPr txBox="1"/>
          <p:nvPr/>
        </p:nvSpPr>
        <p:spPr>
          <a:xfrm>
            <a:off x="9663944" y="5180149"/>
            <a:ext cx="2264898" cy="646331"/>
          </a:xfrm>
          <a:prstGeom prst="rect">
            <a:avLst/>
          </a:prstGeom>
          <a:noFill/>
        </p:spPr>
        <p:txBody>
          <a:bodyPr wrap="square" rtlCol="0">
            <a:spAutoFit/>
          </a:bodyPr>
          <a:lstStyle/>
          <a:p>
            <a:r>
              <a:rPr lang="en-US" smtClean="0">
                <a:solidFill>
                  <a:srgbClr val="00B0F0"/>
                </a:solidFill>
              </a:rPr>
              <a:t>Logical volume </a:t>
            </a:r>
            <a:r>
              <a:rPr lang="en-US" smtClean="0">
                <a:solidFill>
                  <a:srgbClr val="FF0000"/>
                </a:solidFill>
              </a:rPr>
              <a:t>2</a:t>
            </a:r>
          </a:p>
          <a:p>
            <a:r>
              <a:rPr lang="en-US" smtClean="0">
                <a:solidFill>
                  <a:srgbClr val="00B0F0"/>
                </a:solidFill>
              </a:rPr>
              <a:t>/dev/</a:t>
            </a:r>
            <a:r>
              <a:rPr lang="en-US" smtClean="0">
                <a:solidFill>
                  <a:srgbClr val="FF0000"/>
                </a:solidFill>
              </a:rPr>
              <a:t>vg02/lv02 </a:t>
            </a:r>
            <a:r>
              <a:rPr lang="en-US">
                <a:solidFill>
                  <a:srgbClr val="FF00FF"/>
                </a:solidFill>
              </a:rPr>
              <a:t>1</a:t>
            </a:r>
            <a:r>
              <a:rPr lang="en-US" smtClean="0">
                <a:solidFill>
                  <a:srgbClr val="FF00FF"/>
                </a:solidFill>
              </a:rPr>
              <a:t>GB</a:t>
            </a:r>
            <a:endParaRPr lang="en-US">
              <a:solidFill>
                <a:srgbClr val="FF00FF"/>
              </a:solidFill>
            </a:endParaRPr>
          </a:p>
        </p:txBody>
      </p:sp>
      <p:sp>
        <p:nvSpPr>
          <p:cNvPr id="26" name="TextBox 25"/>
          <p:cNvSpPr txBox="1"/>
          <p:nvPr/>
        </p:nvSpPr>
        <p:spPr>
          <a:xfrm>
            <a:off x="6995430" y="6159419"/>
            <a:ext cx="4234375" cy="646331"/>
          </a:xfrm>
          <a:prstGeom prst="rect">
            <a:avLst/>
          </a:prstGeom>
          <a:noFill/>
        </p:spPr>
        <p:txBody>
          <a:bodyPr wrap="square" rtlCol="0">
            <a:spAutoFit/>
          </a:bodyPr>
          <a:lstStyle/>
          <a:p>
            <a:r>
              <a:rPr lang="en-US">
                <a:solidFill>
                  <a:srgbClr val="00B0F0"/>
                </a:solidFill>
              </a:rPr>
              <a:t>→ </a:t>
            </a:r>
            <a:r>
              <a:rPr lang="en-US" smtClean="0">
                <a:solidFill>
                  <a:srgbClr val="00B0F0"/>
                </a:solidFill>
              </a:rPr>
              <a:t>logical volume </a:t>
            </a:r>
            <a:r>
              <a:rPr lang="en-US" err="1" smtClean="0">
                <a:solidFill>
                  <a:srgbClr val="00B0F0"/>
                </a:solidFill>
              </a:rPr>
              <a:t>nhỏ</a:t>
            </a:r>
            <a:r>
              <a:rPr lang="en-US" smtClean="0">
                <a:solidFill>
                  <a:srgbClr val="00B0F0"/>
                </a:solidFill>
              </a:rPr>
              <a:t> </a:t>
            </a:r>
            <a:r>
              <a:rPr lang="en-US" err="1">
                <a:solidFill>
                  <a:srgbClr val="00B0F0"/>
                </a:solidFill>
              </a:rPr>
              <a:t>thui</a:t>
            </a:r>
            <a:r>
              <a:rPr lang="en-US">
                <a:solidFill>
                  <a:srgbClr val="00B0F0"/>
                </a:solidFill>
              </a:rPr>
              <a:t> </a:t>
            </a:r>
            <a:r>
              <a:rPr lang="en-US" err="1">
                <a:solidFill>
                  <a:srgbClr val="00B0F0"/>
                </a:solidFill>
              </a:rPr>
              <a:t>để</a:t>
            </a:r>
            <a:r>
              <a:rPr lang="en-US">
                <a:solidFill>
                  <a:srgbClr val="00B0F0"/>
                </a:solidFill>
              </a:rPr>
              <a:t> </a:t>
            </a:r>
            <a:r>
              <a:rPr lang="en-US" err="1">
                <a:solidFill>
                  <a:srgbClr val="00B0F0"/>
                </a:solidFill>
              </a:rPr>
              <a:t>thực</a:t>
            </a:r>
            <a:r>
              <a:rPr lang="en-US">
                <a:solidFill>
                  <a:srgbClr val="00B0F0"/>
                </a:solidFill>
              </a:rPr>
              <a:t> </a:t>
            </a:r>
            <a:r>
              <a:rPr lang="en-US" err="1" smtClean="0">
                <a:solidFill>
                  <a:srgbClr val="00B0F0"/>
                </a:solidFill>
              </a:rPr>
              <a:t>hiện</a:t>
            </a:r>
            <a:endParaRPr lang="en-US" smtClean="0">
              <a:solidFill>
                <a:srgbClr val="00B0F0"/>
              </a:solidFill>
            </a:endParaRPr>
          </a:p>
          <a:p>
            <a:r>
              <a:rPr lang="en-US" err="1" smtClean="0">
                <a:solidFill>
                  <a:srgbClr val="FF00FF"/>
                </a:solidFill>
              </a:rPr>
              <a:t>mở</a:t>
            </a:r>
            <a:r>
              <a:rPr lang="en-US" smtClean="0">
                <a:solidFill>
                  <a:srgbClr val="FF00FF"/>
                </a:solidFill>
              </a:rPr>
              <a:t> </a:t>
            </a:r>
            <a:r>
              <a:rPr lang="en-US" err="1">
                <a:solidFill>
                  <a:srgbClr val="FF00FF"/>
                </a:solidFill>
              </a:rPr>
              <a:t>rộng</a:t>
            </a:r>
            <a:r>
              <a:rPr lang="en-US">
                <a:solidFill>
                  <a:srgbClr val="FF00FF"/>
                </a:solidFill>
              </a:rPr>
              <a:t> (extend) </a:t>
            </a:r>
            <a:r>
              <a:rPr lang="en-US" err="1">
                <a:solidFill>
                  <a:srgbClr val="00B0F0"/>
                </a:solidFill>
              </a:rPr>
              <a:t>hoặc</a:t>
            </a:r>
            <a:r>
              <a:rPr lang="en-US">
                <a:solidFill>
                  <a:srgbClr val="00B0F0"/>
                </a:solidFill>
              </a:rPr>
              <a:t> </a:t>
            </a:r>
            <a:r>
              <a:rPr lang="en-US">
                <a:solidFill>
                  <a:srgbClr val="FF00FF"/>
                </a:solidFill>
              </a:rPr>
              <a:t>co </a:t>
            </a:r>
            <a:r>
              <a:rPr lang="en-US" err="1">
                <a:solidFill>
                  <a:srgbClr val="FF00FF"/>
                </a:solidFill>
              </a:rPr>
              <a:t>lại</a:t>
            </a:r>
            <a:r>
              <a:rPr lang="en-US">
                <a:solidFill>
                  <a:srgbClr val="FF00FF"/>
                </a:solidFill>
              </a:rPr>
              <a:t> (shrink)</a:t>
            </a:r>
          </a:p>
        </p:txBody>
      </p:sp>
      <p:sp>
        <p:nvSpPr>
          <p:cNvPr id="15" name="TextBox 14"/>
          <p:cNvSpPr txBox="1"/>
          <p:nvPr/>
        </p:nvSpPr>
        <p:spPr>
          <a:xfrm>
            <a:off x="256558" y="5574139"/>
            <a:ext cx="4574973" cy="461665"/>
          </a:xfrm>
          <a:prstGeom prst="rect">
            <a:avLst/>
          </a:prstGeom>
          <a:noFill/>
        </p:spPr>
        <p:txBody>
          <a:bodyPr wrap="square" rtlCol="0">
            <a:spAutoFit/>
          </a:bodyPr>
          <a:lstStyle/>
          <a:p>
            <a:r>
              <a:rPr lang="en-US" sz="2400" smtClean="0">
                <a:solidFill>
                  <a:srgbClr val="FF0000"/>
                </a:solidFill>
              </a:rPr>
              <a:t>Thêm ổ cứng mới 5GB vào nha!</a:t>
            </a:r>
          </a:p>
        </p:txBody>
      </p:sp>
      <p:sp>
        <p:nvSpPr>
          <p:cNvPr id="3" name="Slide Number Placeholder 2"/>
          <p:cNvSpPr>
            <a:spLocks noGrp="1"/>
          </p:cNvSpPr>
          <p:nvPr>
            <p:ph type="sldNum" sz="quarter" idx="4"/>
          </p:nvPr>
        </p:nvSpPr>
        <p:spPr/>
        <p:txBody>
          <a:bodyPr/>
          <a:lstStyle/>
          <a:p>
            <a:fld id="{9860EDB8-5305-433F-BE41-D7A86D811DB3}" type="slidenum">
              <a:rPr lang="en-US" smtClean="0"/>
              <a:pPr/>
              <a:t>10</a:t>
            </a:fld>
            <a:endParaRPr lang="en-US"/>
          </a:p>
        </p:txBody>
      </p:sp>
      <p:pic>
        <p:nvPicPr>
          <p:cNvPr id="4" name="Picture 3"/>
          <p:cNvPicPr>
            <a:picLocks noChangeAspect="1"/>
          </p:cNvPicPr>
          <p:nvPr/>
        </p:nvPicPr>
        <p:blipFill>
          <a:blip r:embed="rId4"/>
          <a:stretch>
            <a:fillRect/>
          </a:stretch>
        </p:blipFill>
        <p:spPr>
          <a:xfrm>
            <a:off x="485595" y="1594638"/>
            <a:ext cx="6219825" cy="3429000"/>
          </a:xfrm>
          <a:prstGeom prst="rect">
            <a:avLst/>
          </a:prstGeom>
        </p:spPr>
      </p:pic>
      <p:sp>
        <p:nvSpPr>
          <p:cNvPr id="7" name="Rectangle 6"/>
          <p:cNvSpPr/>
          <p:nvPr/>
        </p:nvSpPr>
        <p:spPr>
          <a:xfrm>
            <a:off x="1016949" y="4198888"/>
            <a:ext cx="2244947" cy="222264"/>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21110" y="3795809"/>
            <a:ext cx="1338121" cy="222264"/>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2559231" y="1914259"/>
            <a:ext cx="5037980" cy="188155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6162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7" y="1893397"/>
            <a:ext cx="11292251" cy="3017816"/>
          </a:xfrm>
        </p:spPr>
        <p:txBody>
          <a:bodyPr>
            <a:noAutofit/>
          </a:bodyPr>
          <a:lstStyle/>
          <a:p>
            <a:r>
              <a:rPr lang="vi-VN" sz="3000" b="1">
                <a:solidFill>
                  <a:srgbClr val="00B0F0"/>
                </a:solidFill>
              </a:rPr>
              <a:t>Tình yêu ơi, đến nữa mà chi</a:t>
            </a:r>
            <a:br>
              <a:rPr lang="vi-VN" sz="3000" b="1">
                <a:solidFill>
                  <a:srgbClr val="00B0F0"/>
                </a:solidFill>
              </a:rPr>
            </a:br>
            <a:r>
              <a:rPr lang="vi-VN" sz="3000" b="1">
                <a:solidFill>
                  <a:srgbClr val="00B0F0"/>
                </a:solidFill>
              </a:rPr>
              <a:t>Tình yêu ơi, đến nữa làm gì</a:t>
            </a:r>
            <a:br>
              <a:rPr lang="vi-VN" sz="3000" b="1">
                <a:solidFill>
                  <a:srgbClr val="00B0F0"/>
                </a:solidFill>
              </a:rPr>
            </a:br>
            <a:r>
              <a:rPr lang="vi-VN" sz="3000" b="1">
                <a:solidFill>
                  <a:srgbClr val="00B0F0"/>
                </a:solidFill>
              </a:rPr>
              <a:t>Tôi sợ rồi một ngày nào đó</a:t>
            </a:r>
            <a:br>
              <a:rPr lang="vi-VN" sz="3000" b="1">
                <a:solidFill>
                  <a:srgbClr val="00B0F0"/>
                </a:solidFill>
              </a:rPr>
            </a:br>
            <a:r>
              <a:rPr lang="vi-VN" sz="3000" b="1">
                <a:solidFill>
                  <a:srgbClr val="00B0F0"/>
                </a:solidFill>
              </a:rPr>
              <a:t>Tình đến rồi, tình vụt bay đi chẳng tiếc gì</a:t>
            </a:r>
            <a:br>
              <a:rPr lang="vi-VN" sz="3000" b="1">
                <a:solidFill>
                  <a:srgbClr val="00B0F0"/>
                </a:solidFill>
              </a:rPr>
            </a:br>
            <a:r>
              <a:rPr lang="vi-VN" sz="3000" b="1">
                <a:solidFill>
                  <a:srgbClr val="00B0F0"/>
                </a:solidFill>
              </a:rPr>
              <a:t/>
            </a:r>
            <a:br>
              <a:rPr lang="vi-VN" sz="3000" b="1">
                <a:solidFill>
                  <a:srgbClr val="00B0F0"/>
                </a:solidFill>
              </a:rPr>
            </a:br>
            <a:r>
              <a:rPr lang="vi-VN" sz="3000" b="1">
                <a:solidFill>
                  <a:srgbClr val="00B0F0"/>
                </a:solidFill>
              </a:rPr>
              <a:t>Xin Yêu Tôi Bằng Tình </a:t>
            </a:r>
            <a:r>
              <a:rPr lang="vi-VN" sz="3000" b="1" smtClean="0">
                <a:solidFill>
                  <a:srgbClr val="00B0F0"/>
                </a:solidFill>
              </a:rPr>
              <a:t>Người</a:t>
            </a:r>
            <a:r>
              <a:rPr lang="en-US" sz="3000" b="1" smtClean="0">
                <a:solidFill>
                  <a:srgbClr val="00B0F0"/>
                </a:solidFill>
              </a:rPr>
              <a:t> – </a:t>
            </a:r>
            <a:r>
              <a:rPr lang="en-US" sz="3000" b="1" smtClean="0">
                <a:solidFill>
                  <a:srgbClr val="FF00FF"/>
                </a:solidFill>
              </a:rPr>
              <a:t>Chế Linh (Tú Nhi)</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11</a:t>
            </a:fld>
            <a:endParaRPr lang="en-US"/>
          </a:p>
        </p:txBody>
      </p:sp>
    </p:spTree>
    <p:extLst>
      <p:ext uri="{BB962C8B-B14F-4D97-AF65-F5344CB8AC3E}">
        <p14:creationId xmlns:p14="http://schemas.microsoft.com/office/powerpoint/2010/main" val="76090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612" y="194246"/>
            <a:ext cx="9783335" cy="6522223"/>
          </a:xfrm>
          <a:prstGeom prst="rect">
            <a:avLst/>
          </a:prstGeom>
        </p:spPr>
      </p:pic>
      <p:sp>
        <p:nvSpPr>
          <p:cNvPr id="3" name="Slide Number Placeholder 2"/>
          <p:cNvSpPr>
            <a:spLocks noGrp="1"/>
          </p:cNvSpPr>
          <p:nvPr>
            <p:ph type="sldNum" sz="quarter" idx="4"/>
          </p:nvPr>
        </p:nvSpPr>
        <p:spPr/>
        <p:txBody>
          <a:bodyPr/>
          <a:lstStyle/>
          <a:p>
            <a:fld id="{9860EDB8-5305-433F-BE41-D7A86D811DB3}" type="slidenum">
              <a:rPr lang="en-US" smtClean="0"/>
              <a:pPr/>
              <a:t>12</a:t>
            </a:fld>
            <a:endParaRPr lang="en-US"/>
          </a:p>
        </p:txBody>
      </p:sp>
    </p:spTree>
    <p:extLst>
      <p:ext uri="{BB962C8B-B14F-4D97-AF65-F5344CB8AC3E}">
        <p14:creationId xmlns:p14="http://schemas.microsoft.com/office/powerpoint/2010/main" val="558636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7" y="1893396"/>
            <a:ext cx="11292251" cy="4034437"/>
          </a:xfrm>
        </p:spPr>
        <p:txBody>
          <a:bodyPr>
            <a:noAutofit/>
          </a:bodyPr>
          <a:lstStyle/>
          <a:p>
            <a:r>
              <a:rPr lang="en-US" sz="2500" b="1" smtClean="0">
                <a:solidFill>
                  <a:srgbClr val="00B0F0"/>
                </a:solidFill>
              </a:rPr>
              <a:t>Cái đó = giá trị đó</a:t>
            </a:r>
            <a:br>
              <a:rPr lang="en-US" sz="2500" b="1" smtClean="0">
                <a:solidFill>
                  <a:srgbClr val="00B0F0"/>
                </a:solidFill>
              </a:rPr>
            </a:br>
            <a:r>
              <a:rPr lang="en-US" sz="2500" b="1" smtClean="0">
                <a:solidFill>
                  <a:srgbClr val="00B0F0"/>
                </a:solidFill>
              </a:rPr>
              <a:t>Cái này = giá trị này</a:t>
            </a:r>
            <a:br>
              <a:rPr lang="en-US" sz="2500" b="1" smtClean="0">
                <a:solidFill>
                  <a:srgbClr val="00B0F0"/>
                </a:solidFill>
              </a:rPr>
            </a:br>
            <a:r>
              <a:rPr lang="en-US" sz="2500" b="1" smtClean="0">
                <a:solidFill>
                  <a:srgbClr val="00B0F0"/>
                </a:solidFill>
              </a:rPr>
              <a:t>Cái kia = giá trị kia</a:t>
            </a:r>
            <a:br>
              <a:rPr lang="en-US" sz="2500" b="1" smtClean="0">
                <a:solidFill>
                  <a:srgbClr val="00B0F0"/>
                </a:solidFill>
              </a:rPr>
            </a:br>
            <a:r>
              <a:rPr lang="en-US" sz="2500" b="1" smtClean="0">
                <a:solidFill>
                  <a:srgbClr val="00B0F0"/>
                </a:solidFill>
              </a:rPr>
              <a:t>…</a:t>
            </a:r>
            <a:r>
              <a:rPr lang="en-US" sz="2500" b="1" smtClean="0">
                <a:solidFill>
                  <a:srgbClr val="00B050"/>
                </a:solidFill>
              </a:rPr>
              <a:t/>
            </a:r>
            <a:br>
              <a:rPr lang="en-US" sz="2500" b="1" smtClean="0">
                <a:solidFill>
                  <a:srgbClr val="00B050"/>
                </a:solidFill>
              </a:rPr>
            </a:br>
            <a:r>
              <a:rPr lang="en-US" sz="2500" b="1" smtClean="0">
                <a:solidFill>
                  <a:srgbClr val="00B050"/>
                </a:solidFill>
              </a:rPr>
              <a:t/>
            </a:r>
            <a:br>
              <a:rPr lang="en-US" sz="2500" b="1" smtClean="0">
                <a:solidFill>
                  <a:srgbClr val="00B050"/>
                </a:solidFill>
              </a:rPr>
            </a:br>
            <a:r>
              <a:rPr lang="en-US" sz="2500" b="1" smtClean="0">
                <a:solidFill>
                  <a:srgbClr val="FF00FF"/>
                </a:solidFill>
              </a:rPr>
              <a:t>Ansible</a:t>
            </a:r>
            <a:r>
              <a:rPr lang="en-US" sz="2500" b="1" smtClean="0">
                <a:solidFill>
                  <a:srgbClr val="00B050"/>
                </a:solidFill>
              </a:rPr>
              <a:t/>
            </a:r>
            <a:br>
              <a:rPr lang="en-US" sz="2500" b="1" smtClean="0">
                <a:solidFill>
                  <a:srgbClr val="00B050"/>
                </a:solidFill>
              </a:rPr>
            </a:br>
            <a:r>
              <a:rPr lang="en-US" sz="2500" b="1" smtClean="0">
                <a:solidFill>
                  <a:srgbClr val="FF00FF"/>
                </a:solidFill>
              </a:rPr>
              <a:t>key: value</a:t>
            </a:r>
            <a:r>
              <a:rPr lang="en-US" sz="2500" b="1" smtClean="0">
                <a:solidFill>
                  <a:srgbClr val="00B050"/>
                </a:solidFill>
              </a:rPr>
              <a:t/>
            </a:r>
            <a:br>
              <a:rPr lang="en-US" sz="2500" b="1" smtClean="0">
                <a:solidFill>
                  <a:srgbClr val="00B050"/>
                </a:solidFill>
              </a:rPr>
            </a:br>
            <a:r>
              <a:rPr lang="en-US" sz="2500" b="1" smtClean="0">
                <a:solidFill>
                  <a:srgbClr val="00B050"/>
                </a:solidFill>
              </a:rPr>
              <a:t/>
            </a:r>
            <a:br>
              <a:rPr lang="en-US" sz="2500" b="1" smtClean="0">
                <a:solidFill>
                  <a:srgbClr val="00B050"/>
                </a:solidFill>
              </a:rPr>
            </a:br>
            <a:r>
              <a:rPr lang="en-US" sz="2500" b="1">
                <a:solidFill>
                  <a:srgbClr val="00B050"/>
                </a:solidFill>
              </a:rPr>
              <a:t/>
            </a:r>
            <a:br>
              <a:rPr lang="en-US" sz="2500" b="1">
                <a:solidFill>
                  <a:srgbClr val="00B050"/>
                </a:solidFill>
              </a:rPr>
            </a:br>
            <a:r>
              <a:rPr lang="en-US" sz="2500" b="1" smtClean="0">
                <a:solidFill>
                  <a:srgbClr val="00B050"/>
                </a:solidFill>
              </a:rPr>
              <a:t>→ cần bao nhiêu </a:t>
            </a:r>
            <a:r>
              <a:rPr lang="en-US" sz="2500" b="1" smtClean="0">
                <a:solidFill>
                  <a:srgbClr val="FF00FF"/>
                </a:solidFill>
              </a:rPr>
              <a:t>cái chìa khóa </a:t>
            </a:r>
            <a:r>
              <a:rPr lang="en-US" sz="2500" b="1" smtClean="0">
                <a:solidFill>
                  <a:srgbClr val="00B050"/>
                </a:solidFill>
              </a:rPr>
              <a:t>để mở ra được vùng trời mơ ước?</a:t>
            </a:r>
            <a:endParaRPr lang="en-US" sz="2500"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8" name="Picture 7"/>
          <p:cNvPicPr>
            <a:picLocks noChangeAspect="1"/>
          </p:cNvPicPr>
          <p:nvPr/>
        </p:nvPicPr>
        <p:blipFill>
          <a:blip r:embed="rId3"/>
          <a:stretch>
            <a:fillRect/>
          </a:stretch>
        </p:blipFill>
        <p:spPr>
          <a:xfrm>
            <a:off x="3392641" y="1510641"/>
            <a:ext cx="5558274" cy="3161720"/>
          </a:xfrm>
          <a:prstGeom prst="rect">
            <a:avLst/>
          </a:prstGeom>
        </p:spPr>
      </p:pic>
      <p:sp>
        <p:nvSpPr>
          <p:cNvPr id="3" name="Slide Number Placeholder 2"/>
          <p:cNvSpPr>
            <a:spLocks noGrp="1"/>
          </p:cNvSpPr>
          <p:nvPr>
            <p:ph type="sldNum" sz="quarter" idx="4"/>
          </p:nvPr>
        </p:nvSpPr>
        <p:spPr/>
        <p:txBody>
          <a:bodyPr/>
          <a:lstStyle/>
          <a:p>
            <a:fld id="{9860EDB8-5305-433F-BE41-D7A86D811DB3}" type="slidenum">
              <a:rPr lang="en-US" smtClean="0"/>
              <a:pPr/>
              <a:t>13</a:t>
            </a:fld>
            <a:endParaRPr lang="en-US"/>
          </a:p>
        </p:txBody>
      </p:sp>
    </p:spTree>
    <p:extLst>
      <p:ext uri="{BB962C8B-B14F-4D97-AF65-F5344CB8AC3E}">
        <p14:creationId xmlns:p14="http://schemas.microsoft.com/office/powerpoint/2010/main" val="1375736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4. </a:t>
            </a:r>
            <a:r>
              <a:rPr lang="en-US" sz="2500" b="1" smtClean="0">
                <a:solidFill>
                  <a:srgbClr val="00B050"/>
                </a:solidFill>
              </a:rPr>
              <a:t>Tạo </a:t>
            </a:r>
            <a:r>
              <a:rPr lang="en-US" sz="2500" b="1" err="1" smtClean="0">
                <a:solidFill>
                  <a:srgbClr val="FF00FF"/>
                </a:solidFill>
              </a:rPr>
              <a:t>parttion</a:t>
            </a:r>
            <a:r>
              <a:rPr lang="en-US" sz="2500" b="1" smtClean="0">
                <a:solidFill>
                  <a:srgbClr val="00B050"/>
                </a:solidFill>
              </a:rPr>
              <a:t> </a:t>
            </a:r>
            <a:r>
              <a:rPr lang="en-US" sz="2500" b="1" err="1" smtClean="0">
                <a:solidFill>
                  <a:srgbClr val="00B050"/>
                </a:solidFill>
              </a:rPr>
              <a:t>cho</a:t>
            </a:r>
            <a:r>
              <a:rPr lang="en-US" sz="2500" b="1" smtClean="0">
                <a:solidFill>
                  <a:srgbClr val="00B050"/>
                </a:solidFill>
              </a:rPr>
              <a:t> </a:t>
            </a:r>
            <a:r>
              <a:rPr lang="en-US" sz="2500" b="1" err="1" smtClean="0">
                <a:solidFill>
                  <a:srgbClr val="00B050"/>
                </a:solidFill>
              </a:rPr>
              <a:t>đĩa</a:t>
            </a:r>
            <a:r>
              <a:rPr lang="en-US" sz="2500" b="1" smtClean="0">
                <a:solidFill>
                  <a:srgbClr val="00B050"/>
                </a:solidFill>
              </a:rPr>
              <a:t> </a:t>
            </a:r>
            <a:r>
              <a:rPr lang="en-US" sz="2500" b="1" err="1" smtClean="0">
                <a:solidFill>
                  <a:srgbClr val="00B050"/>
                </a:solidFill>
              </a:rPr>
              <a:t>bằng</a:t>
            </a:r>
            <a:r>
              <a:rPr lang="en-US" sz="2500" b="1" smtClean="0">
                <a:solidFill>
                  <a:srgbClr val="00B050"/>
                </a:solidFill>
              </a:rPr>
              <a:t> </a:t>
            </a:r>
            <a:r>
              <a:rPr lang="en-US" sz="2500" b="1" smtClean="0">
                <a:solidFill>
                  <a:srgbClr val="FF00FF"/>
                </a:solidFill>
              </a:rPr>
              <a:t>parted</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872" y="2153640"/>
            <a:ext cx="4801270" cy="182905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790" y="2153640"/>
            <a:ext cx="6439799" cy="3010320"/>
          </a:xfrm>
          <a:prstGeom prst="rect">
            <a:avLst/>
          </a:prstGeom>
        </p:spPr>
      </p:pic>
      <p:sp>
        <p:nvSpPr>
          <p:cNvPr id="8" name="TextBox 7"/>
          <p:cNvSpPr txBox="1"/>
          <p:nvPr/>
        </p:nvSpPr>
        <p:spPr>
          <a:xfrm>
            <a:off x="3514113" y="3236843"/>
            <a:ext cx="2667861" cy="369332"/>
          </a:xfrm>
          <a:prstGeom prst="rect">
            <a:avLst/>
          </a:prstGeom>
          <a:noFill/>
        </p:spPr>
        <p:txBody>
          <a:bodyPr wrap="square" rtlCol="0">
            <a:spAutoFit/>
          </a:bodyPr>
          <a:lstStyle/>
          <a:p>
            <a:r>
              <a:rPr lang="en-US" err="1">
                <a:solidFill>
                  <a:srgbClr val="FF00FF"/>
                </a:solidFill>
              </a:rPr>
              <a:t>k</a:t>
            </a:r>
            <a:r>
              <a:rPr lang="en-US" err="1" smtClean="0">
                <a:solidFill>
                  <a:srgbClr val="FF00FF"/>
                </a:solidFill>
              </a:rPr>
              <a:t>iểm</a:t>
            </a:r>
            <a:r>
              <a:rPr lang="en-US" smtClean="0">
                <a:solidFill>
                  <a:srgbClr val="FF00FF"/>
                </a:solidFill>
              </a:rPr>
              <a:t> </a:t>
            </a:r>
            <a:r>
              <a:rPr lang="en-US" err="1" smtClean="0">
                <a:solidFill>
                  <a:srgbClr val="FF00FF"/>
                </a:solidFill>
              </a:rPr>
              <a:t>tra</a:t>
            </a:r>
            <a:r>
              <a:rPr lang="en-US" smtClean="0">
                <a:solidFill>
                  <a:srgbClr val="FF00FF"/>
                </a:solidFill>
              </a:rPr>
              <a:t> </a:t>
            </a:r>
            <a:r>
              <a:rPr lang="en-US" err="1" smtClean="0">
                <a:solidFill>
                  <a:srgbClr val="FF00FF"/>
                </a:solidFill>
              </a:rPr>
              <a:t>thêm</a:t>
            </a:r>
            <a:r>
              <a:rPr lang="en-US" smtClean="0">
                <a:solidFill>
                  <a:srgbClr val="FF00FF"/>
                </a:solidFill>
              </a:rPr>
              <a:t> </a:t>
            </a:r>
            <a:r>
              <a:rPr lang="en-US" err="1" smtClean="0">
                <a:solidFill>
                  <a:srgbClr val="FF00FF"/>
                </a:solidFill>
              </a:rPr>
              <a:t>thôi</a:t>
            </a:r>
            <a:r>
              <a:rPr lang="en-US" smtClean="0">
                <a:solidFill>
                  <a:srgbClr val="FF00FF"/>
                </a:solidFill>
              </a:rPr>
              <a:t> </a:t>
            </a:r>
            <a:r>
              <a:rPr lang="en-US" err="1" smtClean="0">
                <a:solidFill>
                  <a:srgbClr val="FF00FF"/>
                </a:solidFill>
              </a:rPr>
              <a:t>nhen</a:t>
            </a:r>
            <a:endParaRPr lang="en-US">
              <a:solidFill>
                <a:srgbClr val="FF00FF"/>
              </a:solidFill>
            </a:endParaRPr>
          </a:p>
        </p:txBody>
      </p:sp>
      <p:cxnSp>
        <p:nvCxnSpPr>
          <p:cNvPr id="10" name="Straight Arrow Connector 9"/>
          <p:cNvCxnSpPr/>
          <p:nvPr/>
        </p:nvCxnSpPr>
        <p:spPr>
          <a:xfrm flipV="1">
            <a:off x="3123446" y="3441131"/>
            <a:ext cx="452673" cy="18107"/>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12978" y="2957169"/>
            <a:ext cx="641016"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17434" y="4966006"/>
            <a:ext cx="175300" cy="193216"/>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108375" y="4171713"/>
            <a:ext cx="375770" cy="219898"/>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98397" y="4954243"/>
            <a:ext cx="375770" cy="219898"/>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23720" y="1674564"/>
            <a:ext cx="1916935" cy="400110"/>
          </a:xfrm>
          <a:prstGeom prst="rect">
            <a:avLst/>
          </a:prstGeom>
          <a:noFill/>
        </p:spPr>
        <p:txBody>
          <a:bodyPr wrap="square" rtlCol="0">
            <a:spAutoFit/>
          </a:bodyPr>
          <a:lstStyle/>
          <a:p>
            <a:r>
              <a:rPr lang="en-US" sz="2000" smtClean="0">
                <a:solidFill>
                  <a:srgbClr val="FF00FF"/>
                </a:solidFill>
              </a:rPr>
              <a:t>Lệnh</a:t>
            </a:r>
            <a:endParaRPr lang="en-US" sz="2000">
              <a:solidFill>
                <a:srgbClr val="FF00FF"/>
              </a:solidFill>
            </a:endParaRPr>
          </a:p>
        </p:txBody>
      </p:sp>
      <p:sp>
        <p:nvSpPr>
          <p:cNvPr id="18" name="TextBox 17"/>
          <p:cNvSpPr txBox="1"/>
          <p:nvPr/>
        </p:nvSpPr>
        <p:spPr>
          <a:xfrm>
            <a:off x="7383661" y="1674564"/>
            <a:ext cx="3831510" cy="400110"/>
          </a:xfrm>
          <a:prstGeom prst="rect">
            <a:avLst/>
          </a:prstGeom>
          <a:noFill/>
        </p:spPr>
        <p:txBody>
          <a:bodyPr wrap="square" rtlCol="0">
            <a:spAutoFit/>
          </a:bodyPr>
          <a:lstStyle/>
          <a:p>
            <a:r>
              <a:rPr lang="en-US" sz="2000">
                <a:solidFill>
                  <a:srgbClr val="FF00FF"/>
                </a:solidFill>
              </a:rPr>
              <a:t>k</a:t>
            </a:r>
            <a:r>
              <a:rPr lang="en-US" sz="2000" smtClean="0">
                <a:solidFill>
                  <a:srgbClr val="FF00FF"/>
                </a:solidFill>
              </a:rPr>
              <a:t>ey: value </a:t>
            </a:r>
            <a:r>
              <a:rPr lang="en-US" sz="2000" smtClean="0">
                <a:solidFill>
                  <a:srgbClr val="00B0F0"/>
                </a:solidFill>
              </a:rPr>
              <a:t>→ theo xì tai </a:t>
            </a:r>
            <a:r>
              <a:rPr lang="en-US" sz="2000" smtClean="0">
                <a:solidFill>
                  <a:srgbClr val="FF0000"/>
                </a:solidFill>
              </a:rPr>
              <a:t>ansible</a:t>
            </a:r>
            <a:endParaRPr lang="en-US" sz="2000">
              <a:solidFill>
                <a:srgbClr val="FF0000"/>
              </a:solidFill>
            </a:endParaRPr>
          </a:p>
        </p:txBody>
      </p:sp>
      <p:sp>
        <p:nvSpPr>
          <p:cNvPr id="9" name="Slide Number Placeholder 8"/>
          <p:cNvSpPr>
            <a:spLocks noGrp="1"/>
          </p:cNvSpPr>
          <p:nvPr>
            <p:ph type="sldNum" sz="quarter" idx="4"/>
          </p:nvPr>
        </p:nvSpPr>
        <p:spPr/>
        <p:txBody>
          <a:bodyPr/>
          <a:lstStyle/>
          <a:p>
            <a:fld id="{9860EDB8-5305-433F-BE41-D7A86D811DB3}" type="slidenum">
              <a:rPr lang="en-US" smtClean="0"/>
              <a:pPr/>
              <a:t>14</a:t>
            </a:fld>
            <a:endParaRPr lang="en-US"/>
          </a:p>
        </p:txBody>
      </p:sp>
      <p:sp>
        <p:nvSpPr>
          <p:cNvPr id="19" name="Rectangle 18"/>
          <p:cNvSpPr/>
          <p:nvPr/>
        </p:nvSpPr>
        <p:spPr>
          <a:xfrm>
            <a:off x="8622612" y="2943320"/>
            <a:ext cx="1353607" cy="22981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8443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5. </a:t>
            </a:r>
            <a:r>
              <a:rPr lang="en-US" sz="2500" b="1" smtClean="0">
                <a:solidFill>
                  <a:srgbClr val="00B050"/>
                </a:solidFill>
              </a:rPr>
              <a:t>Tạo </a:t>
            </a:r>
            <a:r>
              <a:rPr lang="en-US" sz="2500" b="1" smtClean="0">
                <a:solidFill>
                  <a:srgbClr val="FF00FF"/>
                </a:solidFill>
              </a:rPr>
              <a:t>PV</a:t>
            </a:r>
            <a:r>
              <a:rPr lang="en-US" sz="2500" b="1" smtClean="0">
                <a:solidFill>
                  <a:srgbClr val="00B050"/>
                </a:solidFill>
              </a:rPr>
              <a:t>, </a:t>
            </a:r>
            <a:r>
              <a:rPr lang="en-US" sz="2500" b="1" smtClean="0">
                <a:solidFill>
                  <a:srgbClr val="FF00FF"/>
                </a:solidFill>
              </a:rPr>
              <a:t>VG</a:t>
            </a:r>
            <a:r>
              <a:rPr lang="en-US" sz="2500" b="1" smtClean="0">
                <a:solidFill>
                  <a:srgbClr val="00B050"/>
                </a:solidFill>
              </a:rPr>
              <a:t> </a:t>
            </a:r>
            <a:r>
              <a:rPr lang="en-US" sz="2500" b="1" err="1" smtClean="0">
                <a:solidFill>
                  <a:srgbClr val="00B050"/>
                </a:solidFill>
              </a:rPr>
              <a:t>và</a:t>
            </a:r>
            <a:r>
              <a:rPr lang="en-US" sz="2500" b="1" smtClean="0">
                <a:solidFill>
                  <a:srgbClr val="00B050"/>
                </a:solidFill>
              </a:rPr>
              <a:t> </a:t>
            </a:r>
            <a:r>
              <a:rPr lang="en-US" sz="2500" b="1" smtClean="0">
                <a:solidFill>
                  <a:srgbClr val="FF00FF"/>
                </a:solidFill>
              </a:rPr>
              <a:t>LM</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82" y="2062718"/>
            <a:ext cx="5896798" cy="221963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4633" y="2062718"/>
            <a:ext cx="5515745" cy="3238952"/>
          </a:xfrm>
          <a:prstGeom prst="rect">
            <a:avLst/>
          </a:prstGeom>
        </p:spPr>
      </p:pic>
      <p:cxnSp>
        <p:nvCxnSpPr>
          <p:cNvPr id="9" name="Straight Connector 8"/>
          <p:cNvCxnSpPr/>
          <p:nvPr/>
        </p:nvCxnSpPr>
        <p:spPr>
          <a:xfrm>
            <a:off x="6707230" y="2489871"/>
            <a:ext cx="292066"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714590" y="3471392"/>
            <a:ext cx="392627"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23720" y="1674564"/>
            <a:ext cx="1916935" cy="400110"/>
          </a:xfrm>
          <a:prstGeom prst="rect">
            <a:avLst/>
          </a:prstGeom>
          <a:noFill/>
        </p:spPr>
        <p:txBody>
          <a:bodyPr wrap="square" rtlCol="0">
            <a:spAutoFit/>
          </a:bodyPr>
          <a:lstStyle/>
          <a:p>
            <a:r>
              <a:rPr lang="en-US" sz="2000" smtClean="0">
                <a:solidFill>
                  <a:srgbClr val="FF00FF"/>
                </a:solidFill>
              </a:rPr>
              <a:t>Lệnh</a:t>
            </a:r>
            <a:endParaRPr lang="en-US" sz="2000">
              <a:solidFill>
                <a:srgbClr val="FF00FF"/>
              </a:solidFill>
            </a:endParaRPr>
          </a:p>
        </p:txBody>
      </p:sp>
      <p:sp>
        <p:nvSpPr>
          <p:cNvPr id="12" name="TextBox 11"/>
          <p:cNvSpPr txBox="1"/>
          <p:nvPr/>
        </p:nvSpPr>
        <p:spPr>
          <a:xfrm>
            <a:off x="7383661" y="1674564"/>
            <a:ext cx="3831510" cy="400110"/>
          </a:xfrm>
          <a:prstGeom prst="rect">
            <a:avLst/>
          </a:prstGeom>
          <a:noFill/>
        </p:spPr>
        <p:txBody>
          <a:bodyPr wrap="square" rtlCol="0">
            <a:spAutoFit/>
          </a:bodyPr>
          <a:lstStyle/>
          <a:p>
            <a:r>
              <a:rPr lang="en-US" sz="2000">
                <a:solidFill>
                  <a:srgbClr val="FF00FF"/>
                </a:solidFill>
              </a:rPr>
              <a:t>k</a:t>
            </a:r>
            <a:r>
              <a:rPr lang="en-US" sz="2000" smtClean="0">
                <a:solidFill>
                  <a:srgbClr val="FF00FF"/>
                </a:solidFill>
              </a:rPr>
              <a:t>ey: value </a:t>
            </a:r>
            <a:r>
              <a:rPr lang="en-US" sz="2000" smtClean="0">
                <a:solidFill>
                  <a:srgbClr val="00B0F0"/>
                </a:solidFill>
              </a:rPr>
              <a:t>→ theo xì tai </a:t>
            </a:r>
            <a:r>
              <a:rPr lang="en-US" sz="2000" smtClean="0">
                <a:solidFill>
                  <a:srgbClr val="FF0000"/>
                </a:solidFill>
              </a:rPr>
              <a:t>ansible</a:t>
            </a:r>
            <a:endParaRPr lang="en-US" sz="200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15</a:t>
            </a:fld>
            <a:endParaRPr lang="en-US"/>
          </a:p>
        </p:txBody>
      </p:sp>
      <p:sp>
        <p:nvSpPr>
          <p:cNvPr id="7" name="Rectangle 6"/>
          <p:cNvSpPr/>
          <p:nvPr/>
        </p:nvSpPr>
        <p:spPr>
          <a:xfrm>
            <a:off x="7396831" y="2668049"/>
            <a:ext cx="1525279" cy="22981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4392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6. Định </a:t>
            </a:r>
            <a:r>
              <a:rPr lang="en-US" sz="2500" b="1" err="1" smtClean="0">
                <a:solidFill>
                  <a:srgbClr val="FF00FF"/>
                </a:solidFill>
              </a:rPr>
              <a:t>dạng</a:t>
            </a:r>
            <a:r>
              <a:rPr lang="en-US" sz="2500" b="1" smtClean="0">
                <a:solidFill>
                  <a:srgbClr val="FF00FF"/>
                </a:solidFill>
              </a:rPr>
              <a:t> </a:t>
            </a:r>
            <a:r>
              <a:rPr lang="en-US" sz="2500" b="1" smtClean="0">
                <a:solidFill>
                  <a:srgbClr val="00B050"/>
                </a:solidFill>
              </a:rPr>
              <a:t>(format) </a:t>
            </a:r>
            <a:r>
              <a:rPr lang="en-US" sz="2500" b="1" err="1" smtClean="0">
                <a:solidFill>
                  <a:srgbClr val="00B050"/>
                </a:solidFill>
              </a:rPr>
              <a:t>kiểu</a:t>
            </a:r>
            <a:r>
              <a:rPr lang="en-US" sz="2500" b="1" smtClean="0">
                <a:solidFill>
                  <a:srgbClr val="00B050"/>
                </a:solidFill>
              </a:rPr>
              <a:t> </a:t>
            </a:r>
            <a:r>
              <a:rPr lang="en-US" sz="2500" b="1" smtClean="0">
                <a:solidFill>
                  <a:srgbClr val="FF00FF"/>
                </a:solidFill>
              </a:rPr>
              <a:t>ext4</a:t>
            </a:r>
            <a:r>
              <a:rPr lang="en-US" sz="2500" b="1" smtClean="0">
                <a:solidFill>
                  <a:srgbClr val="00B050"/>
                </a:solidFill>
              </a:rPr>
              <a:t>, </a:t>
            </a:r>
            <a:r>
              <a:rPr lang="en-US" sz="2500" b="1" err="1" smtClean="0">
                <a:solidFill>
                  <a:srgbClr val="FF00FF"/>
                </a:solidFill>
              </a:rPr>
              <a:t>xfs</a:t>
            </a:r>
            <a:r>
              <a:rPr lang="en-US" sz="2500" b="1" smtClean="0">
                <a:solidFill>
                  <a:srgbClr val="00B050"/>
                </a:solidFill>
              </a:rPr>
              <a:t> </a:t>
            </a:r>
            <a:r>
              <a:rPr lang="en-US" sz="2500" b="1" err="1" smtClean="0">
                <a:solidFill>
                  <a:srgbClr val="00B050"/>
                </a:solidFill>
              </a:rPr>
              <a:t>cho</a:t>
            </a:r>
            <a:r>
              <a:rPr lang="en-US" sz="2500" b="1" smtClean="0">
                <a:solidFill>
                  <a:srgbClr val="00B050"/>
                </a:solidFill>
              </a:rPr>
              <a:t> </a:t>
            </a:r>
            <a:r>
              <a:rPr lang="en-US" sz="2500" b="1" smtClean="0">
                <a:solidFill>
                  <a:srgbClr val="FF00FF"/>
                </a:solidFill>
              </a:rPr>
              <a:t>lv01</a:t>
            </a:r>
            <a:r>
              <a:rPr lang="en-US" sz="2500" b="1" smtClean="0">
                <a:solidFill>
                  <a:srgbClr val="00B050"/>
                </a:solidFill>
              </a:rPr>
              <a:t> </a:t>
            </a:r>
            <a:r>
              <a:rPr lang="en-US" sz="2500" b="1" err="1" smtClean="0">
                <a:solidFill>
                  <a:srgbClr val="00B050"/>
                </a:solidFill>
              </a:rPr>
              <a:t>và</a:t>
            </a:r>
            <a:r>
              <a:rPr lang="en-US" sz="2500" b="1" smtClean="0">
                <a:solidFill>
                  <a:srgbClr val="00B050"/>
                </a:solidFill>
              </a:rPr>
              <a:t> </a:t>
            </a:r>
            <a:r>
              <a:rPr lang="en-US" sz="2500" b="1" smtClean="0">
                <a:solidFill>
                  <a:srgbClr val="FF00FF"/>
                </a:solidFill>
              </a:rPr>
              <a:t>lv02</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16" y="2045888"/>
            <a:ext cx="6972347" cy="413239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5874" y="2045888"/>
            <a:ext cx="5462854" cy="1719953"/>
          </a:xfrm>
          <a:prstGeom prst="rect">
            <a:avLst/>
          </a:prstGeom>
        </p:spPr>
      </p:pic>
      <p:cxnSp>
        <p:nvCxnSpPr>
          <p:cNvPr id="9" name="Straight Connector 8"/>
          <p:cNvCxnSpPr/>
          <p:nvPr/>
        </p:nvCxnSpPr>
        <p:spPr>
          <a:xfrm>
            <a:off x="6850875" y="2428957"/>
            <a:ext cx="963386"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23720" y="1674564"/>
            <a:ext cx="1916935" cy="400110"/>
          </a:xfrm>
          <a:prstGeom prst="rect">
            <a:avLst/>
          </a:prstGeom>
          <a:noFill/>
        </p:spPr>
        <p:txBody>
          <a:bodyPr wrap="square" rtlCol="0">
            <a:spAutoFit/>
          </a:bodyPr>
          <a:lstStyle/>
          <a:p>
            <a:r>
              <a:rPr lang="en-US" sz="2000" smtClean="0">
                <a:solidFill>
                  <a:srgbClr val="FF00FF"/>
                </a:solidFill>
              </a:rPr>
              <a:t>Lệnh</a:t>
            </a:r>
            <a:endParaRPr lang="en-US" sz="2000">
              <a:solidFill>
                <a:srgbClr val="FF00FF"/>
              </a:solidFill>
            </a:endParaRPr>
          </a:p>
        </p:txBody>
      </p:sp>
      <p:sp>
        <p:nvSpPr>
          <p:cNvPr id="11" name="TextBox 10"/>
          <p:cNvSpPr txBox="1"/>
          <p:nvPr/>
        </p:nvSpPr>
        <p:spPr>
          <a:xfrm>
            <a:off x="7383661" y="1674564"/>
            <a:ext cx="3831510" cy="400110"/>
          </a:xfrm>
          <a:prstGeom prst="rect">
            <a:avLst/>
          </a:prstGeom>
          <a:noFill/>
        </p:spPr>
        <p:txBody>
          <a:bodyPr wrap="square" rtlCol="0">
            <a:spAutoFit/>
          </a:bodyPr>
          <a:lstStyle/>
          <a:p>
            <a:r>
              <a:rPr lang="en-US" sz="2000">
                <a:solidFill>
                  <a:srgbClr val="FF00FF"/>
                </a:solidFill>
              </a:rPr>
              <a:t>k</a:t>
            </a:r>
            <a:r>
              <a:rPr lang="en-US" sz="2000" smtClean="0">
                <a:solidFill>
                  <a:srgbClr val="FF00FF"/>
                </a:solidFill>
              </a:rPr>
              <a:t>ey: value </a:t>
            </a:r>
            <a:r>
              <a:rPr lang="en-US" sz="2000" smtClean="0">
                <a:solidFill>
                  <a:srgbClr val="00B0F0"/>
                </a:solidFill>
              </a:rPr>
              <a:t>→ theo xì tai </a:t>
            </a:r>
            <a:r>
              <a:rPr lang="en-US" sz="2000" smtClean="0">
                <a:solidFill>
                  <a:srgbClr val="FF0000"/>
                </a:solidFill>
              </a:rPr>
              <a:t>ansible</a:t>
            </a:r>
            <a:endParaRPr lang="en-US" sz="200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16</a:t>
            </a:fld>
            <a:endParaRPr lang="en-US"/>
          </a:p>
        </p:txBody>
      </p:sp>
      <p:sp>
        <p:nvSpPr>
          <p:cNvPr id="7" name="Rectangle 6"/>
          <p:cNvSpPr/>
          <p:nvPr/>
        </p:nvSpPr>
        <p:spPr>
          <a:xfrm>
            <a:off x="7486115" y="2606467"/>
            <a:ext cx="1444240" cy="21364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493236" y="3536536"/>
            <a:ext cx="1444240" cy="21364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7336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7. Gắn</a:t>
            </a:r>
            <a:r>
              <a:rPr lang="en-US" sz="2500" b="1" smtClean="0">
                <a:solidFill>
                  <a:srgbClr val="00B050"/>
                </a:solidFill>
              </a:rPr>
              <a:t> (mount) </a:t>
            </a:r>
            <a:r>
              <a:rPr lang="en-US" sz="2500" b="1" err="1" smtClean="0">
                <a:solidFill>
                  <a:srgbClr val="00B050"/>
                </a:solidFill>
              </a:rPr>
              <a:t>thiết</a:t>
            </a:r>
            <a:r>
              <a:rPr lang="en-US" sz="2500" b="1" smtClean="0">
                <a:solidFill>
                  <a:srgbClr val="00B050"/>
                </a:solidFill>
              </a:rPr>
              <a:t> </a:t>
            </a:r>
            <a:r>
              <a:rPr lang="en-US" sz="2500" b="1" err="1" smtClean="0">
                <a:solidFill>
                  <a:srgbClr val="00B050"/>
                </a:solidFill>
              </a:rPr>
              <a:t>bị</a:t>
            </a:r>
            <a:r>
              <a:rPr lang="en-US" sz="2500" b="1" smtClean="0">
                <a:solidFill>
                  <a:srgbClr val="00B050"/>
                </a:solidFill>
              </a:rPr>
              <a:t> </a:t>
            </a:r>
            <a:r>
              <a:rPr lang="en-US" sz="2500" b="1" err="1" smtClean="0">
                <a:solidFill>
                  <a:srgbClr val="00B050"/>
                </a:solidFill>
              </a:rPr>
              <a:t>vào</a:t>
            </a:r>
            <a:r>
              <a:rPr lang="en-US" sz="2500" b="1" smtClean="0">
                <a:solidFill>
                  <a:srgbClr val="00B050"/>
                </a:solidFill>
              </a:rPr>
              <a:t> </a:t>
            </a:r>
            <a:r>
              <a:rPr lang="en-US" sz="2500" b="1" err="1" smtClean="0">
                <a:solidFill>
                  <a:srgbClr val="00B050"/>
                </a:solidFill>
              </a:rPr>
              <a:t>thư</a:t>
            </a:r>
            <a:r>
              <a:rPr lang="en-US" sz="2500" b="1" smtClean="0">
                <a:solidFill>
                  <a:srgbClr val="00B050"/>
                </a:solidFill>
              </a:rPr>
              <a:t> </a:t>
            </a:r>
            <a:r>
              <a:rPr lang="en-US" sz="2500" b="1" err="1" smtClean="0">
                <a:solidFill>
                  <a:srgbClr val="00B050"/>
                </a:solidFill>
              </a:rPr>
              <a:t>mục</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5" y="2052551"/>
            <a:ext cx="7235667" cy="282068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2283" y="2052551"/>
            <a:ext cx="4517045" cy="2823154"/>
          </a:xfrm>
          <a:prstGeom prst="rect">
            <a:avLst/>
          </a:prstGeom>
        </p:spPr>
      </p:pic>
      <p:sp>
        <p:nvSpPr>
          <p:cNvPr id="9" name="Rectangle 8"/>
          <p:cNvSpPr/>
          <p:nvPr/>
        </p:nvSpPr>
        <p:spPr>
          <a:xfrm>
            <a:off x="8803532" y="4659227"/>
            <a:ext cx="865762" cy="243192"/>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9" idx="1"/>
          </p:cNvCxnSpPr>
          <p:nvPr/>
        </p:nvCxnSpPr>
        <p:spPr>
          <a:xfrm flipH="1" flipV="1">
            <a:off x="7227651" y="3917265"/>
            <a:ext cx="1575881" cy="863558"/>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795736" y="4780823"/>
            <a:ext cx="4007797"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80565" y="4011262"/>
            <a:ext cx="2667861" cy="369332"/>
          </a:xfrm>
          <a:prstGeom prst="rect">
            <a:avLst/>
          </a:prstGeom>
          <a:noFill/>
        </p:spPr>
        <p:txBody>
          <a:bodyPr wrap="square" rtlCol="0">
            <a:spAutoFit/>
          </a:bodyPr>
          <a:lstStyle/>
          <a:p>
            <a:r>
              <a:rPr lang="en-US" err="1">
                <a:solidFill>
                  <a:srgbClr val="FF00FF"/>
                </a:solidFill>
              </a:rPr>
              <a:t>k</a:t>
            </a:r>
            <a:r>
              <a:rPr lang="en-US" err="1" smtClean="0">
                <a:solidFill>
                  <a:srgbClr val="FF00FF"/>
                </a:solidFill>
              </a:rPr>
              <a:t>iểm</a:t>
            </a:r>
            <a:r>
              <a:rPr lang="en-US" smtClean="0">
                <a:solidFill>
                  <a:srgbClr val="FF00FF"/>
                </a:solidFill>
              </a:rPr>
              <a:t> </a:t>
            </a:r>
            <a:r>
              <a:rPr lang="en-US" err="1" smtClean="0">
                <a:solidFill>
                  <a:srgbClr val="FF00FF"/>
                </a:solidFill>
              </a:rPr>
              <a:t>tra</a:t>
            </a:r>
            <a:r>
              <a:rPr lang="en-US" smtClean="0">
                <a:solidFill>
                  <a:srgbClr val="FF00FF"/>
                </a:solidFill>
              </a:rPr>
              <a:t> </a:t>
            </a:r>
            <a:r>
              <a:rPr lang="en-US" err="1" smtClean="0">
                <a:solidFill>
                  <a:srgbClr val="FF00FF"/>
                </a:solidFill>
              </a:rPr>
              <a:t>thêm</a:t>
            </a:r>
            <a:r>
              <a:rPr lang="en-US" smtClean="0">
                <a:solidFill>
                  <a:srgbClr val="FF00FF"/>
                </a:solidFill>
              </a:rPr>
              <a:t> </a:t>
            </a:r>
            <a:r>
              <a:rPr lang="en-US" err="1" smtClean="0">
                <a:solidFill>
                  <a:srgbClr val="FF00FF"/>
                </a:solidFill>
              </a:rPr>
              <a:t>thôi</a:t>
            </a:r>
            <a:r>
              <a:rPr lang="en-US" smtClean="0">
                <a:solidFill>
                  <a:srgbClr val="FF00FF"/>
                </a:solidFill>
              </a:rPr>
              <a:t> </a:t>
            </a:r>
            <a:r>
              <a:rPr lang="en-US" err="1" smtClean="0">
                <a:solidFill>
                  <a:srgbClr val="FF00FF"/>
                </a:solidFill>
              </a:rPr>
              <a:t>nhen</a:t>
            </a:r>
            <a:endParaRPr lang="en-US">
              <a:solidFill>
                <a:srgbClr val="FF00FF"/>
              </a:solidFill>
            </a:endParaRPr>
          </a:p>
        </p:txBody>
      </p:sp>
      <p:sp>
        <p:nvSpPr>
          <p:cNvPr id="17" name="TextBox 16"/>
          <p:cNvSpPr txBox="1"/>
          <p:nvPr/>
        </p:nvSpPr>
        <p:spPr>
          <a:xfrm>
            <a:off x="2915387" y="3142511"/>
            <a:ext cx="2667861" cy="369332"/>
          </a:xfrm>
          <a:prstGeom prst="rect">
            <a:avLst/>
          </a:prstGeom>
          <a:noFill/>
        </p:spPr>
        <p:txBody>
          <a:bodyPr wrap="square" rtlCol="0">
            <a:spAutoFit/>
          </a:bodyPr>
          <a:lstStyle/>
          <a:p>
            <a:r>
              <a:rPr lang="en-US" err="1">
                <a:solidFill>
                  <a:srgbClr val="FF00FF"/>
                </a:solidFill>
              </a:rPr>
              <a:t>k</a:t>
            </a:r>
            <a:r>
              <a:rPr lang="en-US" err="1" smtClean="0">
                <a:solidFill>
                  <a:srgbClr val="FF00FF"/>
                </a:solidFill>
              </a:rPr>
              <a:t>iểm</a:t>
            </a:r>
            <a:r>
              <a:rPr lang="en-US" smtClean="0">
                <a:solidFill>
                  <a:srgbClr val="FF00FF"/>
                </a:solidFill>
              </a:rPr>
              <a:t> </a:t>
            </a:r>
            <a:r>
              <a:rPr lang="en-US" err="1" smtClean="0">
                <a:solidFill>
                  <a:srgbClr val="FF00FF"/>
                </a:solidFill>
              </a:rPr>
              <a:t>tra</a:t>
            </a:r>
            <a:r>
              <a:rPr lang="en-US" smtClean="0">
                <a:solidFill>
                  <a:srgbClr val="FF00FF"/>
                </a:solidFill>
              </a:rPr>
              <a:t> </a:t>
            </a:r>
            <a:r>
              <a:rPr lang="en-US" err="1" smtClean="0">
                <a:solidFill>
                  <a:srgbClr val="FF00FF"/>
                </a:solidFill>
              </a:rPr>
              <a:t>thêm</a:t>
            </a:r>
            <a:r>
              <a:rPr lang="en-US" smtClean="0">
                <a:solidFill>
                  <a:srgbClr val="FF00FF"/>
                </a:solidFill>
              </a:rPr>
              <a:t> </a:t>
            </a:r>
            <a:r>
              <a:rPr lang="en-US" err="1" smtClean="0">
                <a:solidFill>
                  <a:srgbClr val="FF00FF"/>
                </a:solidFill>
              </a:rPr>
              <a:t>thôi</a:t>
            </a:r>
            <a:r>
              <a:rPr lang="en-US" smtClean="0">
                <a:solidFill>
                  <a:srgbClr val="FF00FF"/>
                </a:solidFill>
              </a:rPr>
              <a:t> </a:t>
            </a:r>
            <a:r>
              <a:rPr lang="en-US" err="1" smtClean="0">
                <a:solidFill>
                  <a:srgbClr val="FF00FF"/>
                </a:solidFill>
              </a:rPr>
              <a:t>nhen</a:t>
            </a:r>
            <a:endParaRPr lang="en-US">
              <a:solidFill>
                <a:srgbClr val="FF00FF"/>
              </a:solidFill>
            </a:endParaRPr>
          </a:p>
        </p:txBody>
      </p:sp>
      <p:cxnSp>
        <p:nvCxnSpPr>
          <p:cNvPr id="18" name="Straight Arrow Connector 17"/>
          <p:cNvCxnSpPr/>
          <p:nvPr/>
        </p:nvCxnSpPr>
        <p:spPr>
          <a:xfrm flipV="1">
            <a:off x="2431941" y="3345283"/>
            <a:ext cx="541212" cy="115077"/>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627793" y="4202350"/>
            <a:ext cx="417842" cy="115077"/>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826602" y="2486152"/>
            <a:ext cx="546364"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554329" y="3532096"/>
            <a:ext cx="522520" cy="479932"/>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047536" y="3528707"/>
            <a:ext cx="522520" cy="479932"/>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23720" y="1674564"/>
            <a:ext cx="1916935" cy="400110"/>
          </a:xfrm>
          <a:prstGeom prst="rect">
            <a:avLst/>
          </a:prstGeom>
          <a:noFill/>
        </p:spPr>
        <p:txBody>
          <a:bodyPr wrap="square" rtlCol="0">
            <a:spAutoFit/>
          </a:bodyPr>
          <a:lstStyle/>
          <a:p>
            <a:r>
              <a:rPr lang="en-US" sz="2000" smtClean="0">
                <a:solidFill>
                  <a:srgbClr val="FF00FF"/>
                </a:solidFill>
              </a:rPr>
              <a:t>Lệnh</a:t>
            </a:r>
            <a:endParaRPr lang="en-US" sz="2000">
              <a:solidFill>
                <a:srgbClr val="FF00FF"/>
              </a:solidFill>
            </a:endParaRPr>
          </a:p>
        </p:txBody>
      </p:sp>
      <p:sp>
        <p:nvSpPr>
          <p:cNvPr id="24" name="TextBox 23"/>
          <p:cNvSpPr txBox="1"/>
          <p:nvPr/>
        </p:nvSpPr>
        <p:spPr>
          <a:xfrm>
            <a:off x="7662071" y="1652441"/>
            <a:ext cx="3831510" cy="400110"/>
          </a:xfrm>
          <a:prstGeom prst="rect">
            <a:avLst/>
          </a:prstGeom>
          <a:noFill/>
        </p:spPr>
        <p:txBody>
          <a:bodyPr wrap="square" rtlCol="0">
            <a:spAutoFit/>
          </a:bodyPr>
          <a:lstStyle/>
          <a:p>
            <a:r>
              <a:rPr lang="en-US" sz="2000">
                <a:solidFill>
                  <a:srgbClr val="FF00FF"/>
                </a:solidFill>
              </a:rPr>
              <a:t>k</a:t>
            </a:r>
            <a:r>
              <a:rPr lang="en-US" sz="2000" smtClean="0">
                <a:solidFill>
                  <a:srgbClr val="FF00FF"/>
                </a:solidFill>
              </a:rPr>
              <a:t>ey: value </a:t>
            </a:r>
            <a:r>
              <a:rPr lang="en-US" sz="2000" smtClean="0">
                <a:solidFill>
                  <a:srgbClr val="00B0F0"/>
                </a:solidFill>
              </a:rPr>
              <a:t>→ theo xì tai </a:t>
            </a:r>
            <a:r>
              <a:rPr lang="en-US" sz="2000" smtClean="0">
                <a:solidFill>
                  <a:srgbClr val="FF0000"/>
                </a:solidFill>
              </a:rPr>
              <a:t>ansible</a:t>
            </a:r>
            <a:endParaRPr lang="en-US" sz="2000">
              <a:solidFill>
                <a:srgbClr val="FF0000"/>
              </a:solidFill>
            </a:endParaRPr>
          </a:p>
        </p:txBody>
      </p:sp>
      <p:sp>
        <p:nvSpPr>
          <p:cNvPr id="4" name="Slide Number Placeholder 3"/>
          <p:cNvSpPr>
            <a:spLocks noGrp="1"/>
          </p:cNvSpPr>
          <p:nvPr>
            <p:ph type="sldNum" sz="quarter" idx="4"/>
          </p:nvPr>
        </p:nvSpPr>
        <p:spPr/>
        <p:txBody>
          <a:bodyPr/>
          <a:lstStyle/>
          <a:p>
            <a:fld id="{9860EDB8-5305-433F-BE41-D7A86D811DB3}" type="slidenum">
              <a:rPr lang="en-US" smtClean="0"/>
              <a:pPr/>
              <a:t>17</a:t>
            </a:fld>
            <a:endParaRPr lang="en-US"/>
          </a:p>
        </p:txBody>
      </p:sp>
      <p:sp>
        <p:nvSpPr>
          <p:cNvPr id="8" name="TextBox 7"/>
          <p:cNvSpPr txBox="1"/>
          <p:nvPr/>
        </p:nvSpPr>
        <p:spPr>
          <a:xfrm>
            <a:off x="5803540" y="4451341"/>
            <a:ext cx="1477281" cy="369332"/>
          </a:xfrm>
          <a:prstGeom prst="rect">
            <a:avLst/>
          </a:prstGeom>
          <a:noFill/>
        </p:spPr>
        <p:txBody>
          <a:bodyPr wrap="square" rtlCol="0">
            <a:spAutoFit/>
          </a:bodyPr>
          <a:lstStyle/>
          <a:p>
            <a:r>
              <a:rPr lang="en-US">
                <a:solidFill>
                  <a:srgbClr val="00B050"/>
                </a:solidFill>
              </a:rPr>
              <a:t>c</a:t>
            </a:r>
            <a:r>
              <a:rPr lang="en-US" smtClean="0">
                <a:solidFill>
                  <a:srgbClr val="00B050"/>
                </a:solidFill>
              </a:rPr>
              <a:t>ó thêm vào</a:t>
            </a:r>
            <a:endParaRPr lang="en-US">
              <a:solidFill>
                <a:srgbClr val="00B050"/>
              </a:solidFill>
            </a:endParaRPr>
          </a:p>
        </p:txBody>
      </p:sp>
    </p:spTree>
    <p:extLst>
      <p:ext uri="{BB962C8B-B14F-4D97-AF65-F5344CB8AC3E}">
        <p14:creationId xmlns:p14="http://schemas.microsoft.com/office/powerpoint/2010/main" val="1132637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084" y="3049070"/>
            <a:ext cx="12091830" cy="2791858"/>
          </a:xfrm>
          <a:prstGeom prst="rect">
            <a:avLst/>
          </a:prstGeom>
        </p:spPr>
      </p:pic>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7" name="Title 1"/>
          <p:cNvSpPr>
            <a:spLocks noGrp="1"/>
          </p:cNvSpPr>
          <p:nvPr>
            <p:ph type="title"/>
          </p:nvPr>
        </p:nvSpPr>
        <p:spPr>
          <a:xfrm>
            <a:off x="521206" y="448055"/>
            <a:ext cx="10777057" cy="432891"/>
          </a:xfrm>
        </p:spPr>
        <p:txBody>
          <a:bodyPr>
            <a:noAutofit/>
          </a:bodyPr>
          <a:lstStyle/>
          <a:p>
            <a:r>
              <a:rPr lang="en-US" sz="2500" b="1">
                <a:solidFill>
                  <a:srgbClr val="FF00FF"/>
                </a:solidFill>
              </a:rPr>
              <a:t>8</a:t>
            </a:r>
            <a:r>
              <a:rPr lang="en-US" sz="2500" b="1" smtClean="0">
                <a:solidFill>
                  <a:srgbClr val="FF00FF"/>
                </a:solidFill>
              </a:rPr>
              <a:t>. </a:t>
            </a:r>
            <a:r>
              <a:rPr lang="en-US" sz="2400" b="1" smtClean="0">
                <a:solidFill>
                  <a:srgbClr val="00B050"/>
                </a:solidFill>
              </a:rPr>
              <a:t>Trước khi chạy ansible phần này cần làm cái để chạy cho nhanh  </a:t>
            </a:r>
            <a:endParaRPr lang="en-US" sz="2500" b="1">
              <a:solidFill>
                <a:srgbClr val="FF00FF"/>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18</a:t>
            </a:fld>
            <a:endParaRPr lang="en-US"/>
          </a:p>
        </p:txBody>
      </p:sp>
      <p:grpSp>
        <p:nvGrpSpPr>
          <p:cNvPr id="17" name="Group 16"/>
          <p:cNvGrpSpPr/>
          <p:nvPr/>
        </p:nvGrpSpPr>
        <p:grpSpPr>
          <a:xfrm>
            <a:off x="482002" y="1600800"/>
            <a:ext cx="11525571" cy="2671783"/>
            <a:chOff x="482002" y="2362796"/>
            <a:chExt cx="11525571" cy="2671783"/>
          </a:xfrm>
        </p:grpSpPr>
        <p:sp>
          <p:nvSpPr>
            <p:cNvPr id="8" name="TextBox 7"/>
            <p:cNvSpPr txBox="1"/>
            <p:nvPr/>
          </p:nvSpPr>
          <p:spPr>
            <a:xfrm>
              <a:off x="9157380" y="2370453"/>
              <a:ext cx="2850193" cy="1200329"/>
            </a:xfrm>
            <a:prstGeom prst="rect">
              <a:avLst/>
            </a:prstGeom>
            <a:noFill/>
          </p:spPr>
          <p:txBody>
            <a:bodyPr wrap="square" rtlCol="0">
              <a:spAutoFit/>
            </a:bodyPr>
            <a:lstStyle/>
            <a:p>
              <a:r>
                <a:rPr lang="en-US" smtClean="0">
                  <a:solidFill>
                    <a:srgbClr val="FF00FF"/>
                  </a:solidFill>
                </a:rPr>
                <a:t>Bỏ cái dòng này thì</a:t>
              </a:r>
            </a:p>
            <a:p>
              <a:r>
                <a:rPr lang="en-US">
                  <a:solidFill>
                    <a:srgbClr val="00B050"/>
                  </a:solidFill>
                </a:rPr>
                <a:t>/</a:t>
              </a:r>
              <a:r>
                <a:rPr lang="en-US" smtClean="0">
                  <a:solidFill>
                    <a:srgbClr val="00B050"/>
                  </a:solidFill>
                </a:rPr>
                <a:t>etc/ansible/ansible.cfg</a:t>
              </a:r>
            </a:p>
            <a:p>
              <a:r>
                <a:rPr lang="en-US">
                  <a:solidFill>
                    <a:srgbClr val="00B050"/>
                  </a:solidFill>
                </a:rPr>
                <a:t>[defaults]</a:t>
              </a:r>
            </a:p>
            <a:p>
              <a:r>
                <a:rPr lang="en-US">
                  <a:solidFill>
                    <a:srgbClr val="FF0000"/>
                  </a:solidFill>
                </a:rPr>
                <a:t>localhost_warning = false</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02" y="2362796"/>
              <a:ext cx="3200847" cy="1200318"/>
            </a:xfrm>
            <a:prstGeom prst="rect">
              <a:avLst/>
            </a:prstGeom>
          </p:spPr>
        </p:pic>
        <p:cxnSp>
          <p:nvCxnSpPr>
            <p:cNvPr id="13" name="Straight Arrow Connector 12"/>
            <p:cNvCxnSpPr/>
            <p:nvPr/>
          </p:nvCxnSpPr>
          <p:spPr>
            <a:xfrm flipH="1" flipV="1">
              <a:off x="1731981" y="3563114"/>
              <a:ext cx="412617" cy="1471465"/>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83620" y="3316159"/>
              <a:ext cx="1734882" cy="242041"/>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457854" y="2911869"/>
              <a:ext cx="6187976" cy="923330"/>
            </a:xfrm>
            <a:prstGeom prst="rect">
              <a:avLst/>
            </a:prstGeom>
            <a:noFill/>
          </p:spPr>
          <p:txBody>
            <a:bodyPr wrap="square" rtlCol="0">
              <a:spAutoFit/>
            </a:bodyPr>
            <a:lstStyle/>
            <a:p>
              <a:r>
                <a:rPr lang="en-US" smtClean="0">
                  <a:solidFill>
                    <a:srgbClr val="FF0000"/>
                  </a:solidFill>
                </a:rPr>
                <a:t>Bỏ đi để chạy nhanh hơn</a:t>
              </a:r>
            </a:p>
            <a:p>
              <a:r>
                <a:rPr lang="en-US" smtClean="0">
                  <a:solidFill>
                    <a:srgbClr val="FF0000"/>
                  </a:solidFill>
                </a:rPr>
                <a:t>Trên Ubuntu còn đỡ, trên CentOS 8 chạy lâu lắm</a:t>
              </a:r>
            </a:p>
            <a:p>
              <a:r>
                <a:rPr lang="en-US" smtClean="0">
                  <a:solidFill>
                    <a:srgbClr val="FF0000"/>
                  </a:solidFill>
                </a:rPr>
                <a:t>Trong playbook tui có ghi roài, nói để các bạn bít thoai</a:t>
              </a:r>
              <a:endParaRPr lang="en-US">
                <a:solidFill>
                  <a:srgbClr val="FF0000"/>
                </a:solidFill>
              </a:endParaRPr>
            </a:p>
          </p:txBody>
        </p:sp>
      </p:grpSp>
      <p:cxnSp>
        <p:nvCxnSpPr>
          <p:cNvPr id="21" name="Straight Arrow Connector 20"/>
          <p:cNvCxnSpPr/>
          <p:nvPr/>
        </p:nvCxnSpPr>
        <p:spPr>
          <a:xfrm flipH="1">
            <a:off x="8769928" y="1896894"/>
            <a:ext cx="471349" cy="13589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358158" y="4222378"/>
            <a:ext cx="477371" cy="2487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485906" y="4222378"/>
            <a:ext cx="349623" cy="2487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69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7" name="Title 1"/>
          <p:cNvSpPr>
            <a:spLocks noGrp="1"/>
          </p:cNvSpPr>
          <p:nvPr>
            <p:ph type="title"/>
          </p:nvPr>
        </p:nvSpPr>
        <p:spPr>
          <a:xfrm>
            <a:off x="521206" y="448055"/>
            <a:ext cx="10777057" cy="432891"/>
          </a:xfrm>
        </p:spPr>
        <p:txBody>
          <a:bodyPr>
            <a:noAutofit/>
          </a:bodyPr>
          <a:lstStyle/>
          <a:p>
            <a:r>
              <a:rPr lang="en-US" sz="2500" b="1">
                <a:solidFill>
                  <a:srgbClr val="FF00FF"/>
                </a:solidFill>
              </a:rPr>
              <a:t>9</a:t>
            </a:r>
            <a:r>
              <a:rPr lang="en-US" sz="2500" b="1" smtClean="0">
                <a:solidFill>
                  <a:srgbClr val="FF00FF"/>
                </a:solidFill>
              </a:rPr>
              <a:t>. </a:t>
            </a:r>
            <a:r>
              <a:rPr lang="en-US" sz="2400" b="1" smtClean="0">
                <a:solidFill>
                  <a:srgbClr val="00B050"/>
                </a:solidFill>
              </a:rPr>
              <a:t>Chạy </a:t>
            </a:r>
            <a:r>
              <a:rPr lang="en-US" sz="2400" b="1">
                <a:solidFill>
                  <a:srgbClr val="FF00FF"/>
                </a:solidFill>
              </a:rPr>
              <a:t>playbook</a:t>
            </a:r>
            <a:r>
              <a:rPr lang="en-US" sz="2400" b="1">
                <a:solidFill>
                  <a:srgbClr val="00B050"/>
                </a:solidFill>
              </a:rPr>
              <a:t> </a:t>
            </a:r>
            <a:r>
              <a:rPr lang="en-US" sz="2400" b="1" smtClean="0">
                <a:solidFill>
                  <a:srgbClr val="FF00FF"/>
                </a:solidFill>
              </a:rPr>
              <a:t>LVM</a:t>
            </a:r>
            <a:r>
              <a:rPr lang="en-US" sz="2400" b="1" smtClean="0">
                <a:solidFill>
                  <a:srgbClr val="00B050"/>
                </a:solidFill>
              </a:rPr>
              <a:t> tự động nè </a:t>
            </a:r>
            <a:endParaRPr lang="en-US" sz="2500" b="1">
              <a:solidFill>
                <a:srgbClr val="FF00FF"/>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19</a:t>
            </a:fld>
            <a:endParaRPr lang="en-US"/>
          </a:p>
        </p:txBody>
      </p:sp>
      <p:pic>
        <p:nvPicPr>
          <p:cNvPr id="8" name="Picture 7"/>
          <p:cNvPicPr>
            <a:picLocks noChangeAspect="1"/>
          </p:cNvPicPr>
          <p:nvPr/>
        </p:nvPicPr>
        <p:blipFill>
          <a:blip r:embed="rId3"/>
          <a:stretch>
            <a:fillRect/>
          </a:stretch>
        </p:blipFill>
        <p:spPr>
          <a:xfrm>
            <a:off x="398157" y="1013212"/>
            <a:ext cx="11395686" cy="5697843"/>
          </a:xfrm>
          <a:prstGeom prst="rect">
            <a:avLst/>
          </a:prstGeom>
        </p:spPr>
      </p:pic>
      <p:sp>
        <p:nvSpPr>
          <p:cNvPr id="9" name="TextBox 8"/>
          <p:cNvSpPr txBox="1"/>
          <p:nvPr/>
        </p:nvSpPr>
        <p:spPr>
          <a:xfrm>
            <a:off x="3985475" y="5834620"/>
            <a:ext cx="1701892" cy="369332"/>
          </a:xfrm>
          <a:prstGeom prst="rect">
            <a:avLst/>
          </a:prstGeom>
          <a:noFill/>
        </p:spPr>
        <p:txBody>
          <a:bodyPr wrap="square" rtlCol="0">
            <a:spAutoFit/>
          </a:bodyPr>
          <a:lstStyle/>
          <a:p>
            <a:r>
              <a:rPr lang="en-US" smtClean="0">
                <a:solidFill>
                  <a:srgbClr val="FF00FF"/>
                </a:solidFill>
              </a:rPr>
              <a:t>8 cái TASK á</a:t>
            </a:r>
            <a:endParaRPr lang="en-US">
              <a:solidFill>
                <a:srgbClr val="FF00FF"/>
              </a:solidFill>
            </a:endParaRPr>
          </a:p>
        </p:txBody>
      </p:sp>
      <p:cxnSp>
        <p:nvCxnSpPr>
          <p:cNvPr id="11" name="Straight Arrow Connector 10"/>
          <p:cNvCxnSpPr/>
          <p:nvPr/>
        </p:nvCxnSpPr>
        <p:spPr>
          <a:xfrm flipV="1">
            <a:off x="3595621" y="6109398"/>
            <a:ext cx="494058" cy="387225"/>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5679" y="5697416"/>
            <a:ext cx="490959" cy="251209"/>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4290646" y="6109398"/>
            <a:ext cx="40194" cy="387225"/>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917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smtClean="0">
                <a:solidFill>
                  <a:schemeClr val="bg1"/>
                </a:solidFill>
              </a:rPr>
              <a:t>Kỷ niệm những năm tháng mới học Linux</a:t>
            </a:r>
            <a:br>
              <a:rPr lang="en-US" sz="4000" smtClean="0">
                <a:solidFill>
                  <a:schemeClr val="bg1"/>
                </a:solidFill>
              </a:rPr>
            </a:br>
            <a:r>
              <a:rPr lang="en-US" sz="4000" smtClean="0">
                <a:solidFill>
                  <a:schemeClr val="bg1"/>
                </a:solidFill>
              </a:rPr>
              <a:t/>
            </a:r>
            <a:br>
              <a:rPr lang="en-US" sz="4000" smtClean="0">
                <a:solidFill>
                  <a:schemeClr val="bg1"/>
                </a:solidFill>
              </a:rPr>
            </a:br>
            <a:r>
              <a:rPr lang="en-US" sz="4000" smtClean="0">
                <a:solidFill>
                  <a:schemeClr val="bg1"/>
                </a:solidFill>
              </a:rPr>
              <a:t>Bỏ cả tuần lễ để xem mấy cái này</a:t>
            </a:r>
            <a:br>
              <a:rPr lang="en-US" sz="4000" smtClean="0">
                <a:solidFill>
                  <a:schemeClr val="bg1"/>
                </a:solidFill>
              </a:rPr>
            </a:br>
            <a:r>
              <a:rPr lang="en-US" sz="4000">
                <a:solidFill>
                  <a:schemeClr val="bg1"/>
                </a:solidFill>
              </a:rPr>
              <a:t/>
            </a:r>
            <a:br>
              <a:rPr lang="en-US" sz="4000">
                <a:solidFill>
                  <a:schemeClr val="bg1"/>
                </a:solidFill>
              </a:rPr>
            </a:br>
            <a:endParaRPr lang="en-US" sz="4800">
              <a:solidFill>
                <a:schemeClr val="bg1"/>
              </a:solidFill>
            </a:endParaRPr>
          </a:p>
        </p:txBody>
      </p:sp>
    </p:spTree>
    <p:extLst>
      <p:ext uri="{BB962C8B-B14F-4D97-AF65-F5344CB8AC3E}">
        <p14:creationId xmlns:p14="http://schemas.microsoft.com/office/powerpoint/2010/main" val="3561196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a:solidFill>
                  <a:schemeClr val="bg1"/>
                </a:solidFill>
              </a:rPr>
              <a:t>2</a:t>
            </a:r>
            <a:r>
              <a:rPr lang="en-US" sz="4000" smtClean="0">
                <a:solidFill>
                  <a:schemeClr val="bg1"/>
                </a:solidFill>
              </a:rPr>
              <a:t>. Ngắm nghía thành quả = Ansible</a:t>
            </a: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1856382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211" y="2723369"/>
            <a:ext cx="12095578" cy="2503461"/>
          </a:xfrm>
          <a:prstGeom prst="rect">
            <a:avLst/>
          </a:prstGeom>
        </p:spPr>
      </p:pic>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a:solidFill>
                  <a:srgbClr val="FF00FF"/>
                </a:solidFill>
              </a:rPr>
              <a:t>0</a:t>
            </a:r>
            <a:r>
              <a:rPr lang="en-US" sz="2500" b="1" smtClean="0">
                <a:solidFill>
                  <a:srgbClr val="FF00FF"/>
                </a:solidFill>
              </a:rPr>
              <a:t>. </a:t>
            </a:r>
            <a:r>
              <a:rPr lang="en-US" sz="2500" b="1" smtClean="0">
                <a:solidFill>
                  <a:srgbClr val="00B050"/>
                </a:solidFill>
              </a:rPr>
              <a:t>Trước khi chạy ansible phần này cần chú ý</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21</a:t>
            </a:fld>
            <a:endParaRPr lang="en-US"/>
          </a:p>
        </p:txBody>
      </p:sp>
      <p:sp>
        <p:nvSpPr>
          <p:cNvPr id="10" name="TextBox 9"/>
          <p:cNvSpPr txBox="1"/>
          <p:nvPr/>
        </p:nvSpPr>
        <p:spPr>
          <a:xfrm>
            <a:off x="4706646" y="1445646"/>
            <a:ext cx="6591617" cy="1200329"/>
          </a:xfrm>
          <a:prstGeom prst="rect">
            <a:avLst/>
          </a:prstGeom>
          <a:noFill/>
        </p:spPr>
        <p:txBody>
          <a:bodyPr wrap="square" rtlCol="0">
            <a:spAutoFit/>
          </a:bodyPr>
          <a:lstStyle/>
          <a:p>
            <a:r>
              <a:rPr lang="en-US" smtClean="0">
                <a:solidFill>
                  <a:srgbClr val="FF00FF"/>
                </a:solidFill>
              </a:rPr>
              <a:t>Cần chỉnh lại nếu không kết quả lệnh sẽ ngang phè phè vậy nè</a:t>
            </a:r>
          </a:p>
          <a:p>
            <a:r>
              <a:rPr lang="en-US">
                <a:solidFill>
                  <a:srgbClr val="00B050"/>
                </a:solidFill>
              </a:rPr>
              <a:t>/etc/ansible/ansible.cfg</a:t>
            </a:r>
          </a:p>
          <a:p>
            <a:r>
              <a:rPr lang="en-US">
                <a:solidFill>
                  <a:srgbClr val="00B050"/>
                </a:solidFill>
              </a:rPr>
              <a:t>[defaults]</a:t>
            </a:r>
          </a:p>
          <a:p>
            <a:r>
              <a:rPr lang="en-US">
                <a:solidFill>
                  <a:srgbClr val="FF0000"/>
                </a:solidFill>
              </a:rPr>
              <a:t>stdout_callback = yaml</a:t>
            </a:r>
          </a:p>
        </p:txBody>
      </p:sp>
      <p:cxnSp>
        <p:nvCxnSpPr>
          <p:cNvPr id="15" name="Straight Arrow Connector 14"/>
          <p:cNvCxnSpPr/>
          <p:nvPr/>
        </p:nvCxnSpPr>
        <p:spPr>
          <a:xfrm>
            <a:off x="7937770" y="1760706"/>
            <a:ext cx="758758" cy="26751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410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1. </a:t>
            </a:r>
            <a:r>
              <a:rPr lang="en-US" sz="2500" b="1" smtClean="0">
                <a:solidFill>
                  <a:srgbClr val="00B050"/>
                </a:solidFill>
              </a:rPr>
              <a:t>Xem </a:t>
            </a:r>
            <a:r>
              <a:rPr lang="en-US" sz="2500" b="1" smtClean="0">
                <a:solidFill>
                  <a:srgbClr val="FF00FF"/>
                </a:solidFill>
              </a:rPr>
              <a:t>đĩa</a:t>
            </a:r>
            <a:r>
              <a:rPr lang="en-US" sz="2500" b="1" smtClean="0">
                <a:solidFill>
                  <a:srgbClr val="00B050"/>
                </a:solidFill>
              </a:rPr>
              <a:t> đã chia = </a:t>
            </a:r>
            <a:r>
              <a:rPr lang="en-US" sz="2500" b="1" smtClean="0">
                <a:solidFill>
                  <a:srgbClr val="FF00FF"/>
                </a:solidFill>
              </a:rPr>
              <a:t>parted</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7" name="Picture 6"/>
          <p:cNvPicPr>
            <a:picLocks noChangeAspect="1"/>
          </p:cNvPicPr>
          <p:nvPr/>
        </p:nvPicPr>
        <p:blipFill>
          <a:blip r:embed="rId3"/>
          <a:stretch>
            <a:fillRect/>
          </a:stretch>
        </p:blipFill>
        <p:spPr>
          <a:xfrm>
            <a:off x="521206" y="1786355"/>
            <a:ext cx="4267200" cy="1466850"/>
          </a:xfrm>
          <a:prstGeom prst="rect">
            <a:avLst/>
          </a:prstGeom>
        </p:spPr>
      </p:pic>
      <p:cxnSp>
        <p:nvCxnSpPr>
          <p:cNvPr id="8" name="Straight Connector 7"/>
          <p:cNvCxnSpPr/>
          <p:nvPr/>
        </p:nvCxnSpPr>
        <p:spPr>
          <a:xfrm>
            <a:off x="999246" y="2581311"/>
            <a:ext cx="735265"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4"/>
          </p:nvPr>
        </p:nvSpPr>
        <p:spPr/>
        <p:txBody>
          <a:bodyPr/>
          <a:lstStyle/>
          <a:p>
            <a:fld id="{9860EDB8-5305-433F-BE41-D7A86D811DB3}" type="slidenum">
              <a:rPr lang="en-US" smtClean="0"/>
              <a:pPr/>
              <a:t>22</a:t>
            </a:fld>
            <a:endParaRPr lang="en-US"/>
          </a:p>
        </p:txBody>
      </p:sp>
      <p:pic>
        <p:nvPicPr>
          <p:cNvPr id="9" name="Picture 8"/>
          <p:cNvPicPr>
            <a:picLocks noChangeAspect="1"/>
          </p:cNvPicPr>
          <p:nvPr/>
        </p:nvPicPr>
        <p:blipFill>
          <a:blip r:embed="rId4"/>
          <a:stretch>
            <a:fillRect/>
          </a:stretch>
        </p:blipFill>
        <p:spPr>
          <a:xfrm>
            <a:off x="5000076" y="1786355"/>
            <a:ext cx="6743700" cy="3629025"/>
          </a:xfrm>
          <a:prstGeom prst="rect">
            <a:avLst/>
          </a:prstGeom>
        </p:spPr>
      </p:pic>
    </p:spTree>
    <p:extLst>
      <p:ext uri="{BB962C8B-B14F-4D97-AF65-F5344CB8AC3E}">
        <p14:creationId xmlns:p14="http://schemas.microsoft.com/office/powerpoint/2010/main" val="2663676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2. </a:t>
            </a:r>
            <a:r>
              <a:rPr lang="en-US" sz="2500" b="1" smtClean="0">
                <a:solidFill>
                  <a:srgbClr val="00B050"/>
                </a:solidFill>
              </a:rPr>
              <a:t>Xem </a:t>
            </a:r>
            <a:r>
              <a:rPr lang="en-US" sz="2500" b="1" smtClean="0">
                <a:solidFill>
                  <a:srgbClr val="FF00FF"/>
                </a:solidFill>
              </a:rPr>
              <a:t>physical volume </a:t>
            </a:r>
            <a:r>
              <a:rPr lang="en-US" sz="2500" b="1" smtClean="0">
                <a:solidFill>
                  <a:srgbClr val="00B050"/>
                </a:solidFill>
              </a:rPr>
              <a:t>tạo ra từ </a:t>
            </a:r>
            <a:r>
              <a:rPr lang="en-US" sz="2500" b="1" smtClean="0">
                <a:solidFill>
                  <a:srgbClr val="FF00FF"/>
                </a:solidFill>
              </a:rPr>
              <a:t>partition</a:t>
            </a:r>
            <a:r>
              <a:rPr lang="en-US" sz="2500" b="1" smtClean="0">
                <a:solidFill>
                  <a:srgbClr val="00B050"/>
                </a:solidFill>
              </a:rPr>
              <a:t> kiểu </a:t>
            </a:r>
            <a:r>
              <a:rPr lang="en-US" sz="2500" b="1" smtClean="0">
                <a:solidFill>
                  <a:srgbClr val="FF00FF"/>
                </a:solidFill>
              </a:rPr>
              <a:t>lvm</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stretch>
            <a:fillRect/>
          </a:stretch>
        </p:blipFill>
        <p:spPr>
          <a:xfrm>
            <a:off x="521206" y="1809077"/>
            <a:ext cx="3743325" cy="10668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5715" y="1809077"/>
            <a:ext cx="7059010" cy="3229426"/>
          </a:xfrm>
          <a:prstGeom prst="rect">
            <a:avLst/>
          </a:prstGeom>
        </p:spPr>
      </p:pic>
      <p:cxnSp>
        <p:nvCxnSpPr>
          <p:cNvPr id="7" name="Straight Connector 6"/>
          <p:cNvCxnSpPr/>
          <p:nvPr/>
        </p:nvCxnSpPr>
        <p:spPr>
          <a:xfrm>
            <a:off x="773336" y="2194037"/>
            <a:ext cx="735265"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4"/>
          </p:nvPr>
        </p:nvSpPr>
        <p:spPr/>
        <p:txBody>
          <a:bodyPr/>
          <a:lstStyle/>
          <a:p>
            <a:fld id="{9860EDB8-5305-433F-BE41-D7A86D811DB3}" type="slidenum">
              <a:rPr lang="en-US" smtClean="0"/>
              <a:pPr/>
              <a:t>23</a:t>
            </a:fld>
            <a:endParaRPr lang="en-US"/>
          </a:p>
        </p:txBody>
      </p:sp>
    </p:spTree>
    <p:extLst>
      <p:ext uri="{BB962C8B-B14F-4D97-AF65-F5344CB8AC3E}">
        <p14:creationId xmlns:p14="http://schemas.microsoft.com/office/powerpoint/2010/main" val="42194642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3. </a:t>
            </a:r>
            <a:r>
              <a:rPr lang="en-US" sz="2500" b="1" smtClean="0">
                <a:solidFill>
                  <a:srgbClr val="00B050"/>
                </a:solidFill>
              </a:rPr>
              <a:t>Xem </a:t>
            </a:r>
            <a:r>
              <a:rPr lang="en-US" sz="2500" b="1" smtClean="0">
                <a:solidFill>
                  <a:srgbClr val="FF00FF"/>
                </a:solidFill>
              </a:rPr>
              <a:t>volume group vg02</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4" name="Picture 3"/>
          <p:cNvPicPr>
            <a:picLocks noChangeAspect="1"/>
          </p:cNvPicPr>
          <p:nvPr/>
        </p:nvPicPr>
        <p:blipFill>
          <a:blip r:embed="rId3"/>
          <a:stretch>
            <a:fillRect/>
          </a:stretch>
        </p:blipFill>
        <p:spPr>
          <a:xfrm>
            <a:off x="521206" y="1468064"/>
            <a:ext cx="3638550" cy="10572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5241" y="1468064"/>
            <a:ext cx="7049484" cy="5229955"/>
          </a:xfrm>
          <a:prstGeom prst="rect">
            <a:avLst/>
          </a:prstGeom>
        </p:spPr>
      </p:pic>
      <p:cxnSp>
        <p:nvCxnSpPr>
          <p:cNvPr id="8" name="Straight Connector 7"/>
          <p:cNvCxnSpPr/>
          <p:nvPr/>
        </p:nvCxnSpPr>
        <p:spPr>
          <a:xfrm>
            <a:off x="789473" y="1849791"/>
            <a:ext cx="735265"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4"/>
          </p:nvPr>
        </p:nvSpPr>
        <p:spPr/>
        <p:txBody>
          <a:bodyPr/>
          <a:lstStyle/>
          <a:p>
            <a:fld id="{9860EDB8-5305-433F-BE41-D7A86D811DB3}" type="slidenum">
              <a:rPr lang="en-US" smtClean="0"/>
              <a:pPr/>
              <a:t>24</a:t>
            </a:fld>
            <a:endParaRPr lang="en-US"/>
          </a:p>
        </p:txBody>
      </p:sp>
    </p:spTree>
    <p:extLst>
      <p:ext uri="{BB962C8B-B14F-4D97-AF65-F5344CB8AC3E}">
        <p14:creationId xmlns:p14="http://schemas.microsoft.com/office/powerpoint/2010/main" val="761192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4. </a:t>
            </a:r>
            <a:r>
              <a:rPr lang="en-US" sz="2500" b="1" smtClean="0">
                <a:solidFill>
                  <a:srgbClr val="00B050"/>
                </a:solidFill>
              </a:rPr>
              <a:t>Xem </a:t>
            </a:r>
            <a:r>
              <a:rPr lang="en-US" sz="2500" b="1" smtClean="0">
                <a:solidFill>
                  <a:srgbClr val="FF00FF"/>
                </a:solidFill>
              </a:rPr>
              <a:t>logical volume lv01</a:t>
            </a:r>
            <a:r>
              <a:rPr lang="en-US" sz="2500" b="1" smtClean="0">
                <a:solidFill>
                  <a:srgbClr val="00B050"/>
                </a:solidFill>
              </a:rPr>
              <a:t> và </a:t>
            </a:r>
            <a:r>
              <a:rPr lang="en-US" sz="2500" b="1" smtClean="0">
                <a:solidFill>
                  <a:srgbClr val="FF00FF"/>
                </a:solidFill>
              </a:rPr>
              <a:t>lv02</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stretch>
            <a:fillRect/>
          </a:stretch>
        </p:blipFill>
        <p:spPr>
          <a:xfrm>
            <a:off x="1224589" y="1429002"/>
            <a:ext cx="3648075" cy="10382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2684" y="419975"/>
            <a:ext cx="5877745" cy="6315956"/>
          </a:xfrm>
          <a:prstGeom prst="rect">
            <a:avLst/>
          </a:prstGeom>
        </p:spPr>
      </p:pic>
      <p:cxnSp>
        <p:nvCxnSpPr>
          <p:cNvPr id="7" name="Straight Connector 6"/>
          <p:cNvCxnSpPr/>
          <p:nvPr/>
        </p:nvCxnSpPr>
        <p:spPr>
          <a:xfrm>
            <a:off x="1496686" y="1823724"/>
            <a:ext cx="505096"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4"/>
          </p:nvPr>
        </p:nvSpPr>
        <p:spPr/>
        <p:txBody>
          <a:bodyPr/>
          <a:lstStyle/>
          <a:p>
            <a:fld id="{9860EDB8-5305-433F-BE41-D7A86D811DB3}" type="slidenum">
              <a:rPr lang="en-US" smtClean="0"/>
              <a:pPr/>
              <a:t>25</a:t>
            </a:fld>
            <a:endParaRPr lang="en-US"/>
          </a:p>
        </p:txBody>
      </p:sp>
    </p:spTree>
    <p:extLst>
      <p:ext uri="{BB962C8B-B14F-4D97-AF65-F5344CB8AC3E}">
        <p14:creationId xmlns:p14="http://schemas.microsoft.com/office/powerpoint/2010/main" val="211519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5. </a:t>
            </a:r>
            <a:r>
              <a:rPr lang="en-US" sz="2500" b="1" smtClean="0">
                <a:solidFill>
                  <a:srgbClr val="00B050"/>
                </a:solidFill>
              </a:rPr>
              <a:t>Xem </a:t>
            </a:r>
            <a:r>
              <a:rPr lang="en-US" sz="2500" b="1" smtClean="0">
                <a:solidFill>
                  <a:srgbClr val="FF00FF"/>
                </a:solidFill>
              </a:rPr>
              <a:t>điểm gắn </a:t>
            </a:r>
            <a:r>
              <a:rPr lang="en-US" sz="2500" b="1" smtClean="0">
                <a:solidFill>
                  <a:srgbClr val="00B050"/>
                </a:solidFill>
              </a:rPr>
              <a:t>và </a:t>
            </a:r>
            <a:r>
              <a:rPr lang="en-US" sz="2500" b="1" smtClean="0">
                <a:solidFill>
                  <a:srgbClr val="FF00FF"/>
                </a:solidFill>
              </a:rPr>
              <a:t>tự gắn </a:t>
            </a:r>
            <a:r>
              <a:rPr lang="en-US" sz="2500" b="1" smtClean="0">
                <a:solidFill>
                  <a:srgbClr val="00B050"/>
                </a:solidFill>
              </a:rPr>
              <a:t>khi </a:t>
            </a:r>
            <a:r>
              <a:rPr lang="en-US" sz="2500" b="1" smtClean="0">
                <a:solidFill>
                  <a:srgbClr val="FF00FF"/>
                </a:solidFill>
              </a:rPr>
              <a:t>khởi động OS</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31" y="2719584"/>
            <a:ext cx="11993649" cy="4058216"/>
          </a:xfrm>
          <a:prstGeom prst="rect">
            <a:avLst/>
          </a:prstGeom>
        </p:spPr>
      </p:pic>
      <p:pic>
        <p:nvPicPr>
          <p:cNvPr id="4" name="Picture 3"/>
          <p:cNvPicPr>
            <a:picLocks noChangeAspect="1"/>
          </p:cNvPicPr>
          <p:nvPr/>
        </p:nvPicPr>
        <p:blipFill>
          <a:blip r:embed="rId4"/>
          <a:stretch>
            <a:fillRect/>
          </a:stretch>
        </p:blipFill>
        <p:spPr>
          <a:xfrm>
            <a:off x="4102705" y="1348353"/>
            <a:ext cx="4000500" cy="2295525"/>
          </a:xfrm>
          <a:prstGeom prst="rect">
            <a:avLst/>
          </a:prstGeom>
        </p:spPr>
      </p:pic>
      <p:cxnSp>
        <p:nvCxnSpPr>
          <p:cNvPr id="9" name="Straight Connector 8"/>
          <p:cNvCxnSpPr/>
          <p:nvPr/>
        </p:nvCxnSpPr>
        <p:spPr>
          <a:xfrm>
            <a:off x="4395396" y="1790622"/>
            <a:ext cx="505096"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16627" y="2986517"/>
            <a:ext cx="713644"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4"/>
          </p:nvPr>
        </p:nvSpPr>
        <p:spPr/>
        <p:txBody>
          <a:bodyPr/>
          <a:lstStyle/>
          <a:p>
            <a:fld id="{9860EDB8-5305-433F-BE41-D7A86D811DB3}" type="slidenum">
              <a:rPr lang="en-US" smtClean="0"/>
              <a:pPr/>
              <a:t>26</a:t>
            </a:fld>
            <a:endParaRPr lang="en-US"/>
          </a:p>
        </p:txBody>
      </p:sp>
      <p:sp>
        <p:nvSpPr>
          <p:cNvPr id="8" name="Rectangle 7"/>
          <p:cNvSpPr/>
          <p:nvPr/>
        </p:nvSpPr>
        <p:spPr>
          <a:xfrm>
            <a:off x="5130271" y="3922520"/>
            <a:ext cx="492862" cy="452927"/>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129567" y="6556199"/>
            <a:ext cx="1860997" cy="208723"/>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003524" y="6455041"/>
            <a:ext cx="328412" cy="369332"/>
          </a:xfrm>
          <a:prstGeom prst="rect">
            <a:avLst/>
          </a:prstGeom>
          <a:noFill/>
        </p:spPr>
        <p:txBody>
          <a:bodyPr wrap="square" rtlCol="0">
            <a:spAutoFit/>
          </a:bodyPr>
          <a:lstStyle/>
          <a:p>
            <a:r>
              <a:rPr lang="en-US" smtClean="0">
                <a:solidFill>
                  <a:srgbClr val="FF0000"/>
                </a:solidFill>
              </a:rPr>
              <a:t>?</a:t>
            </a:r>
            <a:endParaRPr lang="en-US">
              <a:solidFill>
                <a:srgbClr val="FF0000"/>
              </a:solidFill>
            </a:endParaRPr>
          </a:p>
        </p:txBody>
      </p:sp>
    </p:spTree>
    <p:extLst>
      <p:ext uri="{BB962C8B-B14F-4D97-AF65-F5344CB8AC3E}">
        <p14:creationId xmlns:p14="http://schemas.microsoft.com/office/powerpoint/2010/main" val="968363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smtClean="0">
                <a:solidFill>
                  <a:schemeClr val="bg1"/>
                </a:solidFill>
              </a:rPr>
              <a:t> </a:t>
            </a:r>
            <a:br>
              <a:rPr lang="en-US" sz="4000" smtClean="0">
                <a:solidFill>
                  <a:schemeClr val="bg1"/>
                </a:solidFill>
              </a:rPr>
            </a:br>
            <a:r>
              <a:rPr lang="en-US" sz="4000" smtClean="0">
                <a:solidFill>
                  <a:schemeClr val="bg1"/>
                </a:solidFill>
              </a:rPr>
              <a:t>4. Tăng Logical Volume + Filesystem </a:t>
            </a:r>
            <a:br>
              <a:rPr lang="en-US" sz="4000" smtClean="0">
                <a:solidFill>
                  <a:schemeClr val="bg1"/>
                </a:solidFill>
              </a:rPr>
            </a:b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3103028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1. </a:t>
            </a:r>
            <a:r>
              <a:rPr lang="en-US" sz="2500" b="1" smtClean="0">
                <a:solidFill>
                  <a:srgbClr val="00B050"/>
                </a:solidFill>
              </a:rPr>
              <a:t>Tháo vách ngăn ra để </a:t>
            </a:r>
            <a:r>
              <a:rPr lang="en-US" sz="2500" b="1" smtClean="0">
                <a:solidFill>
                  <a:srgbClr val="FF00FF"/>
                </a:solidFill>
              </a:rPr>
              <a:t>mở rộng (extend) </a:t>
            </a:r>
            <a:r>
              <a:rPr lang="en-US" sz="2500" b="1" smtClean="0">
                <a:solidFill>
                  <a:srgbClr val="00B050"/>
                </a:solidFill>
              </a:rPr>
              <a:t>cái nhà </a:t>
            </a:r>
            <a:r>
              <a:rPr lang="en-US" sz="2500" b="1" smtClean="0">
                <a:solidFill>
                  <a:srgbClr val="FF00FF"/>
                </a:solidFill>
              </a:rPr>
              <a:t>→</a:t>
            </a:r>
            <a:r>
              <a:rPr lang="en-US" sz="2500" b="1" smtClean="0">
                <a:solidFill>
                  <a:srgbClr val="00B050"/>
                </a:solidFill>
              </a:rPr>
              <a:t> làm ăn lớn hẹ</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grpSp>
        <p:nvGrpSpPr>
          <p:cNvPr id="16" name="Group 15"/>
          <p:cNvGrpSpPr/>
          <p:nvPr/>
        </p:nvGrpSpPr>
        <p:grpSpPr>
          <a:xfrm>
            <a:off x="75648" y="3796390"/>
            <a:ext cx="11999584" cy="2892504"/>
            <a:chOff x="75648" y="3145038"/>
            <a:chExt cx="11999584" cy="2892504"/>
          </a:xfrm>
        </p:grpSpPr>
        <p:pic>
          <p:nvPicPr>
            <p:cNvPr id="7" name="Picture 6"/>
            <p:cNvPicPr>
              <a:picLocks noChangeAspect="1"/>
            </p:cNvPicPr>
            <p:nvPr/>
          </p:nvPicPr>
          <p:blipFill>
            <a:blip r:embed="rId3"/>
            <a:stretch>
              <a:fillRect/>
            </a:stretch>
          </p:blipFill>
          <p:spPr>
            <a:xfrm>
              <a:off x="7489298" y="3145038"/>
              <a:ext cx="4585934" cy="289250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48" y="3145038"/>
              <a:ext cx="7302310" cy="1555217"/>
            </a:xfrm>
            <a:prstGeom prst="rect">
              <a:avLst/>
            </a:prstGeom>
          </p:spPr>
        </p:pic>
        <p:sp>
          <p:nvSpPr>
            <p:cNvPr id="11" name="Rectangle 10"/>
            <p:cNvSpPr/>
            <p:nvPr/>
          </p:nvSpPr>
          <p:spPr>
            <a:xfrm>
              <a:off x="5044272" y="4199244"/>
              <a:ext cx="552660" cy="511059"/>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7790204" y="3602641"/>
              <a:ext cx="2503971"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2460" y="1334262"/>
            <a:ext cx="5763429" cy="2324424"/>
          </a:xfrm>
          <a:prstGeom prst="rect">
            <a:avLst/>
          </a:prstGeom>
        </p:spPr>
      </p:pic>
      <p:sp>
        <p:nvSpPr>
          <p:cNvPr id="3" name="TextBox 2"/>
          <p:cNvSpPr txBox="1"/>
          <p:nvPr/>
        </p:nvSpPr>
        <p:spPr>
          <a:xfrm>
            <a:off x="893549" y="3385880"/>
            <a:ext cx="2165724" cy="400110"/>
          </a:xfrm>
          <a:prstGeom prst="rect">
            <a:avLst/>
          </a:prstGeom>
          <a:noFill/>
        </p:spPr>
        <p:txBody>
          <a:bodyPr wrap="square" rtlCol="0">
            <a:spAutoFit/>
          </a:bodyPr>
          <a:lstStyle/>
          <a:p>
            <a:r>
              <a:rPr lang="en-US" sz="2000" smtClean="0">
                <a:solidFill>
                  <a:srgbClr val="FF00FF"/>
                </a:solidFill>
              </a:rPr>
              <a:t>1 lệnh </a:t>
            </a:r>
            <a:r>
              <a:rPr lang="en-US" sz="2000" smtClean="0">
                <a:solidFill>
                  <a:srgbClr val="00B050"/>
                </a:solidFill>
              </a:rPr>
              <a:t>ngon ơ hà</a:t>
            </a:r>
            <a:endParaRPr lang="en-US" sz="2000">
              <a:solidFill>
                <a:srgbClr val="00B050"/>
              </a:solidFill>
            </a:endParaRPr>
          </a:p>
        </p:txBody>
      </p:sp>
      <p:sp>
        <p:nvSpPr>
          <p:cNvPr id="4" name="Slide Number Placeholder 3"/>
          <p:cNvSpPr>
            <a:spLocks noGrp="1"/>
          </p:cNvSpPr>
          <p:nvPr>
            <p:ph type="sldNum" sz="quarter" idx="4"/>
          </p:nvPr>
        </p:nvSpPr>
        <p:spPr/>
        <p:txBody>
          <a:bodyPr/>
          <a:lstStyle/>
          <a:p>
            <a:fld id="{9860EDB8-5305-433F-BE41-D7A86D811DB3}" type="slidenum">
              <a:rPr lang="en-US" smtClean="0"/>
              <a:pPr/>
              <a:t>28</a:t>
            </a:fld>
            <a:endParaRPr lang="en-US"/>
          </a:p>
        </p:txBody>
      </p:sp>
    </p:spTree>
    <p:extLst>
      <p:ext uri="{BB962C8B-B14F-4D97-AF65-F5344CB8AC3E}">
        <p14:creationId xmlns:p14="http://schemas.microsoft.com/office/powerpoint/2010/main" val="3461733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a:solidFill>
                  <a:srgbClr val="FF0000"/>
                </a:solidFill>
              </a:rPr>
              <a:t>2</a:t>
            </a:r>
            <a:r>
              <a:rPr lang="en-US" sz="2500" b="1" smtClean="0">
                <a:solidFill>
                  <a:srgbClr val="FF0000"/>
                </a:solidFill>
              </a:rPr>
              <a:t>. Chú ý 1 xí: </a:t>
            </a:r>
            <a:r>
              <a:rPr lang="en-US" sz="2500" b="1">
                <a:solidFill>
                  <a:srgbClr val="00B050"/>
                </a:solidFill>
              </a:rPr>
              <a:t>c</a:t>
            </a:r>
            <a:r>
              <a:rPr lang="en-US" sz="2500" b="1" smtClean="0">
                <a:solidFill>
                  <a:srgbClr val="00B050"/>
                </a:solidFill>
              </a:rPr>
              <a:t>ài </a:t>
            </a:r>
            <a:r>
              <a:rPr lang="en-US" sz="2500" b="1">
                <a:solidFill>
                  <a:srgbClr val="00B0F0"/>
                </a:solidFill>
              </a:rPr>
              <a:t>collection</a:t>
            </a:r>
            <a:r>
              <a:rPr lang="en-US" sz="2500" b="1">
                <a:solidFill>
                  <a:srgbClr val="00B050"/>
                </a:solidFill>
              </a:rPr>
              <a:t> </a:t>
            </a:r>
            <a:r>
              <a:rPr lang="en-US" sz="2500" b="1" err="1">
                <a:solidFill>
                  <a:srgbClr val="FF00FF"/>
                </a:solidFill>
              </a:rPr>
              <a:t>community.general</a:t>
            </a:r>
            <a:r>
              <a:rPr lang="en-US" sz="2500" b="1">
                <a:solidFill>
                  <a:srgbClr val="00B050"/>
                </a:solidFill>
              </a:rPr>
              <a:t> </a:t>
            </a:r>
            <a:r>
              <a:rPr lang="en-US" sz="2500" b="1" err="1" smtClean="0">
                <a:solidFill>
                  <a:srgbClr val="00B050"/>
                </a:solidFill>
              </a:rPr>
              <a:t>mới</a:t>
            </a:r>
            <a:r>
              <a:rPr lang="en-US" sz="2500" b="1" smtClean="0">
                <a:solidFill>
                  <a:srgbClr val="00B050"/>
                </a:solidFill>
              </a:rPr>
              <a:t> nhất</a:t>
            </a:r>
            <a:r>
              <a:rPr lang="en-US" sz="2500" b="1">
                <a:solidFill>
                  <a:srgbClr val="00B050"/>
                </a:solidFill>
              </a:rPr>
              <a:t> </a:t>
            </a:r>
            <a:r>
              <a:rPr lang="en-US" sz="2500" b="1" smtClean="0">
                <a:solidFill>
                  <a:srgbClr val="00B050"/>
                </a:solidFill>
              </a:rPr>
              <a:t>để </a:t>
            </a:r>
            <a:r>
              <a:rPr lang="en-US" sz="2500" b="1" err="1" smtClean="0">
                <a:solidFill>
                  <a:srgbClr val="00B050"/>
                </a:solidFill>
              </a:rPr>
              <a:t>hiểu</a:t>
            </a:r>
            <a:r>
              <a:rPr lang="en-US" sz="2500" b="1" smtClean="0">
                <a:solidFill>
                  <a:srgbClr val="00B050"/>
                </a:solidFill>
              </a:rPr>
              <a:t> </a:t>
            </a:r>
            <a:r>
              <a:rPr lang="en-US" sz="2500" b="1" err="1" smtClean="0">
                <a:solidFill>
                  <a:srgbClr val="00B050"/>
                </a:solidFill>
              </a:rPr>
              <a:t>được</a:t>
            </a:r>
            <a:r>
              <a:rPr lang="en-US" sz="2500" b="1" smtClean="0">
                <a:solidFill>
                  <a:srgbClr val="00B050"/>
                </a:solidFill>
              </a:rPr>
              <a:t> </a:t>
            </a:r>
            <a:r>
              <a:rPr lang="en-US" sz="2500" b="1" smtClean="0">
                <a:solidFill>
                  <a:srgbClr val="FF00FF"/>
                </a:solidFill>
              </a:rPr>
              <a:t>size: + -</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46" y="1494276"/>
            <a:ext cx="11136279" cy="82879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2597" y="3511341"/>
            <a:ext cx="4867954" cy="61921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2597" y="2694362"/>
            <a:ext cx="4858428" cy="638264"/>
          </a:xfrm>
          <a:prstGeom prst="rect">
            <a:avLst/>
          </a:prstGeom>
        </p:spPr>
      </p:pic>
      <p:pic>
        <p:nvPicPr>
          <p:cNvPr id="9" name="Picture 8"/>
          <p:cNvPicPr>
            <a:picLocks noChangeAspect="1"/>
          </p:cNvPicPr>
          <p:nvPr/>
        </p:nvPicPr>
        <p:blipFill>
          <a:blip r:embed="rId6"/>
          <a:stretch>
            <a:fillRect/>
          </a:stretch>
        </p:blipFill>
        <p:spPr>
          <a:xfrm>
            <a:off x="518446" y="2743978"/>
            <a:ext cx="4162425" cy="2828925"/>
          </a:xfrm>
          <a:prstGeom prst="rect">
            <a:avLst/>
          </a:prstGeom>
        </p:spPr>
      </p:pic>
      <p:cxnSp>
        <p:nvCxnSpPr>
          <p:cNvPr id="16" name="Straight Connector 15"/>
          <p:cNvCxnSpPr/>
          <p:nvPr/>
        </p:nvCxnSpPr>
        <p:spPr>
          <a:xfrm>
            <a:off x="770778" y="1697081"/>
            <a:ext cx="5314343"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1653" y="3154945"/>
            <a:ext cx="2276338"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56891" y="1697081"/>
            <a:ext cx="23003" cy="1316413"/>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972122" y="3043645"/>
            <a:ext cx="4810475" cy="802799"/>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48430" y="2717927"/>
            <a:ext cx="1818861" cy="400110"/>
          </a:xfrm>
          <a:prstGeom prst="rect">
            <a:avLst/>
          </a:prstGeom>
          <a:noFill/>
        </p:spPr>
        <p:txBody>
          <a:bodyPr wrap="square" rtlCol="0">
            <a:spAutoFit/>
          </a:bodyPr>
          <a:lstStyle/>
          <a:p>
            <a:r>
              <a:rPr lang="en-US" sz="2000" err="1">
                <a:solidFill>
                  <a:srgbClr val="FF0000"/>
                </a:solidFill>
              </a:rPr>
              <a:t>n</a:t>
            </a:r>
            <a:r>
              <a:rPr lang="en-US" sz="2000" err="1" smtClean="0">
                <a:solidFill>
                  <a:srgbClr val="FF0000"/>
                </a:solidFill>
              </a:rPr>
              <a:t>ếu</a:t>
            </a:r>
            <a:r>
              <a:rPr lang="en-US" sz="2000" smtClean="0">
                <a:solidFill>
                  <a:srgbClr val="FF0000"/>
                </a:solidFill>
              </a:rPr>
              <a:t> </a:t>
            </a:r>
            <a:r>
              <a:rPr lang="en-US" sz="2000" err="1" smtClean="0">
                <a:solidFill>
                  <a:srgbClr val="FF0000"/>
                </a:solidFill>
              </a:rPr>
              <a:t>không</a:t>
            </a:r>
            <a:r>
              <a:rPr lang="en-US" sz="2000" smtClean="0">
                <a:solidFill>
                  <a:srgbClr val="FF0000"/>
                </a:solidFill>
              </a:rPr>
              <a:t> </a:t>
            </a:r>
            <a:r>
              <a:rPr lang="en-US" sz="2000" err="1" smtClean="0">
                <a:solidFill>
                  <a:srgbClr val="FF0000"/>
                </a:solidFill>
              </a:rPr>
              <a:t>thì</a:t>
            </a:r>
            <a:endParaRPr lang="en-US" sz="2000">
              <a:solidFill>
                <a:srgbClr val="FF0000"/>
              </a:solidFill>
            </a:endParaRPr>
          </a:p>
        </p:txBody>
      </p:sp>
      <p:sp>
        <p:nvSpPr>
          <p:cNvPr id="7" name="TextBox 6"/>
          <p:cNvSpPr txBox="1"/>
          <p:nvPr/>
        </p:nvSpPr>
        <p:spPr>
          <a:xfrm>
            <a:off x="1750979" y="5825543"/>
            <a:ext cx="9027268" cy="707886"/>
          </a:xfrm>
          <a:prstGeom prst="rect">
            <a:avLst/>
          </a:prstGeom>
          <a:noFill/>
        </p:spPr>
        <p:txBody>
          <a:bodyPr wrap="square" rtlCol="0">
            <a:spAutoFit/>
          </a:bodyPr>
          <a:lstStyle/>
          <a:p>
            <a:r>
              <a:rPr lang="en-US" sz="2000" smtClean="0">
                <a:solidFill>
                  <a:srgbClr val="FF0000"/>
                </a:solidFill>
              </a:rPr>
              <a:t>Nếu chạy lệnh </a:t>
            </a:r>
            <a:r>
              <a:rPr lang="en-US" sz="2000">
                <a:solidFill>
                  <a:srgbClr val="FF0000"/>
                </a:solidFill>
              </a:rPr>
              <a:t>bị lỗi do không download được community.general</a:t>
            </a:r>
          </a:p>
          <a:p>
            <a:r>
              <a:rPr lang="en-US" sz="2000" smtClean="0">
                <a:solidFill>
                  <a:srgbClr val="FF0000"/>
                </a:solidFill>
              </a:rPr>
              <a:t>thì xem cách làm bằng tay trong phần note của slide này!</a:t>
            </a:r>
          </a:p>
        </p:txBody>
      </p:sp>
      <p:sp>
        <p:nvSpPr>
          <p:cNvPr id="10" name="Slide Number Placeholder 9"/>
          <p:cNvSpPr>
            <a:spLocks noGrp="1"/>
          </p:cNvSpPr>
          <p:nvPr>
            <p:ph type="sldNum" sz="quarter" idx="4"/>
          </p:nvPr>
        </p:nvSpPr>
        <p:spPr/>
        <p:txBody>
          <a:bodyPr/>
          <a:lstStyle/>
          <a:p>
            <a:fld id="{9860EDB8-5305-433F-BE41-D7A86D811DB3}" type="slidenum">
              <a:rPr lang="en-US" smtClean="0">
                <a:solidFill>
                  <a:schemeClr val="tx1"/>
                </a:solidFill>
              </a:rPr>
              <a:pPr/>
              <a:t>29</a:t>
            </a:fld>
            <a:endParaRPr lang="en-US">
              <a:solidFill>
                <a:schemeClr val="tx1"/>
              </a:solidFill>
            </a:endParaRPr>
          </a:p>
        </p:txBody>
      </p:sp>
    </p:spTree>
    <p:extLst>
      <p:ext uri="{BB962C8B-B14F-4D97-AF65-F5344CB8AC3E}">
        <p14:creationId xmlns:p14="http://schemas.microsoft.com/office/powerpoint/2010/main" val="3607816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84093"/>
            <a:ext cx="10515600" cy="5849471"/>
          </a:xfrm>
        </p:spPr>
        <p:txBody>
          <a:bodyPr anchor="ctr" anchorCtr="0">
            <a:normAutofit/>
          </a:bodyPr>
          <a:lstStyle/>
          <a:p>
            <a:r>
              <a:rPr lang="en-US" sz="4000" smtClean="0">
                <a:solidFill>
                  <a:schemeClr val="bg1"/>
                </a:solidFill>
              </a:rPr>
              <a:t>Nội dung</a:t>
            </a:r>
            <a:br>
              <a:rPr lang="en-US" sz="4000" smtClean="0">
                <a:solidFill>
                  <a:schemeClr val="bg1"/>
                </a:solidFill>
              </a:rPr>
            </a:br>
            <a:r>
              <a:rPr lang="en-US" sz="4000" smtClean="0">
                <a:solidFill>
                  <a:schemeClr val="bg1"/>
                </a:solidFill>
              </a:rPr>
              <a:t/>
            </a:r>
            <a:br>
              <a:rPr lang="en-US" sz="4000" smtClean="0">
                <a:solidFill>
                  <a:schemeClr val="bg1"/>
                </a:solidFill>
              </a:rPr>
            </a:br>
            <a:r>
              <a:rPr lang="en-US" sz="4000" smtClean="0">
                <a:solidFill>
                  <a:schemeClr val="bg1"/>
                </a:solidFill>
              </a:rPr>
              <a:t>1. Cấu hình LVM </a:t>
            </a:r>
            <a:r>
              <a:rPr lang="en-US" sz="4000">
                <a:solidFill>
                  <a:schemeClr val="bg1"/>
                </a:solidFill>
              </a:rPr>
              <a:t>bằng lệnh </a:t>
            </a:r>
            <a:r>
              <a:rPr lang="en-US" sz="4000" smtClean="0">
                <a:solidFill>
                  <a:schemeClr val="bg1"/>
                </a:solidFill>
              </a:rPr>
              <a:t>và </a:t>
            </a:r>
            <a:r>
              <a:rPr lang="en-US" sz="4000">
                <a:solidFill>
                  <a:schemeClr val="bg1"/>
                </a:solidFill>
              </a:rPr>
              <a:t>tự động = </a:t>
            </a:r>
            <a:r>
              <a:rPr lang="en-US" sz="4000" smtClean="0">
                <a:solidFill>
                  <a:schemeClr val="bg1"/>
                </a:solidFill>
              </a:rPr>
              <a:t>Ansible</a:t>
            </a:r>
            <a:br>
              <a:rPr lang="en-US" sz="4000" smtClean="0">
                <a:solidFill>
                  <a:schemeClr val="bg1"/>
                </a:solidFill>
              </a:rPr>
            </a:br>
            <a:r>
              <a:rPr lang="en-US" sz="4000" smtClean="0">
                <a:solidFill>
                  <a:schemeClr val="bg1"/>
                </a:solidFill>
              </a:rPr>
              <a:t>2. Ngắm </a:t>
            </a:r>
            <a:r>
              <a:rPr lang="en-US" sz="4000">
                <a:solidFill>
                  <a:schemeClr val="bg1"/>
                </a:solidFill>
              </a:rPr>
              <a:t>nghía thành quả </a:t>
            </a:r>
            <a:r>
              <a:rPr lang="en-US" sz="4000" smtClean="0">
                <a:solidFill>
                  <a:schemeClr val="bg1"/>
                </a:solidFill>
              </a:rPr>
              <a:t>= Ansible</a:t>
            </a:r>
            <a:br>
              <a:rPr lang="en-US" sz="4000" smtClean="0">
                <a:solidFill>
                  <a:schemeClr val="bg1"/>
                </a:solidFill>
              </a:rPr>
            </a:br>
            <a:r>
              <a:rPr lang="en-US" sz="4000" smtClean="0">
                <a:solidFill>
                  <a:schemeClr val="bg1"/>
                </a:solidFill>
              </a:rPr>
              <a:t>3. Tăng </a:t>
            </a:r>
            <a:r>
              <a:rPr lang="en-US" sz="4000">
                <a:solidFill>
                  <a:schemeClr val="bg1"/>
                </a:solidFill>
              </a:rPr>
              <a:t>Logical Volume + </a:t>
            </a:r>
            <a:r>
              <a:rPr lang="en-US" sz="4000" smtClean="0">
                <a:solidFill>
                  <a:schemeClr val="bg1"/>
                </a:solidFill>
              </a:rPr>
              <a:t>Filesystem</a:t>
            </a:r>
            <a:br>
              <a:rPr lang="en-US" sz="4000" smtClean="0">
                <a:solidFill>
                  <a:schemeClr val="bg1"/>
                </a:solidFill>
              </a:rPr>
            </a:br>
            <a:r>
              <a:rPr lang="en-US" sz="4000" smtClean="0">
                <a:solidFill>
                  <a:schemeClr val="bg1"/>
                </a:solidFill>
              </a:rPr>
              <a:t>4. Giảm </a:t>
            </a:r>
            <a:r>
              <a:rPr lang="en-US" sz="4000">
                <a:solidFill>
                  <a:schemeClr val="bg1"/>
                </a:solidFill>
              </a:rPr>
              <a:t>Logical Volume + Filesystem</a:t>
            </a:r>
            <a:br>
              <a:rPr lang="en-US" sz="4000">
                <a:solidFill>
                  <a:schemeClr val="bg1"/>
                </a:solidFill>
              </a:rPr>
            </a:br>
            <a:r>
              <a:rPr lang="en-US" sz="4000" smtClean="0">
                <a:solidFill>
                  <a:schemeClr val="bg1"/>
                </a:solidFill>
              </a:rPr>
              <a:t>5. </a:t>
            </a:r>
            <a:r>
              <a:rPr lang="en-US" sz="4000">
                <a:solidFill>
                  <a:schemeClr val="bg1"/>
                </a:solidFill>
              </a:rPr>
              <a:t>Cơm thêm LVM</a:t>
            </a:r>
          </a:p>
        </p:txBody>
      </p:sp>
    </p:spTree>
    <p:extLst>
      <p:ext uri="{BB962C8B-B14F-4D97-AF65-F5344CB8AC3E}">
        <p14:creationId xmlns:p14="http://schemas.microsoft.com/office/powerpoint/2010/main" val="31209255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13" name="Title 12"/>
          <p:cNvSpPr>
            <a:spLocks noGrp="1"/>
          </p:cNvSpPr>
          <p:nvPr>
            <p:ph type="title"/>
          </p:nvPr>
        </p:nvSpPr>
        <p:spPr>
          <a:xfrm>
            <a:off x="521207" y="448056"/>
            <a:ext cx="6877119" cy="522615"/>
          </a:xfrm>
        </p:spPr>
        <p:txBody>
          <a:bodyPr/>
          <a:lstStyle/>
          <a:p>
            <a:r>
              <a:rPr lang="en-US" b="1" smtClean="0">
                <a:solidFill>
                  <a:srgbClr val="FF00FF"/>
                </a:solidFill>
              </a:rPr>
              <a:t>3. </a:t>
            </a:r>
            <a:r>
              <a:rPr lang="en-US" b="1" smtClean="0">
                <a:solidFill>
                  <a:srgbClr val="00B050"/>
                </a:solidFill>
              </a:rPr>
              <a:t>Chạy </a:t>
            </a:r>
            <a:r>
              <a:rPr lang="en-US" b="1" smtClean="0">
                <a:solidFill>
                  <a:srgbClr val="FF00FF"/>
                </a:solidFill>
              </a:rPr>
              <a:t>playbook</a:t>
            </a:r>
            <a:r>
              <a:rPr lang="en-US" b="1" smtClean="0">
                <a:solidFill>
                  <a:srgbClr val="00B050"/>
                </a:solidFill>
              </a:rPr>
              <a:t> </a:t>
            </a:r>
            <a:r>
              <a:rPr lang="en-US" b="1" smtClean="0">
                <a:solidFill>
                  <a:srgbClr val="FF00FF"/>
                </a:solidFill>
              </a:rPr>
              <a:t>tăng</a:t>
            </a:r>
            <a:r>
              <a:rPr lang="en-US" b="1" smtClean="0">
                <a:solidFill>
                  <a:srgbClr val="00B050"/>
                </a:solidFill>
              </a:rPr>
              <a:t> nè</a:t>
            </a:r>
            <a:endParaRPr lang="en-US" b="1">
              <a:solidFill>
                <a:srgbClr val="00B050"/>
              </a:solidFill>
            </a:endParaRPr>
          </a:p>
        </p:txBody>
      </p:sp>
      <p:sp>
        <p:nvSpPr>
          <p:cNvPr id="2" name="Slide Number Placeholder 1"/>
          <p:cNvSpPr>
            <a:spLocks noGrp="1"/>
          </p:cNvSpPr>
          <p:nvPr>
            <p:ph type="sldNum" sz="quarter" idx="4"/>
          </p:nvPr>
        </p:nvSpPr>
        <p:spPr/>
        <p:txBody>
          <a:bodyPr/>
          <a:lstStyle/>
          <a:p>
            <a:fld id="{9860EDB8-5305-433F-BE41-D7A86D811DB3}" type="slidenum">
              <a:rPr lang="en-US" smtClean="0"/>
              <a:pPr/>
              <a:t>30</a:t>
            </a:fld>
            <a:endParaRPr lang="en-US"/>
          </a:p>
        </p:txBody>
      </p:sp>
      <p:pic>
        <p:nvPicPr>
          <p:cNvPr id="3" name="Picture 2"/>
          <p:cNvPicPr>
            <a:picLocks noChangeAspect="1"/>
          </p:cNvPicPr>
          <p:nvPr/>
        </p:nvPicPr>
        <p:blipFill>
          <a:blip r:embed="rId3"/>
          <a:stretch>
            <a:fillRect/>
          </a:stretch>
        </p:blipFill>
        <p:spPr>
          <a:xfrm>
            <a:off x="52387" y="2082800"/>
            <a:ext cx="12087225" cy="2438400"/>
          </a:xfrm>
          <a:prstGeom prst="rect">
            <a:avLst/>
          </a:prstGeom>
        </p:spPr>
      </p:pic>
    </p:spTree>
    <p:extLst>
      <p:ext uri="{BB962C8B-B14F-4D97-AF65-F5344CB8AC3E}">
        <p14:creationId xmlns:p14="http://schemas.microsoft.com/office/powerpoint/2010/main" val="4238958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smtClean="0">
                <a:solidFill>
                  <a:schemeClr val="bg1"/>
                </a:solidFill>
              </a:rPr>
              <a:t/>
            </a:r>
            <a:br>
              <a:rPr lang="en-US" sz="4000" smtClean="0">
                <a:solidFill>
                  <a:schemeClr val="bg1"/>
                </a:solidFill>
              </a:rPr>
            </a:br>
            <a:r>
              <a:rPr lang="en-US" sz="4000" smtClean="0">
                <a:solidFill>
                  <a:schemeClr val="bg1"/>
                </a:solidFill>
              </a:rPr>
              <a:t>5. Giảm Logical Volume + Filesystem </a:t>
            </a:r>
            <a:br>
              <a:rPr lang="en-US" sz="4000" smtClean="0">
                <a:solidFill>
                  <a:schemeClr val="bg1"/>
                </a:solidFill>
              </a:rPr>
            </a:b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3473687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8" name="Rectangle 7"/>
          <p:cNvSpPr/>
          <p:nvPr/>
        </p:nvSpPr>
        <p:spPr>
          <a:xfrm>
            <a:off x="6529819" y="5293099"/>
            <a:ext cx="313462" cy="258873"/>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0569" y="96631"/>
            <a:ext cx="7792624" cy="6618392"/>
          </a:xfrm>
          <a:prstGeom prst="rect">
            <a:avLst/>
          </a:prstGeom>
        </p:spPr>
      </p:pic>
      <p:sp>
        <p:nvSpPr>
          <p:cNvPr id="3" name="TextBox 2"/>
          <p:cNvSpPr txBox="1"/>
          <p:nvPr/>
        </p:nvSpPr>
        <p:spPr>
          <a:xfrm>
            <a:off x="813327" y="4254220"/>
            <a:ext cx="2827186" cy="707886"/>
          </a:xfrm>
          <a:prstGeom prst="rect">
            <a:avLst/>
          </a:prstGeom>
          <a:noFill/>
        </p:spPr>
        <p:txBody>
          <a:bodyPr wrap="square" rtlCol="0">
            <a:spAutoFit/>
          </a:bodyPr>
          <a:lstStyle/>
          <a:p>
            <a:r>
              <a:rPr lang="en-US" sz="2000" err="1" smtClean="0">
                <a:solidFill>
                  <a:srgbClr val="00B0F0"/>
                </a:solidFill>
              </a:rPr>
              <a:t>Tới</a:t>
            </a:r>
            <a:r>
              <a:rPr lang="en-US" sz="2000" smtClean="0">
                <a:solidFill>
                  <a:srgbClr val="00B0F0"/>
                </a:solidFill>
              </a:rPr>
              <a:t> </a:t>
            </a:r>
            <a:r>
              <a:rPr lang="en-US" sz="2000" err="1" smtClean="0">
                <a:solidFill>
                  <a:srgbClr val="00B0F0"/>
                </a:solidFill>
              </a:rPr>
              <a:t>giờ</a:t>
            </a:r>
            <a:r>
              <a:rPr lang="en-US" sz="2000" smtClean="0">
                <a:solidFill>
                  <a:srgbClr val="00B0F0"/>
                </a:solidFill>
              </a:rPr>
              <a:t> bạn ấy vẫn </a:t>
            </a:r>
          </a:p>
          <a:p>
            <a:r>
              <a:rPr lang="en-US" sz="2000" smtClean="0">
                <a:solidFill>
                  <a:srgbClr val="00B0F0"/>
                </a:solidFill>
              </a:rPr>
              <a:t>chưa </a:t>
            </a:r>
            <a:r>
              <a:rPr lang="en-US" sz="2000" err="1" smtClean="0">
                <a:solidFill>
                  <a:srgbClr val="00B0F0"/>
                </a:solidFill>
              </a:rPr>
              <a:t>có</a:t>
            </a:r>
            <a:r>
              <a:rPr lang="en-US" sz="2000" smtClean="0">
                <a:solidFill>
                  <a:srgbClr val="00B0F0"/>
                </a:solidFill>
              </a:rPr>
              <a:t> chức </a:t>
            </a:r>
            <a:r>
              <a:rPr lang="en-US" sz="2000" err="1" smtClean="0">
                <a:solidFill>
                  <a:srgbClr val="00B0F0"/>
                </a:solidFill>
              </a:rPr>
              <a:t>năng</a:t>
            </a:r>
            <a:r>
              <a:rPr lang="en-US" sz="2000" smtClean="0">
                <a:solidFill>
                  <a:srgbClr val="00B0F0"/>
                </a:solidFill>
              </a:rPr>
              <a:t> này</a:t>
            </a:r>
            <a:endParaRPr lang="en-US" sz="2000">
              <a:solidFill>
                <a:srgbClr val="00B0F0"/>
              </a:solidFill>
            </a:endParaRPr>
          </a:p>
        </p:txBody>
      </p:sp>
      <p:cxnSp>
        <p:nvCxnSpPr>
          <p:cNvPr id="10" name="Straight Arrow Connector 9"/>
          <p:cNvCxnSpPr/>
          <p:nvPr/>
        </p:nvCxnSpPr>
        <p:spPr>
          <a:xfrm flipH="1" flipV="1">
            <a:off x="3418390" y="4927600"/>
            <a:ext cx="567702" cy="474844"/>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67365" y="5254187"/>
            <a:ext cx="321012" cy="258873"/>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4"/>
          </p:nvPr>
        </p:nvSpPr>
        <p:spPr/>
        <p:txBody>
          <a:bodyPr/>
          <a:lstStyle/>
          <a:p>
            <a:fld id="{9860EDB8-5305-433F-BE41-D7A86D811DB3}" type="slidenum">
              <a:rPr lang="en-US" smtClean="0"/>
              <a:pPr/>
              <a:t>32</a:t>
            </a:fld>
            <a:endParaRPr lang="en-US"/>
          </a:p>
        </p:txBody>
      </p:sp>
      <p:sp>
        <p:nvSpPr>
          <p:cNvPr id="12" name="Title 12"/>
          <p:cNvSpPr>
            <a:spLocks noGrp="1"/>
          </p:cNvSpPr>
          <p:nvPr>
            <p:ph type="title"/>
          </p:nvPr>
        </p:nvSpPr>
        <p:spPr>
          <a:xfrm>
            <a:off x="434256" y="587923"/>
            <a:ext cx="3453908" cy="508547"/>
          </a:xfrm>
        </p:spPr>
        <p:txBody>
          <a:bodyPr>
            <a:normAutofit fontScale="90000"/>
          </a:bodyPr>
          <a:lstStyle/>
          <a:p>
            <a:r>
              <a:rPr lang="en-US" b="1">
                <a:solidFill>
                  <a:srgbClr val="FF00FF"/>
                </a:solidFill>
              </a:rPr>
              <a:t>1</a:t>
            </a:r>
            <a:r>
              <a:rPr lang="en-US" b="1" smtClean="0">
                <a:solidFill>
                  <a:srgbClr val="FF00FF"/>
                </a:solidFill>
              </a:rPr>
              <a:t>. XFS</a:t>
            </a:r>
            <a:r>
              <a:rPr lang="en-US" b="1" smtClean="0">
                <a:solidFill>
                  <a:srgbClr val="00B050"/>
                </a:solidFill>
              </a:rPr>
              <a:t> không giảm </a:t>
            </a:r>
            <a:br>
              <a:rPr lang="en-US" b="1" smtClean="0">
                <a:solidFill>
                  <a:srgbClr val="00B050"/>
                </a:solidFill>
              </a:rPr>
            </a:br>
            <a:r>
              <a:rPr lang="en-US" b="1" smtClean="0">
                <a:solidFill>
                  <a:srgbClr val="00B050"/>
                </a:solidFill>
              </a:rPr>
              <a:t>dung lượng được</a:t>
            </a:r>
            <a:endParaRPr lang="en-US"/>
          </a:p>
        </p:txBody>
      </p:sp>
    </p:spTree>
    <p:extLst>
      <p:ext uri="{BB962C8B-B14F-4D97-AF65-F5344CB8AC3E}">
        <p14:creationId xmlns:p14="http://schemas.microsoft.com/office/powerpoint/2010/main" val="3363285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687341"/>
            <a:ext cx="4955335" cy="432891"/>
          </a:xfrm>
        </p:spPr>
        <p:txBody>
          <a:bodyPr>
            <a:noAutofit/>
          </a:bodyPr>
          <a:lstStyle/>
          <a:p>
            <a:r>
              <a:rPr lang="en-US" sz="2500" b="1">
                <a:solidFill>
                  <a:srgbClr val="FF00FF"/>
                </a:solidFill>
              </a:rPr>
              <a:t>2. ext4 </a:t>
            </a:r>
            <a:r>
              <a:rPr lang="en-US" sz="2500" b="1" smtClean="0">
                <a:solidFill>
                  <a:srgbClr val="00B050"/>
                </a:solidFill>
              </a:rPr>
              <a:t>giảm hay </a:t>
            </a:r>
            <a:r>
              <a:rPr lang="en-US" sz="2500" b="1" smtClean="0">
                <a:solidFill>
                  <a:srgbClr val="FF00FF"/>
                </a:solidFill>
              </a:rPr>
              <a:t>co </a:t>
            </a:r>
            <a:r>
              <a:rPr lang="en-US" sz="2500" b="1" err="1" smtClean="0">
                <a:solidFill>
                  <a:srgbClr val="FF00FF"/>
                </a:solidFill>
              </a:rPr>
              <a:t>lại</a:t>
            </a:r>
            <a:r>
              <a:rPr lang="en-US" sz="2500" b="1" smtClean="0">
                <a:solidFill>
                  <a:srgbClr val="FF00FF"/>
                </a:solidFill>
              </a:rPr>
              <a:t> (shrink) </a:t>
            </a:r>
            <a:br>
              <a:rPr lang="en-US" sz="2500" b="1" smtClean="0">
                <a:solidFill>
                  <a:srgbClr val="FF00FF"/>
                </a:solidFill>
              </a:rPr>
            </a:br>
            <a:r>
              <a:rPr lang="en-US" sz="2500" b="1" smtClean="0">
                <a:solidFill>
                  <a:srgbClr val="FF00FF"/>
                </a:solidFill>
              </a:rPr>
              <a:t>→ </a:t>
            </a:r>
            <a:r>
              <a:rPr lang="en-US" sz="2500" b="1" smtClean="0">
                <a:solidFill>
                  <a:srgbClr val="00B050"/>
                </a:solidFill>
              </a:rPr>
              <a:t>để bớt chi phí mặt = nè</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grpSp>
        <p:nvGrpSpPr>
          <p:cNvPr id="11" name="Group 10"/>
          <p:cNvGrpSpPr/>
          <p:nvPr/>
        </p:nvGrpSpPr>
        <p:grpSpPr>
          <a:xfrm>
            <a:off x="198784" y="3589172"/>
            <a:ext cx="10202699" cy="3191038"/>
            <a:chOff x="198784" y="3471605"/>
            <a:chExt cx="10202699" cy="3191038"/>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84" y="3471605"/>
              <a:ext cx="10202699" cy="2838846"/>
            </a:xfrm>
            <a:prstGeom prst="rect">
              <a:avLst/>
            </a:prstGeom>
          </p:spPr>
        </p:pic>
        <p:sp>
          <p:nvSpPr>
            <p:cNvPr id="4" name="Rectangle 3"/>
            <p:cNvSpPr/>
            <p:nvPr/>
          </p:nvSpPr>
          <p:spPr>
            <a:xfrm>
              <a:off x="2844812" y="5060321"/>
              <a:ext cx="7413190" cy="24618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65495" y="3674654"/>
              <a:ext cx="3221502" cy="232117"/>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11151" y="6073195"/>
              <a:ext cx="492369" cy="211016"/>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337211" y="6262533"/>
              <a:ext cx="2551595" cy="400110"/>
            </a:xfrm>
            <a:prstGeom prst="rect">
              <a:avLst/>
            </a:prstGeom>
            <a:noFill/>
          </p:spPr>
          <p:txBody>
            <a:bodyPr wrap="square" rtlCol="0">
              <a:spAutoFit/>
            </a:bodyPr>
            <a:lstStyle/>
            <a:p>
              <a:r>
                <a:rPr lang="en-US" sz="2000" smtClean="0">
                  <a:solidFill>
                    <a:srgbClr val="FF00FF"/>
                  </a:solidFill>
                </a:rPr>
                <a:t>→</a:t>
              </a:r>
              <a:r>
                <a:rPr lang="en-US" sz="2000" smtClean="0">
                  <a:solidFill>
                    <a:srgbClr val="00B0F0"/>
                  </a:solidFill>
                </a:rPr>
                <a:t> </a:t>
              </a:r>
              <a:r>
                <a:rPr lang="en-US" sz="2000" err="1" smtClean="0">
                  <a:solidFill>
                    <a:srgbClr val="00B0F0"/>
                  </a:solidFill>
                </a:rPr>
                <a:t>tự</a:t>
              </a:r>
              <a:r>
                <a:rPr lang="en-US" sz="2000" smtClean="0">
                  <a:solidFill>
                    <a:srgbClr val="00B0F0"/>
                  </a:solidFill>
                </a:rPr>
                <a:t> </a:t>
              </a:r>
              <a:r>
                <a:rPr lang="en-US" sz="2000" err="1" smtClean="0">
                  <a:solidFill>
                    <a:srgbClr val="00B0F0"/>
                  </a:solidFill>
                </a:rPr>
                <a:t>động</a:t>
              </a:r>
              <a:r>
                <a:rPr lang="en-US" sz="2000">
                  <a:solidFill>
                    <a:srgbClr val="00B0F0"/>
                  </a:solidFill>
                </a:rPr>
                <a:t> </a:t>
              </a:r>
              <a:r>
                <a:rPr lang="en-US" sz="2000" err="1" smtClean="0">
                  <a:solidFill>
                    <a:srgbClr val="00B0F0"/>
                  </a:solidFill>
                </a:rPr>
                <a:t>gắn</a:t>
              </a:r>
              <a:r>
                <a:rPr lang="en-US" sz="2000" smtClean="0">
                  <a:solidFill>
                    <a:srgbClr val="00B0F0"/>
                  </a:solidFill>
                </a:rPr>
                <a:t> </a:t>
              </a:r>
              <a:r>
                <a:rPr lang="en-US" sz="2000" err="1" smtClean="0">
                  <a:solidFill>
                    <a:srgbClr val="00B0F0"/>
                  </a:solidFill>
                </a:rPr>
                <a:t>lại</a:t>
              </a:r>
              <a:r>
                <a:rPr lang="en-US" sz="2000" smtClean="0">
                  <a:solidFill>
                    <a:srgbClr val="00B0F0"/>
                  </a:solidFill>
                </a:rPr>
                <a:t> á</a:t>
              </a:r>
              <a:endParaRPr lang="en-US" sz="2000">
                <a:solidFill>
                  <a:srgbClr val="00B0F0"/>
                </a:solidFill>
              </a:endParaRPr>
            </a:p>
          </p:txBody>
        </p:sp>
      </p:grpSp>
      <p:pic>
        <p:nvPicPr>
          <p:cNvPr id="10" name="Picture 9"/>
          <p:cNvPicPr>
            <a:picLocks noChangeAspect="1"/>
          </p:cNvPicPr>
          <p:nvPr/>
        </p:nvPicPr>
        <p:blipFill>
          <a:blip r:embed="rId4"/>
          <a:stretch>
            <a:fillRect/>
          </a:stretch>
        </p:blipFill>
        <p:spPr>
          <a:xfrm>
            <a:off x="7454771" y="199035"/>
            <a:ext cx="4191000" cy="3838575"/>
          </a:xfrm>
          <a:prstGeom prst="rect">
            <a:avLst/>
          </a:prstGeom>
        </p:spPr>
      </p:pic>
      <p:sp>
        <p:nvSpPr>
          <p:cNvPr id="13" name="TextBox 12"/>
          <p:cNvSpPr txBox="1"/>
          <p:nvPr/>
        </p:nvSpPr>
        <p:spPr>
          <a:xfrm>
            <a:off x="444838" y="3136699"/>
            <a:ext cx="2157685" cy="400110"/>
          </a:xfrm>
          <a:prstGeom prst="rect">
            <a:avLst/>
          </a:prstGeom>
          <a:noFill/>
        </p:spPr>
        <p:txBody>
          <a:bodyPr wrap="square" rtlCol="0">
            <a:spAutoFit/>
          </a:bodyPr>
          <a:lstStyle/>
          <a:p>
            <a:r>
              <a:rPr lang="en-US" sz="2000">
                <a:solidFill>
                  <a:srgbClr val="FF00FF"/>
                </a:solidFill>
              </a:rPr>
              <a:t>1 lệnh </a:t>
            </a:r>
            <a:r>
              <a:rPr lang="en-US" sz="2000">
                <a:solidFill>
                  <a:srgbClr val="00B050"/>
                </a:solidFill>
              </a:rPr>
              <a:t>ngon ơ hà</a:t>
            </a:r>
          </a:p>
        </p:txBody>
      </p:sp>
      <p:sp>
        <p:nvSpPr>
          <p:cNvPr id="14" name="TextBox 13"/>
          <p:cNvSpPr txBox="1"/>
          <p:nvPr/>
        </p:nvSpPr>
        <p:spPr>
          <a:xfrm>
            <a:off x="5613009" y="1450066"/>
            <a:ext cx="2000525" cy="1015663"/>
          </a:xfrm>
          <a:prstGeom prst="rect">
            <a:avLst/>
          </a:prstGeom>
          <a:noFill/>
        </p:spPr>
        <p:txBody>
          <a:bodyPr wrap="square" rtlCol="0">
            <a:spAutoFit/>
          </a:bodyPr>
          <a:lstStyle/>
          <a:p>
            <a:r>
              <a:rPr lang="en-US" sz="2000" err="1" smtClean="0">
                <a:solidFill>
                  <a:srgbClr val="00B0F0"/>
                </a:solidFill>
              </a:rPr>
              <a:t>Vở</a:t>
            </a:r>
            <a:r>
              <a:rPr lang="en-US" sz="2000" smtClean="0">
                <a:solidFill>
                  <a:srgbClr val="00B0F0"/>
                </a:solidFill>
              </a:rPr>
              <a:t> </a:t>
            </a:r>
            <a:r>
              <a:rPr lang="en-US" sz="2000" err="1" smtClean="0">
                <a:solidFill>
                  <a:srgbClr val="00B0F0"/>
                </a:solidFill>
              </a:rPr>
              <a:t>kịch</a:t>
            </a:r>
            <a:r>
              <a:rPr lang="en-US" sz="2000" smtClean="0">
                <a:solidFill>
                  <a:srgbClr val="00B0F0"/>
                </a:solidFill>
              </a:rPr>
              <a:t> </a:t>
            </a:r>
            <a:r>
              <a:rPr lang="en-US" sz="2000" err="1" smtClean="0">
                <a:solidFill>
                  <a:srgbClr val="00B0F0"/>
                </a:solidFill>
              </a:rPr>
              <a:t>này</a:t>
            </a:r>
            <a:r>
              <a:rPr lang="en-US" sz="2000" smtClean="0">
                <a:solidFill>
                  <a:srgbClr val="00B0F0"/>
                </a:solidFill>
              </a:rPr>
              <a:t> </a:t>
            </a:r>
            <a:r>
              <a:rPr lang="en-US" sz="2000" err="1" smtClean="0">
                <a:solidFill>
                  <a:srgbClr val="00B0F0"/>
                </a:solidFill>
              </a:rPr>
              <a:t>phải</a:t>
            </a:r>
            <a:r>
              <a:rPr lang="en-US" sz="2000" smtClean="0">
                <a:solidFill>
                  <a:srgbClr val="00B0F0"/>
                </a:solidFill>
              </a:rPr>
              <a:t> quay 3 </a:t>
            </a:r>
            <a:r>
              <a:rPr lang="en-US" sz="2000" err="1" smtClean="0">
                <a:solidFill>
                  <a:srgbClr val="00B0F0"/>
                </a:solidFill>
              </a:rPr>
              <a:t>cảnh</a:t>
            </a:r>
            <a:r>
              <a:rPr lang="en-US" sz="2000" smtClean="0">
                <a:solidFill>
                  <a:srgbClr val="00B0F0"/>
                </a:solidFill>
              </a:rPr>
              <a:t> </a:t>
            </a:r>
            <a:r>
              <a:rPr lang="en-US" sz="2000" err="1" smtClean="0">
                <a:solidFill>
                  <a:srgbClr val="00B0F0"/>
                </a:solidFill>
              </a:rPr>
              <a:t>mới</a:t>
            </a:r>
            <a:r>
              <a:rPr lang="en-US" sz="2000" smtClean="0">
                <a:solidFill>
                  <a:srgbClr val="00B0F0"/>
                </a:solidFill>
              </a:rPr>
              <a:t> </a:t>
            </a:r>
            <a:r>
              <a:rPr lang="en-US" sz="2000" err="1" smtClean="0">
                <a:solidFill>
                  <a:srgbClr val="00B0F0"/>
                </a:solidFill>
              </a:rPr>
              <a:t>xong</a:t>
            </a:r>
            <a:endParaRPr lang="en-US" sz="2000">
              <a:solidFill>
                <a:srgbClr val="00B0F0"/>
              </a:solidFill>
            </a:endParaRPr>
          </a:p>
        </p:txBody>
      </p:sp>
      <p:sp>
        <p:nvSpPr>
          <p:cNvPr id="15" name="TextBox 14"/>
          <p:cNvSpPr txBox="1"/>
          <p:nvPr/>
        </p:nvSpPr>
        <p:spPr>
          <a:xfrm>
            <a:off x="2924946" y="3058694"/>
            <a:ext cx="2551595" cy="400110"/>
          </a:xfrm>
          <a:prstGeom prst="rect">
            <a:avLst/>
          </a:prstGeom>
          <a:noFill/>
        </p:spPr>
        <p:txBody>
          <a:bodyPr wrap="square" rtlCol="0">
            <a:spAutoFit/>
          </a:bodyPr>
          <a:lstStyle/>
          <a:p>
            <a:r>
              <a:rPr lang="en-US" sz="2000" smtClean="0">
                <a:solidFill>
                  <a:srgbClr val="00B0F0"/>
                </a:solidFill>
              </a:rPr>
              <a:t>tự </a:t>
            </a:r>
            <a:r>
              <a:rPr lang="en-US" sz="2000" err="1" smtClean="0">
                <a:solidFill>
                  <a:srgbClr val="00B0F0"/>
                </a:solidFill>
              </a:rPr>
              <a:t>động</a:t>
            </a:r>
            <a:r>
              <a:rPr lang="en-US" sz="2000">
                <a:solidFill>
                  <a:srgbClr val="00B0F0"/>
                </a:solidFill>
              </a:rPr>
              <a:t> </a:t>
            </a:r>
            <a:r>
              <a:rPr lang="en-US" sz="2000" smtClean="0">
                <a:solidFill>
                  <a:srgbClr val="00B0F0"/>
                </a:solidFill>
              </a:rPr>
              <a:t>tháo ra</a:t>
            </a:r>
            <a:endParaRPr lang="en-US" sz="2000">
              <a:solidFill>
                <a:srgbClr val="00B0F0"/>
              </a:solidFill>
            </a:endParaRPr>
          </a:p>
        </p:txBody>
      </p:sp>
      <p:cxnSp>
        <p:nvCxnSpPr>
          <p:cNvPr id="16" name="Straight Arrow Connector 15"/>
          <p:cNvCxnSpPr/>
          <p:nvPr/>
        </p:nvCxnSpPr>
        <p:spPr>
          <a:xfrm flipV="1">
            <a:off x="3051016" y="3365667"/>
            <a:ext cx="262551" cy="426554"/>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4"/>
          </p:nvPr>
        </p:nvSpPr>
        <p:spPr/>
        <p:txBody>
          <a:bodyPr/>
          <a:lstStyle/>
          <a:p>
            <a:fld id="{9860EDB8-5305-433F-BE41-D7A86D811DB3}" type="slidenum">
              <a:rPr lang="en-US" smtClean="0"/>
              <a:pPr/>
              <a:t>33</a:t>
            </a:fld>
            <a:endParaRPr lang="en-US"/>
          </a:p>
        </p:txBody>
      </p:sp>
    </p:spTree>
    <p:extLst>
      <p:ext uri="{BB962C8B-B14F-4D97-AF65-F5344CB8AC3E}">
        <p14:creationId xmlns:p14="http://schemas.microsoft.com/office/powerpoint/2010/main" val="12057251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13" name="Title 12"/>
          <p:cNvSpPr>
            <a:spLocks noGrp="1"/>
          </p:cNvSpPr>
          <p:nvPr>
            <p:ph type="title"/>
          </p:nvPr>
        </p:nvSpPr>
        <p:spPr>
          <a:xfrm>
            <a:off x="521207" y="448056"/>
            <a:ext cx="3888423" cy="508547"/>
          </a:xfrm>
        </p:spPr>
        <p:txBody>
          <a:bodyPr>
            <a:normAutofit fontScale="90000"/>
          </a:bodyPr>
          <a:lstStyle/>
          <a:p>
            <a:r>
              <a:rPr lang="en-US" b="1">
                <a:solidFill>
                  <a:srgbClr val="FF00FF"/>
                </a:solidFill>
              </a:rPr>
              <a:t>3</a:t>
            </a:r>
            <a:r>
              <a:rPr lang="en-US" b="1" smtClean="0">
                <a:solidFill>
                  <a:srgbClr val="FF00FF"/>
                </a:solidFill>
              </a:rPr>
              <a:t>. </a:t>
            </a:r>
            <a:r>
              <a:rPr lang="en-US" b="1">
                <a:solidFill>
                  <a:srgbClr val="00B050"/>
                </a:solidFill>
              </a:rPr>
              <a:t>Chạy </a:t>
            </a:r>
            <a:r>
              <a:rPr lang="en-US" b="1">
                <a:solidFill>
                  <a:srgbClr val="FF00FF"/>
                </a:solidFill>
              </a:rPr>
              <a:t>playbook</a:t>
            </a:r>
            <a:r>
              <a:rPr lang="en-US" b="1">
                <a:solidFill>
                  <a:srgbClr val="00B050"/>
                </a:solidFill>
              </a:rPr>
              <a:t> </a:t>
            </a:r>
            <a:r>
              <a:rPr lang="en-US" b="1" smtClean="0">
                <a:solidFill>
                  <a:srgbClr val="FF00FF"/>
                </a:solidFill>
              </a:rPr>
              <a:t>giảm</a:t>
            </a:r>
            <a:r>
              <a:rPr lang="en-US" b="1" smtClean="0">
                <a:solidFill>
                  <a:srgbClr val="00B050"/>
                </a:solidFill>
              </a:rPr>
              <a:t> </a:t>
            </a:r>
            <a:r>
              <a:rPr lang="en-US" b="1">
                <a:solidFill>
                  <a:srgbClr val="00B050"/>
                </a:solidFill>
              </a:rPr>
              <a:t>nè</a:t>
            </a:r>
            <a:endParaRPr lang="en-US"/>
          </a:p>
        </p:txBody>
      </p:sp>
      <p:sp>
        <p:nvSpPr>
          <p:cNvPr id="3" name="Slide Number Placeholder 2"/>
          <p:cNvSpPr>
            <a:spLocks noGrp="1"/>
          </p:cNvSpPr>
          <p:nvPr>
            <p:ph type="sldNum" sz="quarter" idx="4"/>
          </p:nvPr>
        </p:nvSpPr>
        <p:spPr/>
        <p:txBody>
          <a:bodyPr/>
          <a:lstStyle/>
          <a:p>
            <a:fld id="{9860EDB8-5305-433F-BE41-D7A86D811DB3}" type="slidenum">
              <a:rPr lang="en-US" smtClean="0"/>
              <a:pPr/>
              <a:t>34</a:t>
            </a:fld>
            <a:endParaRPr lang="en-US"/>
          </a:p>
        </p:txBody>
      </p:sp>
      <p:pic>
        <p:nvPicPr>
          <p:cNvPr id="7" name="Picture 6"/>
          <p:cNvPicPr>
            <a:picLocks noChangeAspect="1"/>
          </p:cNvPicPr>
          <p:nvPr/>
        </p:nvPicPr>
        <p:blipFill>
          <a:blip r:embed="rId3"/>
          <a:stretch>
            <a:fillRect/>
          </a:stretch>
        </p:blipFill>
        <p:spPr>
          <a:xfrm>
            <a:off x="52387" y="1905000"/>
            <a:ext cx="12087225" cy="3048000"/>
          </a:xfrm>
          <a:prstGeom prst="rect">
            <a:avLst/>
          </a:prstGeom>
        </p:spPr>
      </p:pic>
    </p:spTree>
    <p:extLst>
      <p:ext uri="{BB962C8B-B14F-4D97-AF65-F5344CB8AC3E}">
        <p14:creationId xmlns:p14="http://schemas.microsoft.com/office/powerpoint/2010/main" val="3663699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92299"/>
            <a:ext cx="10777057" cy="627714"/>
          </a:xfrm>
        </p:spPr>
        <p:txBody>
          <a:bodyPr>
            <a:noAutofit/>
          </a:bodyPr>
          <a:lstStyle/>
          <a:p>
            <a:r>
              <a:rPr lang="en-US" sz="2500" b="1">
                <a:solidFill>
                  <a:srgbClr val="FF00FF"/>
                </a:solidFill>
              </a:rPr>
              <a:t>4</a:t>
            </a:r>
            <a:r>
              <a:rPr lang="en-US" sz="2500" b="1" smtClean="0">
                <a:solidFill>
                  <a:srgbClr val="FF00FF"/>
                </a:solidFill>
              </a:rPr>
              <a:t>. community.general.lvol</a:t>
            </a:r>
            <a:r>
              <a:rPr lang="en-US" sz="2500" b="1" smtClean="0">
                <a:solidFill>
                  <a:srgbClr val="00B050"/>
                </a:solidFill>
              </a:rPr>
              <a:t> </a:t>
            </a:r>
            <a:r>
              <a:rPr lang="en-US" sz="2500" b="1" err="1" smtClean="0">
                <a:solidFill>
                  <a:srgbClr val="FF00FF"/>
                </a:solidFill>
              </a:rPr>
              <a:t>giảm</a:t>
            </a:r>
            <a:r>
              <a:rPr lang="en-US" sz="2500" b="1" smtClean="0">
                <a:solidFill>
                  <a:srgbClr val="00B050"/>
                </a:solidFill>
              </a:rPr>
              <a:t> </a:t>
            </a:r>
            <a:r>
              <a:rPr lang="en-US" sz="2500" b="1" err="1" smtClean="0">
                <a:solidFill>
                  <a:srgbClr val="00B050"/>
                </a:solidFill>
              </a:rPr>
              <a:t>nhưng</a:t>
            </a:r>
            <a:r>
              <a:rPr lang="en-US" sz="2500" b="1" smtClean="0">
                <a:solidFill>
                  <a:srgbClr val="00B050"/>
                </a:solidFill>
              </a:rPr>
              <a:t> </a:t>
            </a:r>
            <a:r>
              <a:rPr lang="en-US" sz="2500" b="1" err="1" smtClean="0">
                <a:solidFill>
                  <a:srgbClr val="FF0000"/>
                </a:solidFill>
              </a:rPr>
              <a:t>không</a:t>
            </a:r>
            <a:r>
              <a:rPr lang="en-US" sz="2500" b="1" smtClean="0">
                <a:solidFill>
                  <a:srgbClr val="FF0000"/>
                </a:solidFill>
              </a:rPr>
              <a:t> </a:t>
            </a:r>
            <a:r>
              <a:rPr lang="en-US" sz="2500" b="1" err="1" smtClean="0">
                <a:solidFill>
                  <a:srgbClr val="FF0000"/>
                </a:solidFill>
              </a:rPr>
              <a:t>tự</a:t>
            </a:r>
            <a:r>
              <a:rPr lang="en-US" sz="2500" b="1" smtClean="0">
                <a:solidFill>
                  <a:srgbClr val="FF0000"/>
                </a:solidFill>
              </a:rPr>
              <a:t> </a:t>
            </a:r>
            <a:r>
              <a:rPr lang="en-US" sz="2500" b="1" err="1" smtClean="0">
                <a:solidFill>
                  <a:srgbClr val="FF0000"/>
                </a:solidFill>
              </a:rPr>
              <a:t>động</a:t>
            </a:r>
            <a:r>
              <a:rPr lang="en-US" sz="2500" b="1" smtClean="0">
                <a:solidFill>
                  <a:srgbClr val="FF0000"/>
                </a:solidFill>
              </a:rPr>
              <a:t> </a:t>
            </a:r>
            <a:r>
              <a:rPr lang="en-US" sz="2500" b="1" err="1" smtClean="0">
                <a:solidFill>
                  <a:srgbClr val="FF0000"/>
                </a:solidFill>
              </a:rPr>
              <a:t>tháo</a:t>
            </a:r>
            <a:r>
              <a:rPr lang="en-US" sz="2500" b="1" smtClean="0">
                <a:solidFill>
                  <a:srgbClr val="FF0000"/>
                </a:solidFill>
              </a:rPr>
              <a:t> </a:t>
            </a:r>
            <a:r>
              <a:rPr lang="en-US" sz="2500" b="1" err="1" smtClean="0">
                <a:solidFill>
                  <a:srgbClr val="FF0000"/>
                </a:solidFill>
              </a:rPr>
              <a:t>ra</a:t>
            </a:r>
            <a:r>
              <a:rPr lang="en-US" sz="2500" b="1" smtClean="0">
                <a:solidFill>
                  <a:srgbClr val="FF0000"/>
                </a:solidFill>
              </a:rPr>
              <a:t> </a:t>
            </a:r>
            <a:r>
              <a:rPr lang="en-US" sz="2500" b="1" err="1" smtClean="0">
                <a:solidFill>
                  <a:srgbClr val="FF0000"/>
                </a:solidFill>
              </a:rPr>
              <a:t>và</a:t>
            </a:r>
            <a:r>
              <a:rPr lang="en-US" sz="2500" b="1" smtClean="0">
                <a:solidFill>
                  <a:srgbClr val="FF0000"/>
                </a:solidFill>
              </a:rPr>
              <a:t> </a:t>
            </a:r>
            <a:r>
              <a:rPr lang="en-US" sz="2500" b="1" err="1" smtClean="0">
                <a:solidFill>
                  <a:srgbClr val="FF0000"/>
                </a:solidFill>
              </a:rPr>
              <a:t>gắn</a:t>
            </a:r>
            <a:r>
              <a:rPr lang="en-US" sz="2500" b="1" smtClean="0">
                <a:solidFill>
                  <a:srgbClr val="FF0000"/>
                </a:solidFill>
              </a:rPr>
              <a:t> </a:t>
            </a:r>
            <a:r>
              <a:rPr lang="en-US" sz="2500" b="1" err="1" smtClean="0">
                <a:solidFill>
                  <a:srgbClr val="FF0000"/>
                </a:solidFill>
              </a:rPr>
              <a:t>lại</a:t>
            </a:r>
            <a:r>
              <a:rPr lang="en-US" sz="2500" b="1" smtClean="0">
                <a:solidFill>
                  <a:srgbClr val="FF0000"/>
                </a:solidFill>
              </a:rPr>
              <a:t> </a:t>
            </a:r>
            <a:r>
              <a:rPr lang="en-US" sz="2500" b="1" smtClean="0">
                <a:solidFill>
                  <a:srgbClr val="FF00FF"/>
                </a:solidFill>
              </a:rPr>
              <a:t/>
            </a:r>
            <a:br>
              <a:rPr lang="en-US" sz="2500" b="1" smtClean="0">
                <a:solidFill>
                  <a:srgbClr val="FF00FF"/>
                </a:solidFill>
              </a:rPr>
            </a:br>
            <a:r>
              <a:rPr lang="en-US" sz="2500" b="1" smtClean="0">
                <a:solidFill>
                  <a:srgbClr val="FF00FF"/>
                </a:solidFill>
              </a:rPr>
              <a:t>→</a:t>
            </a:r>
            <a:r>
              <a:rPr lang="en-US" sz="2500" b="1" smtClean="0">
                <a:solidFill>
                  <a:srgbClr val="00B050"/>
                </a:solidFill>
              </a:rPr>
              <a:t> </a:t>
            </a:r>
            <a:r>
              <a:rPr lang="en-US" sz="2500" b="1" err="1" smtClean="0">
                <a:solidFill>
                  <a:srgbClr val="00B050"/>
                </a:solidFill>
              </a:rPr>
              <a:t>phải</a:t>
            </a:r>
            <a:r>
              <a:rPr lang="en-US" sz="2500" b="1" smtClean="0">
                <a:solidFill>
                  <a:srgbClr val="00B050"/>
                </a:solidFill>
              </a:rPr>
              <a:t> tự thêm task làm </a:t>
            </a:r>
            <a:r>
              <a:rPr lang="en-US" sz="2500" b="1" err="1" smtClean="0">
                <a:solidFill>
                  <a:srgbClr val="00B050"/>
                </a:solidFill>
              </a:rPr>
              <a:t>thôi</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2523" y="2583518"/>
            <a:ext cx="6746427" cy="1600847"/>
          </a:xfrm>
          <a:prstGeom prst="rect">
            <a:avLst/>
          </a:prstGeom>
        </p:spPr>
      </p:pic>
      <p:pic>
        <p:nvPicPr>
          <p:cNvPr id="11" name="Picture 10"/>
          <p:cNvPicPr>
            <a:picLocks noChangeAspect="1"/>
          </p:cNvPicPr>
          <p:nvPr/>
        </p:nvPicPr>
        <p:blipFill>
          <a:blip r:embed="rId4"/>
          <a:stretch>
            <a:fillRect/>
          </a:stretch>
        </p:blipFill>
        <p:spPr>
          <a:xfrm>
            <a:off x="426982" y="1626962"/>
            <a:ext cx="4191000" cy="3838575"/>
          </a:xfrm>
          <a:prstGeom prst="rect">
            <a:avLst/>
          </a:prstGeom>
        </p:spPr>
      </p:pic>
      <p:cxnSp>
        <p:nvCxnSpPr>
          <p:cNvPr id="18" name="Straight Connector 17"/>
          <p:cNvCxnSpPr/>
          <p:nvPr/>
        </p:nvCxnSpPr>
        <p:spPr>
          <a:xfrm flipH="1">
            <a:off x="777766" y="1466814"/>
            <a:ext cx="1944413" cy="11167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977462" y="1466814"/>
            <a:ext cx="1725667" cy="11167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942897" y="2173053"/>
            <a:ext cx="2049116" cy="6878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39143" y="4209323"/>
            <a:ext cx="2520165" cy="1271892"/>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672606" y="2025688"/>
            <a:ext cx="2810171" cy="400110"/>
          </a:xfrm>
          <a:prstGeom prst="rect">
            <a:avLst/>
          </a:prstGeom>
          <a:noFill/>
        </p:spPr>
        <p:txBody>
          <a:bodyPr wrap="square" rtlCol="0">
            <a:spAutoFit/>
          </a:bodyPr>
          <a:lstStyle/>
          <a:p>
            <a:r>
              <a:rPr lang="en-US" sz="2000" smtClean="0">
                <a:solidFill>
                  <a:srgbClr val="FF0000"/>
                </a:solidFill>
              </a:rPr>
              <a:t>hổng có thì lỗi này</a:t>
            </a:r>
            <a:endParaRPr lang="en-US" sz="2000">
              <a:solidFill>
                <a:srgbClr val="FF0000"/>
              </a:solidFill>
            </a:endParaRPr>
          </a:p>
        </p:txBody>
      </p:sp>
      <p:sp>
        <p:nvSpPr>
          <p:cNvPr id="29" name="Rectangle 28"/>
          <p:cNvSpPr/>
          <p:nvPr/>
        </p:nvSpPr>
        <p:spPr>
          <a:xfrm>
            <a:off x="8223623" y="3178968"/>
            <a:ext cx="848951" cy="22164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311707" y="4997669"/>
            <a:ext cx="2810171" cy="400110"/>
          </a:xfrm>
          <a:prstGeom prst="rect">
            <a:avLst/>
          </a:prstGeom>
          <a:noFill/>
        </p:spPr>
        <p:txBody>
          <a:bodyPr wrap="square" rtlCol="0">
            <a:spAutoFit/>
          </a:bodyPr>
          <a:lstStyle/>
          <a:p>
            <a:r>
              <a:rPr lang="en-US" sz="2000" err="1">
                <a:solidFill>
                  <a:srgbClr val="FF00FF"/>
                </a:solidFill>
              </a:rPr>
              <a:t>p</a:t>
            </a:r>
            <a:r>
              <a:rPr lang="en-US" sz="2000" err="1" smtClean="0">
                <a:solidFill>
                  <a:srgbClr val="FF00FF"/>
                </a:solidFill>
              </a:rPr>
              <a:t>hải</a:t>
            </a:r>
            <a:r>
              <a:rPr lang="en-US" sz="2000" smtClean="0">
                <a:solidFill>
                  <a:srgbClr val="FF00FF"/>
                </a:solidFill>
              </a:rPr>
              <a:t> </a:t>
            </a:r>
            <a:r>
              <a:rPr lang="en-US" sz="2000" err="1" smtClean="0">
                <a:solidFill>
                  <a:srgbClr val="FF00FF"/>
                </a:solidFill>
              </a:rPr>
              <a:t>tự</a:t>
            </a:r>
            <a:r>
              <a:rPr lang="en-US" sz="2000" smtClean="0">
                <a:solidFill>
                  <a:srgbClr val="FF00FF"/>
                </a:solidFill>
              </a:rPr>
              <a:t> mount </a:t>
            </a:r>
            <a:r>
              <a:rPr lang="en-US" sz="2000" err="1" smtClean="0">
                <a:solidFill>
                  <a:srgbClr val="FF00FF"/>
                </a:solidFill>
              </a:rPr>
              <a:t>lại</a:t>
            </a:r>
            <a:r>
              <a:rPr lang="en-US" sz="2000" smtClean="0">
                <a:solidFill>
                  <a:srgbClr val="FF00FF"/>
                </a:solidFill>
              </a:rPr>
              <a:t>, hic</a:t>
            </a:r>
            <a:endParaRPr lang="en-US" sz="2000">
              <a:solidFill>
                <a:srgbClr val="FF00FF"/>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35</a:t>
            </a:fld>
            <a:endParaRPr lang="en-US"/>
          </a:p>
        </p:txBody>
      </p:sp>
    </p:spTree>
    <p:extLst>
      <p:ext uri="{BB962C8B-B14F-4D97-AF65-F5344CB8AC3E}">
        <p14:creationId xmlns:p14="http://schemas.microsoft.com/office/powerpoint/2010/main" val="1862793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a:solidFill>
                  <a:schemeClr val="bg1"/>
                </a:solidFill>
              </a:rPr>
              <a:t>5</a:t>
            </a:r>
            <a:r>
              <a:rPr lang="en-US" sz="4000" smtClean="0">
                <a:solidFill>
                  <a:schemeClr val="bg1"/>
                </a:solidFill>
              </a:rPr>
              <a:t>. Cơm thêm LVM</a:t>
            </a: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37444050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680572"/>
          </a:xfrm>
        </p:spPr>
        <p:txBody>
          <a:bodyPr>
            <a:noAutofit/>
          </a:bodyPr>
          <a:lstStyle/>
          <a:p>
            <a:r>
              <a:rPr lang="en-US" sz="2500" b="1" smtClean="0">
                <a:solidFill>
                  <a:srgbClr val="FF00FF"/>
                </a:solidFill>
              </a:rPr>
              <a:t>1. Physical volume </a:t>
            </a:r>
            <a:r>
              <a:rPr lang="en-US" sz="2500" b="1">
                <a:solidFill>
                  <a:srgbClr val="00B050"/>
                </a:solidFill>
              </a:rPr>
              <a:t>tạo từ </a:t>
            </a:r>
            <a:r>
              <a:rPr lang="en-US" sz="2500" b="1">
                <a:solidFill>
                  <a:srgbClr val="FF00FF"/>
                </a:solidFill>
              </a:rPr>
              <a:t>toàn bộ đĩa </a:t>
            </a:r>
            <a:r>
              <a:rPr lang="en-US" sz="2500" b="1">
                <a:solidFill>
                  <a:srgbClr val="00B050"/>
                </a:solidFill>
              </a:rPr>
              <a:t>luôn </a:t>
            </a:r>
            <a:r>
              <a:rPr lang="en-US" sz="2500" b="1" smtClean="0">
                <a:solidFill>
                  <a:srgbClr val="00B050"/>
                </a:solidFill>
              </a:rPr>
              <a:t/>
            </a:r>
            <a:br>
              <a:rPr lang="en-US" sz="2500" b="1" smtClean="0">
                <a:solidFill>
                  <a:srgbClr val="00B050"/>
                </a:solidFill>
              </a:rPr>
            </a:br>
            <a:r>
              <a:rPr lang="en-US" sz="2500" b="1" smtClean="0">
                <a:solidFill>
                  <a:srgbClr val="00B050"/>
                </a:solidFill>
              </a:rPr>
              <a:t>→  </a:t>
            </a:r>
            <a:r>
              <a:rPr lang="en-US" sz="2500" b="1">
                <a:solidFill>
                  <a:srgbClr val="FF0000"/>
                </a:solidFill>
              </a:rPr>
              <a:t>k cần chia </a:t>
            </a:r>
            <a:r>
              <a:rPr lang="en-US" sz="2500" b="1" smtClean="0">
                <a:solidFill>
                  <a:srgbClr val="FF0000"/>
                </a:solidFill>
              </a:rPr>
              <a:t>partition </a:t>
            </a:r>
            <a:r>
              <a:rPr lang="en-US" sz="2500" b="1" smtClean="0">
                <a:solidFill>
                  <a:srgbClr val="00B050"/>
                </a:solidFill>
              </a:rPr>
              <a:t>rồi tạo physical volume trên partition đó, thật vậy ta có: </a:t>
            </a:r>
            <a:endParaRPr lang="en-US" sz="2500"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stretch>
            <a:fillRect/>
          </a:stretch>
        </p:blipFill>
        <p:spPr>
          <a:xfrm>
            <a:off x="521206" y="1714730"/>
            <a:ext cx="6572250" cy="3009900"/>
          </a:xfrm>
          <a:prstGeom prst="rect">
            <a:avLst/>
          </a:prstGeom>
        </p:spPr>
      </p:pic>
      <p:sp>
        <p:nvSpPr>
          <p:cNvPr id="4" name="Slide Number Placeholder 3"/>
          <p:cNvSpPr>
            <a:spLocks noGrp="1"/>
          </p:cNvSpPr>
          <p:nvPr>
            <p:ph type="sldNum" sz="quarter" idx="4"/>
          </p:nvPr>
        </p:nvSpPr>
        <p:spPr/>
        <p:txBody>
          <a:bodyPr/>
          <a:lstStyle/>
          <a:p>
            <a:fld id="{9860EDB8-5305-433F-BE41-D7A86D811DB3}" type="slidenum">
              <a:rPr lang="en-US" smtClean="0"/>
              <a:pPr/>
              <a:t>37</a:t>
            </a:fld>
            <a:endParaRPr lang="en-US"/>
          </a:p>
        </p:txBody>
      </p:sp>
    </p:spTree>
    <p:extLst>
      <p:ext uri="{BB962C8B-B14F-4D97-AF65-F5344CB8AC3E}">
        <p14:creationId xmlns:p14="http://schemas.microsoft.com/office/powerpoint/2010/main" val="2713848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55201"/>
          </a:xfrm>
        </p:spPr>
        <p:txBody>
          <a:bodyPr>
            <a:noAutofit/>
          </a:bodyPr>
          <a:lstStyle/>
          <a:p>
            <a:r>
              <a:rPr lang="en-US" sz="2500" b="1" smtClean="0">
                <a:solidFill>
                  <a:srgbClr val="FF00FF"/>
                </a:solidFill>
              </a:rPr>
              <a:t>2. </a:t>
            </a:r>
            <a:r>
              <a:rPr lang="en-US" sz="2500" b="1" smtClean="0">
                <a:solidFill>
                  <a:srgbClr val="00B050"/>
                </a:solidFill>
              </a:rPr>
              <a:t>Tạo </a:t>
            </a:r>
            <a:r>
              <a:rPr lang="en-US" sz="2500" b="1" smtClean="0">
                <a:solidFill>
                  <a:srgbClr val="FF00FF"/>
                </a:solidFill>
              </a:rPr>
              <a:t>volume group </a:t>
            </a:r>
            <a:r>
              <a:rPr lang="en-US" sz="2500" b="1" smtClean="0">
                <a:solidFill>
                  <a:srgbClr val="00B050"/>
                </a:solidFill>
              </a:rPr>
              <a:t>từ </a:t>
            </a:r>
            <a:r>
              <a:rPr lang="en-US" sz="2500" b="1" smtClean="0">
                <a:solidFill>
                  <a:srgbClr val="FF00FF"/>
                </a:solidFill>
              </a:rPr>
              <a:t>nhiều đĩa + partition</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4" name="Picture 3"/>
          <p:cNvPicPr>
            <a:picLocks noChangeAspect="1"/>
          </p:cNvPicPr>
          <p:nvPr/>
        </p:nvPicPr>
        <p:blipFill>
          <a:blip r:embed="rId3"/>
          <a:stretch>
            <a:fillRect/>
          </a:stretch>
        </p:blipFill>
        <p:spPr>
          <a:xfrm>
            <a:off x="521206" y="1419290"/>
            <a:ext cx="6581775" cy="5248275"/>
          </a:xfrm>
          <a:prstGeom prst="rect">
            <a:avLst/>
          </a:prstGeom>
        </p:spPr>
      </p:pic>
      <p:sp>
        <p:nvSpPr>
          <p:cNvPr id="7" name="Rectangle 6"/>
          <p:cNvSpPr/>
          <p:nvPr/>
        </p:nvSpPr>
        <p:spPr>
          <a:xfrm>
            <a:off x="711878" y="5026219"/>
            <a:ext cx="3227757" cy="602311"/>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4514" y="5800980"/>
            <a:ext cx="2831677" cy="232216"/>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4319717" y="2504048"/>
            <a:ext cx="7722841" cy="1152663"/>
          </a:xfrm>
          <a:prstGeom prst="rect">
            <a:avLst/>
          </a:prstGeom>
        </p:spPr>
      </p:pic>
      <p:sp>
        <p:nvSpPr>
          <p:cNvPr id="10" name="Slide Number Placeholder 9"/>
          <p:cNvSpPr>
            <a:spLocks noGrp="1"/>
          </p:cNvSpPr>
          <p:nvPr>
            <p:ph type="sldNum" sz="quarter" idx="4"/>
          </p:nvPr>
        </p:nvSpPr>
        <p:spPr/>
        <p:txBody>
          <a:bodyPr/>
          <a:lstStyle/>
          <a:p>
            <a:fld id="{9860EDB8-5305-433F-BE41-D7A86D811DB3}" type="slidenum">
              <a:rPr lang="en-US" smtClean="0"/>
              <a:pPr/>
              <a:t>38</a:t>
            </a:fld>
            <a:endParaRPr lang="en-US"/>
          </a:p>
        </p:txBody>
      </p:sp>
    </p:spTree>
    <p:extLst>
      <p:ext uri="{BB962C8B-B14F-4D97-AF65-F5344CB8AC3E}">
        <p14:creationId xmlns:p14="http://schemas.microsoft.com/office/powerpoint/2010/main" val="3891487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543580"/>
          </a:xfrm>
        </p:spPr>
        <p:txBody>
          <a:bodyPr>
            <a:noAutofit/>
          </a:bodyPr>
          <a:lstStyle/>
          <a:p>
            <a:r>
              <a:rPr lang="en-US" sz="2500" b="1" smtClean="0">
                <a:solidFill>
                  <a:srgbClr val="FF00FF"/>
                </a:solidFill>
              </a:rPr>
              <a:t>3. </a:t>
            </a:r>
            <a:r>
              <a:rPr lang="en-US" sz="2500" b="1" smtClean="0">
                <a:solidFill>
                  <a:srgbClr val="00B050"/>
                </a:solidFill>
              </a:rPr>
              <a:t>Tăng dung lượng </a:t>
            </a:r>
            <a:r>
              <a:rPr lang="en-US" sz="2500" b="1" smtClean="0">
                <a:solidFill>
                  <a:srgbClr val="FF00FF"/>
                </a:solidFill>
              </a:rPr>
              <a:t>volume group </a:t>
            </a:r>
            <a:r>
              <a:rPr lang="en-US" sz="2500" b="1" smtClean="0">
                <a:solidFill>
                  <a:srgbClr val="00B050"/>
                </a:solidFill>
              </a:rPr>
              <a:t>bằng cách thêm vào PV như lúc tạo thoai</a:t>
            </a:r>
            <a:endParaRPr lang="en-US" sz="2500"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stretch>
            <a:fillRect/>
          </a:stretch>
        </p:blipFill>
        <p:spPr>
          <a:xfrm>
            <a:off x="521206" y="1526183"/>
            <a:ext cx="6591300" cy="5038725"/>
          </a:xfrm>
          <a:prstGeom prst="rect">
            <a:avLst/>
          </a:prstGeom>
        </p:spPr>
      </p:pic>
      <p:sp>
        <p:nvSpPr>
          <p:cNvPr id="7" name="Rectangle 6"/>
          <p:cNvSpPr/>
          <p:nvPr/>
        </p:nvSpPr>
        <p:spPr>
          <a:xfrm>
            <a:off x="705301" y="4923816"/>
            <a:ext cx="3336565" cy="608334"/>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4514" y="5711529"/>
            <a:ext cx="2831677" cy="232216"/>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6359681" y="2926447"/>
            <a:ext cx="5237069" cy="1498658"/>
          </a:xfrm>
          <a:prstGeom prst="rect">
            <a:avLst/>
          </a:prstGeom>
        </p:spPr>
      </p:pic>
      <p:sp>
        <p:nvSpPr>
          <p:cNvPr id="9" name="Slide Number Placeholder 8"/>
          <p:cNvSpPr>
            <a:spLocks noGrp="1"/>
          </p:cNvSpPr>
          <p:nvPr>
            <p:ph type="sldNum" sz="quarter" idx="4"/>
          </p:nvPr>
        </p:nvSpPr>
        <p:spPr/>
        <p:txBody>
          <a:bodyPr/>
          <a:lstStyle/>
          <a:p>
            <a:fld id="{9860EDB8-5305-433F-BE41-D7A86D811DB3}" type="slidenum">
              <a:rPr lang="en-US" smtClean="0"/>
              <a:pPr/>
              <a:t>39</a:t>
            </a:fld>
            <a:endParaRPr lang="en-US"/>
          </a:p>
        </p:txBody>
      </p:sp>
      <p:sp>
        <p:nvSpPr>
          <p:cNvPr id="11" name="TextBox 10"/>
          <p:cNvSpPr txBox="1"/>
          <p:nvPr/>
        </p:nvSpPr>
        <p:spPr>
          <a:xfrm>
            <a:off x="6658170" y="2250419"/>
            <a:ext cx="4990356" cy="646331"/>
          </a:xfrm>
          <a:prstGeom prst="rect">
            <a:avLst/>
          </a:prstGeom>
          <a:noFill/>
        </p:spPr>
        <p:txBody>
          <a:bodyPr wrap="square" rtlCol="0">
            <a:spAutoFit/>
          </a:bodyPr>
          <a:lstStyle/>
          <a:p>
            <a:r>
              <a:rPr lang="en-US" smtClean="0">
                <a:solidFill>
                  <a:srgbClr val="FF0000"/>
                </a:solidFill>
              </a:rPr>
              <a:t>Mình đã thử nhưng k thấy ăn trên playbook</a:t>
            </a:r>
          </a:p>
          <a:p>
            <a:r>
              <a:rPr lang="en-US" smtClean="0">
                <a:solidFill>
                  <a:srgbClr val="FF0000"/>
                </a:solidFill>
              </a:rPr>
              <a:t>Đang hỏi trên github → chưa có chức năng này</a:t>
            </a:r>
            <a:endParaRPr lang="en-US">
              <a:solidFill>
                <a:srgbClr val="FF0000"/>
              </a:solidFill>
            </a:endParaRPr>
          </a:p>
        </p:txBody>
      </p:sp>
    </p:spTree>
    <p:extLst>
      <p:ext uri="{BB962C8B-B14F-4D97-AF65-F5344CB8AC3E}">
        <p14:creationId xmlns:p14="http://schemas.microsoft.com/office/powerpoint/2010/main" val="2548325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1" y="497542"/>
            <a:ext cx="11310423" cy="5970494"/>
          </a:xfrm>
        </p:spPr>
        <p:txBody>
          <a:bodyPr anchor="ctr" anchorCtr="0">
            <a:normAutofit/>
          </a:bodyPr>
          <a:lstStyle/>
          <a:p>
            <a:r>
              <a:rPr lang="en-US" sz="2700" smtClean="0">
                <a:solidFill>
                  <a:schemeClr val="bg1"/>
                </a:solidFill>
              </a:rPr>
              <a:t>Thực </a:t>
            </a:r>
            <a:r>
              <a:rPr lang="en-US" sz="2700">
                <a:solidFill>
                  <a:schemeClr val="bg1"/>
                </a:solidFill>
              </a:rPr>
              <a:t>hành </a:t>
            </a:r>
            <a:r>
              <a:rPr lang="en-US" sz="2700" smtClean="0">
                <a:solidFill>
                  <a:schemeClr val="bg1"/>
                </a:solidFill>
              </a:rPr>
              <a:t>theo rất nhanh</a:t>
            </a:r>
            <a:r>
              <a:rPr lang="en-US" sz="2700">
                <a:solidFill>
                  <a:schemeClr val="bg1"/>
                </a:solidFill>
              </a:rPr>
              <a:t>, gọn, lẹ</a:t>
            </a:r>
            <a:r>
              <a:rPr lang="en-US" sz="2700" smtClean="0">
                <a:solidFill>
                  <a:schemeClr val="bg1"/>
                </a:solidFill>
              </a:rPr>
              <a:t/>
            </a:r>
            <a:br>
              <a:rPr lang="en-US" sz="2700" smtClean="0">
                <a:solidFill>
                  <a:schemeClr val="bg1"/>
                </a:solidFill>
              </a:rPr>
            </a:br>
            <a:r>
              <a:rPr lang="en-US" sz="2700" smtClean="0">
                <a:solidFill>
                  <a:schemeClr val="bg1"/>
                </a:solidFill>
              </a:rPr>
              <a:t/>
            </a:r>
            <a:br>
              <a:rPr lang="en-US" sz="2700" smtClean="0">
                <a:solidFill>
                  <a:schemeClr val="bg1"/>
                </a:solidFill>
              </a:rPr>
            </a:br>
            <a:r>
              <a:rPr lang="en-US" sz="2700" smtClean="0">
                <a:solidFill>
                  <a:schemeClr val="bg1"/>
                </a:solidFill>
              </a:rPr>
              <a:t>Lệnh </a:t>
            </a:r>
            <a:r>
              <a:rPr lang="en-US" sz="2700">
                <a:solidFill>
                  <a:schemeClr val="bg1"/>
                </a:solidFill>
              </a:rPr>
              <a:t>+ ansible playbook được để ở </a:t>
            </a:r>
            <a:r>
              <a:rPr lang="en-US" sz="2700" smtClean="0">
                <a:solidFill>
                  <a:schemeClr val="bg1"/>
                </a:solidFill>
              </a:rPr>
              <a:t>đây </a:t>
            </a:r>
            <a:r>
              <a:rPr lang="en-US" sz="2700">
                <a:solidFill>
                  <a:schemeClr val="bg1"/>
                </a:solidFill>
              </a:rPr>
              <a:t/>
            </a:r>
            <a:br>
              <a:rPr lang="en-US" sz="2700">
                <a:solidFill>
                  <a:schemeClr val="bg1"/>
                </a:solidFill>
              </a:rPr>
            </a:br>
            <a:r>
              <a:rPr lang="en-US" sz="2700">
                <a:solidFill>
                  <a:schemeClr val="bg1"/>
                </a:solidFill>
              </a:rPr>
              <a:t>https://github.com/itviet2021/ansible-lvm-lab</a:t>
            </a:r>
            <a:r>
              <a:rPr lang="en-US" sz="2700" smtClean="0">
                <a:solidFill>
                  <a:schemeClr val="bg1"/>
                </a:solidFill>
              </a:rPr>
              <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copy lệnh → </a:t>
            </a:r>
            <a:r>
              <a:rPr lang="en-US" sz="2700" smtClean="0">
                <a:solidFill>
                  <a:schemeClr val="bg1"/>
                </a:solidFill>
              </a:rPr>
              <a:t>lên </a:t>
            </a:r>
            <a:r>
              <a:rPr lang="en-US" sz="2700">
                <a:solidFill>
                  <a:schemeClr val="bg1"/>
                </a:solidFill>
              </a:rPr>
              <a:t>putty nhấn chuột </a:t>
            </a:r>
            <a:r>
              <a:rPr lang="en-US" sz="2700" smtClean="0">
                <a:solidFill>
                  <a:schemeClr val="bg1"/>
                </a:solidFill>
              </a:rPr>
              <a:t>phải để dán, </a:t>
            </a:r>
            <a:r>
              <a:rPr lang="en-US" sz="2700">
                <a:solidFill>
                  <a:schemeClr val="bg1"/>
                </a:solidFill>
              </a:rPr>
              <a:t>enter cái bụp là xong</a:t>
            </a:r>
            <a:br>
              <a:rPr lang="en-US" sz="2700">
                <a:solidFill>
                  <a:schemeClr val="bg1"/>
                </a:solidFill>
              </a:rPr>
            </a:br>
            <a:r>
              <a:rPr lang="en-US" sz="2700">
                <a:solidFill>
                  <a:schemeClr val="bg1"/>
                </a:solidFill>
              </a:rPr>
              <a:t/>
            </a:r>
            <a:br>
              <a:rPr lang="en-US" sz="2700">
                <a:solidFill>
                  <a:schemeClr val="bg1"/>
                </a:solidFill>
              </a:rPr>
            </a:br>
            <a:r>
              <a:rPr lang="en-US" sz="2700">
                <a:solidFill>
                  <a:schemeClr val="bg1"/>
                </a:solidFill>
              </a:rPr>
              <a:t>Slide nằm ở đây</a:t>
            </a:r>
            <a:br>
              <a:rPr lang="en-US" sz="2700">
                <a:solidFill>
                  <a:schemeClr val="bg1"/>
                </a:solidFill>
              </a:rPr>
            </a:br>
            <a:r>
              <a:rPr lang="en-US" sz="2700">
                <a:solidFill>
                  <a:schemeClr val="bg1"/>
                </a:solidFill>
              </a:rPr>
              <a:t>https://github.com/itviet2021/ansible-lvm-slide</a:t>
            </a:r>
            <a:br>
              <a:rPr lang="en-US" sz="2700">
                <a:solidFill>
                  <a:schemeClr val="bg1"/>
                </a:solidFill>
              </a:rPr>
            </a:br>
            <a:r>
              <a:rPr lang="en-US" sz="2700">
                <a:solidFill>
                  <a:schemeClr val="bg1"/>
                </a:solidFill>
              </a:rPr>
              <a:t/>
            </a:r>
            <a:br>
              <a:rPr lang="en-US" sz="2700">
                <a:solidFill>
                  <a:schemeClr val="bg1"/>
                </a:solidFill>
              </a:rPr>
            </a:br>
            <a:r>
              <a:rPr lang="en-US" sz="2700">
                <a:solidFill>
                  <a:schemeClr val="bg1"/>
                </a:solidFill>
              </a:rPr>
              <a:t>Các ý kiến  đóng góp để tài liệu tốt hơn</a:t>
            </a:r>
            <a:br>
              <a:rPr lang="en-US" sz="2700">
                <a:solidFill>
                  <a:schemeClr val="bg1"/>
                </a:solidFill>
              </a:rPr>
            </a:br>
            <a:r>
              <a:rPr lang="en-US" sz="2700" smtClean="0">
                <a:solidFill>
                  <a:schemeClr val="bg1"/>
                </a:solidFill>
              </a:rPr>
              <a:t>→ liên hệ tui theo thông tin slide đầu nhen</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Tài liệu có lấy các hình ảnh từ mạng Internet</a:t>
            </a:r>
            <a:endParaRPr lang="en-US" sz="4800">
              <a:solidFill>
                <a:schemeClr val="bg1"/>
              </a:solidFill>
            </a:endParaRPr>
          </a:p>
        </p:txBody>
      </p:sp>
    </p:spTree>
    <p:extLst>
      <p:ext uri="{BB962C8B-B14F-4D97-AF65-F5344CB8AC3E}">
        <p14:creationId xmlns:p14="http://schemas.microsoft.com/office/powerpoint/2010/main" val="39832125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337625" y="448055"/>
            <a:ext cx="11633981" cy="680572"/>
          </a:xfrm>
        </p:spPr>
        <p:txBody>
          <a:bodyPr>
            <a:noAutofit/>
          </a:bodyPr>
          <a:lstStyle/>
          <a:p>
            <a:r>
              <a:rPr lang="en-US" sz="2500" b="1" smtClean="0">
                <a:solidFill>
                  <a:srgbClr val="FF00FF"/>
                </a:solidFill>
              </a:rPr>
              <a:t>4. </a:t>
            </a:r>
            <a:r>
              <a:rPr lang="en-US" sz="2500" b="1" smtClean="0">
                <a:solidFill>
                  <a:srgbClr val="00B050"/>
                </a:solidFill>
              </a:rPr>
              <a:t>Tăng </a:t>
            </a:r>
            <a:r>
              <a:rPr lang="en-US" sz="2500" b="1">
                <a:solidFill>
                  <a:srgbClr val="FF00FF"/>
                </a:solidFill>
              </a:rPr>
              <a:t>đơn vị </a:t>
            </a:r>
            <a:r>
              <a:rPr lang="en-US" sz="2500" b="1" smtClean="0">
                <a:solidFill>
                  <a:srgbClr val="00B050"/>
                </a:solidFill>
              </a:rPr>
              <a:t>dung lượng là </a:t>
            </a:r>
            <a:r>
              <a:rPr lang="en-US" sz="2500" b="1">
                <a:solidFill>
                  <a:srgbClr val="FF00FF"/>
                </a:solidFill>
              </a:rPr>
              <a:t>P</a:t>
            </a:r>
            <a:r>
              <a:rPr lang="en-US" sz="2500" b="1" smtClean="0">
                <a:solidFill>
                  <a:srgbClr val="FF00FF"/>
                </a:solidFill>
              </a:rPr>
              <a:t>hysical </a:t>
            </a:r>
            <a:r>
              <a:rPr lang="en-US" sz="2500" b="1">
                <a:solidFill>
                  <a:srgbClr val="FF00FF"/>
                </a:solidFill>
              </a:rPr>
              <a:t>E</a:t>
            </a:r>
            <a:r>
              <a:rPr lang="en-US" sz="2500" b="1" smtClean="0">
                <a:solidFill>
                  <a:srgbClr val="FF00FF"/>
                </a:solidFill>
              </a:rPr>
              <a:t>xtent (PE) </a:t>
            </a:r>
            <a:r>
              <a:rPr lang="en-US" sz="2500" b="1" smtClean="0">
                <a:solidFill>
                  <a:srgbClr val="00B050"/>
                </a:solidFill>
              </a:rPr>
              <a:t>từ </a:t>
            </a:r>
            <a:r>
              <a:rPr lang="en-US" sz="2500" b="1" smtClean="0">
                <a:solidFill>
                  <a:srgbClr val="FF00FF"/>
                </a:solidFill>
              </a:rPr>
              <a:t>4MB (mặc định)</a:t>
            </a:r>
            <a:r>
              <a:rPr lang="en-US" sz="2500" b="1" smtClean="0">
                <a:solidFill>
                  <a:srgbClr val="00B050"/>
                </a:solidFill>
              </a:rPr>
              <a:t> lên </a:t>
            </a:r>
            <a:r>
              <a:rPr lang="en-US" sz="2500" b="1" smtClean="0">
                <a:solidFill>
                  <a:srgbClr val="FF00FF"/>
                </a:solidFill>
              </a:rPr>
              <a:t>8MB</a:t>
            </a:r>
            <a:r>
              <a:rPr lang="en-US" sz="2500" b="1" smtClean="0">
                <a:solidFill>
                  <a:srgbClr val="00B050"/>
                </a:solidFill>
              </a:rPr>
              <a:t> </a:t>
            </a:r>
            <a:r>
              <a:rPr lang="en-US" sz="2500" b="1">
                <a:solidFill>
                  <a:srgbClr val="00B050"/>
                </a:solidFill>
              </a:rPr>
              <a:t/>
            </a:r>
            <a:br>
              <a:rPr lang="en-US" sz="2500" b="1">
                <a:solidFill>
                  <a:srgbClr val="00B050"/>
                </a:solidFill>
              </a:rPr>
            </a:br>
            <a:r>
              <a:rPr lang="en-US" sz="2500" b="1">
                <a:solidFill>
                  <a:srgbClr val="FF00FF"/>
                </a:solidFill>
              </a:rPr>
              <a:t>→</a:t>
            </a:r>
            <a:r>
              <a:rPr lang="en-US" sz="2500" b="1">
                <a:solidFill>
                  <a:srgbClr val="00B050"/>
                </a:solidFill>
              </a:rPr>
              <a:t> </a:t>
            </a:r>
            <a:r>
              <a:rPr lang="en-US" sz="2500" b="1" smtClean="0">
                <a:solidFill>
                  <a:srgbClr val="00B050"/>
                </a:solidFill>
              </a:rPr>
              <a:t>vd </a:t>
            </a:r>
            <a:r>
              <a:rPr lang="en-US" sz="2500" b="1">
                <a:solidFill>
                  <a:srgbClr val="00B050"/>
                </a:solidFill>
              </a:rPr>
              <a:t>bạn lưu trữ nhiều file phim, file nào cũng </a:t>
            </a:r>
            <a:r>
              <a:rPr lang="en-US" sz="2500" b="1">
                <a:solidFill>
                  <a:srgbClr val="FF00FF"/>
                </a:solidFill>
              </a:rPr>
              <a:t>cả GB trở lên</a:t>
            </a: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4" name="Picture 3"/>
          <p:cNvPicPr>
            <a:picLocks noChangeAspect="1"/>
          </p:cNvPicPr>
          <p:nvPr/>
        </p:nvPicPr>
        <p:blipFill>
          <a:blip r:embed="rId3"/>
          <a:stretch>
            <a:fillRect/>
          </a:stretch>
        </p:blipFill>
        <p:spPr>
          <a:xfrm>
            <a:off x="521206" y="1505114"/>
            <a:ext cx="6562725" cy="5019675"/>
          </a:xfrm>
          <a:prstGeom prst="rect">
            <a:avLst/>
          </a:prstGeom>
        </p:spPr>
      </p:pic>
      <p:sp>
        <p:nvSpPr>
          <p:cNvPr id="9" name="Rectangle 8"/>
          <p:cNvSpPr/>
          <p:nvPr/>
        </p:nvSpPr>
        <p:spPr>
          <a:xfrm>
            <a:off x="725214" y="5496910"/>
            <a:ext cx="3237186" cy="220718"/>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6527408" y="2198567"/>
            <a:ext cx="4965895" cy="1816384"/>
          </a:xfrm>
          <a:prstGeom prst="rect">
            <a:avLst/>
          </a:prstGeom>
        </p:spPr>
      </p:pic>
      <p:sp>
        <p:nvSpPr>
          <p:cNvPr id="7" name="Slide Number Placeholder 6"/>
          <p:cNvSpPr>
            <a:spLocks noGrp="1"/>
          </p:cNvSpPr>
          <p:nvPr>
            <p:ph type="sldNum" sz="quarter" idx="4"/>
          </p:nvPr>
        </p:nvSpPr>
        <p:spPr/>
        <p:txBody>
          <a:bodyPr/>
          <a:lstStyle/>
          <a:p>
            <a:fld id="{9860EDB8-5305-433F-BE41-D7A86D811DB3}" type="slidenum">
              <a:rPr lang="en-US" smtClean="0"/>
              <a:pPr/>
              <a:t>40</a:t>
            </a:fld>
            <a:endParaRPr lang="en-US"/>
          </a:p>
        </p:txBody>
      </p:sp>
    </p:spTree>
    <p:extLst>
      <p:ext uri="{BB962C8B-B14F-4D97-AF65-F5344CB8AC3E}">
        <p14:creationId xmlns:p14="http://schemas.microsoft.com/office/powerpoint/2010/main" val="2551955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7" y="1893397"/>
            <a:ext cx="11292251" cy="1967403"/>
          </a:xfrm>
        </p:spPr>
        <p:txBody>
          <a:bodyPr>
            <a:noAutofit/>
          </a:bodyPr>
          <a:lstStyle/>
          <a:p>
            <a:r>
              <a:rPr lang="vi-VN" sz="3000" b="1">
                <a:solidFill>
                  <a:srgbClr val="00B0F0"/>
                </a:solidFill>
              </a:rPr>
              <a:t>Tìm về cõi nhớ ta còn nghe tiếng ai vọng về</a:t>
            </a:r>
            <a:br>
              <a:rPr lang="vi-VN" sz="3000" b="1">
                <a:solidFill>
                  <a:srgbClr val="00B0F0"/>
                </a:solidFill>
              </a:rPr>
            </a:br>
            <a:r>
              <a:rPr lang="vi-VN" sz="3000" b="1">
                <a:solidFill>
                  <a:srgbClr val="00B0F0"/>
                </a:solidFill>
              </a:rPr>
              <a:t>Người em yêu hỡi xin đừng quên dù trong phút giây</a:t>
            </a:r>
            <a:br>
              <a:rPr lang="vi-VN" sz="3000" b="1">
                <a:solidFill>
                  <a:srgbClr val="00B0F0"/>
                </a:solidFill>
              </a:rPr>
            </a:br>
            <a:r>
              <a:rPr lang="vi-VN" sz="3000" b="1">
                <a:solidFill>
                  <a:srgbClr val="00B0F0"/>
                </a:solidFill>
              </a:rPr>
              <a:t/>
            </a:r>
            <a:br>
              <a:rPr lang="vi-VN" sz="3000" b="1">
                <a:solidFill>
                  <a:srgbClr val="00B0F0"/>
                </a:solidFill>
              </a:rPr>
            </a:br>
            <a:r>
              <a:rPr lang="vi-VN" sz="3000" b="1">
                <a:solidFill>
                  <a:srgbClr val="00B0F0"/>
                </a:solidFill>
              </a:rPr>
              <a:t>Dạ Khúc </a:t>
            </a:r>
            <a:r>
              <a:rPr lang="vi-VN" sz="3000" b="1" smtClean="0">
                <a:solidFill>
                  <a:srgbClr val="00B0F0"/>
                </a:solidFill>
              </a:rPr>
              <a:t>Buồn</a:t>
            </a:r>
            <a:r>
              <a:rPr lang="en-US" sz="3000" b="1" smtClean="0">
                <a:solidFill>
                  <a:srgbClr val="00B0F0"/>
                </a:solidFill>
              </a:rPr>
              <a:t> – </a:t>
            </a:r>
            <a:r>
              <a:rPr lang="en-US" sz="3000" b="1" smtClean="0">
                <a:solidFill>
                  <a:srgbClr val="FF00FF"/>
                </a:solidFill>
              </a:rPr>
              <a:t>Thái Hùng</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41</a:t>
            </a:fld>
            <a:endParaRPr lang="en-US"/>
          </a:p>
        </p:txBody>
      </p:sp>
    </p:spTree>
    <p:extLst>
      <p:ext uri="{BB962C8B-B14F-4D97-AF65-F5344CB8AC3E}">
        <p14:creationId xmlns:p14="http://schemas.microsoft.com/office/powerpoint/2010/main" val="1199926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1133519" cy="680572"/>
          </a:xfrm>
        </p:spPr>
        <p:txBody>
          <a:bodyPr>
            <a:noAutofit/>
          </a:bodyPr>
          <a:lstStyle/>
          <a:p>
            <a:r>
              <a:rPr lang="en-US" sz="2500" b="1" smtClean="0">
                <a:solidFill>
                  <a:srgbClr val="FF00FF"/>
                </a:solidFill>
              </a:rPr>
              <a:t>5. </a:t>
            </a:r>
            <a:r>
              <a:rPr lang="en-US" sz="2500" b="1" smtClean="0">
                <a:solidFill>
                  <a:srgbClr val="00B050"/>
                </a:solidFill>
              </a:rPr>
              <a:t>Con trăn Nam Mỹ </a:t>
            </a:r>
            <a:r>
              <a:rPr lang="en-US" sz="2500" b="1" smtClean="0">
                <a:solidFill>
                  <a:srgbClr val="FF00FF"/>
                </a:solidFill>
              </a:rPr>
              <a:t>anaconda</a:t>
            </a:r>
            <a:r>
              <a:rPr lang="en-US" sz="2500" b="1" smtClean="0">
                <a:solidFill>
                  <a:srgbClr val="00B050"/>
                </a:solidFill>
              </a:rPr>
              <a:t> lúc cài </a:t>
            </a:r>
            <a:r>
              <a:rPr lang="en-US" sz="2500" b="1" smtClean="0">
                <a:solidFill>
                  <a:srgbClr val="FF00FF"/>
                </a:solidFill>
              </a:rPr>
              <a:t>CentOS 6</a:t>
            </a:r>
            <a:r>
              <a:rPr lang="en-US" sz="2500" b="1" smtClean="0">
                <a:solidFill>
                  <a:srgbClr val="00B050"/>
                </a:solidFill>
              </a:rPr>
              <a:t> cho mềnh thay đổi </a:t>
            </a:r>
            <a:r>
              <a:rPr lang="en-US" sz="2500" b="1" smtClean="0">
                <a:solidFill>
                  <a:srgbClr val="FF00FF"/>
                </a:solidFill>
              </a:rPr>
              <a:t>PE</a:t>
            </a:r>
            <a:r>
              <a:rPr lang="en-US" sz="2500" b="1">
                <a:solidFill>
                  <a:srgbClr val="00B050"/>
                </a:solidFill>
              </a:rPr>
              <a:t/>
            </a:r>
            <a:br>
              <a:rPr lang="en-US" sz="2500" b="1">
                <a:solidFill>
                  <a:srgbClr val="00B050"/>
                </a:solidFill>
              </a:rPr>
            </a:br>
            <a:r>
              <a:rPr lang="en-US" sz="2500" b="1" smtClean="0">
                <a:solidFill>
                  <a:srgbClr val="00B050"/>
                </a:solidFill>
              </a:rPr>
              <a:t>→ </a:t>
            </a:r>
            <a:r>
              <a:rPr lang="en-US" sz="2500" b="1" smtClean="0">
                <a:solidFill>
                  <a:srgbClr val="FF00FF"/>
                </a:solidFill>
              </a:rPr>
              <a:t>CentOS 7, 8 </a:t>
            </a:r>
            <a:r>
              <a:rPr lang="en-US" sz="2500" b="1" smtClean="0">
                <a:solidFill>
                  <a:srgbClr val="00B050"/>
                </a:solidFill>
              </a:rPr>
              <a:t>hổng cho!</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6" y="2109984"/>
            <a:ext cx="5287113" cy="19147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1108" y="1711740"/>
            <a:ext cx="3105583" cy="2038635"/>
          </a:xfrm>
          <a:prstGeom prst="rect">
            <a:avLst/>
          </a:prstGeom>
        </p:spPr>
      </p:pic>
      <p:sp>
        <p:nvSpPr>
          <p:cNvPr id="8" name="Rectangle 7"/>
          <p:cNvSpPr/>
          <p:nvPr/>
        </p:nvSpPr>
        <p:spPr>
          <a:xfrm>
            <a:off x="510054" y="2714380"/>
            <a:ext cx="1095722" cy="224908"/>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5687122" y="2118732"/>
            <a:ext cx="1103986" cy="708102"/>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4"/>
          </p:nvPr>
        </p:nvSpPr>
        <p:spPr/>
        <p:txBody>
          <a:bodyPr/>
          <a:lstStyle/>
          <a:p>
            <a:fld id="{9860EDB8-5305-433F-BE41-D7A86D811DB3}" type="slidenum">
              <a:rPr lang="en-US" smtClean="0"/>
              <a:pPr/>
              <a:t>42</a:t>
            </a:fld>
            <a:endParaRPr lang="en-US"/>
          </a:p>
        </p:txBody>
      </p:sp>
    </p:spTree>
    <p:extLst>
      <p:ext uri="{BB962C8B-B14F-4D97-AF65-F5344CB8AC3E}">
        <p14:creationId xmlns:p14="http://schemas.microsoft.com/office/powerpoint/2010/main" val="1200315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1" y="497542"/>
            <a:ext cx="11310423" cy="5970494"/>
          </a:xfrm>
        </p:spPr>
        <p:txBody>
          <a:bodyPr anchor="ctr" anchorCtr="0">
            <a:normAutofit/>
          </a:bodyPr>
          <a:lstStyle/>
          <a:p>
            <a:r>
              <a:rPr lang="en-US" sz="2700" smtClean="0">
                <a:solidFill>
                  <a:schemeClr val="bg1"/>
                </a:solidFill>
              </a:rPr>
              <a:t>Ban đầu tui định đưa nội dung như này lên các trang học online trong và ngoài nước để làm vài khóa học thương mại </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Nhưng sau cùng tui quyết định cung cấp miễn phí cho mọi </a:t>
            </a:r>
            <a:r>
              <a:rPr lang="en-US" sz="2700" smtClean="0">
                <a:solidFill>
                  <a:schemeClr val="bg1"/>
                </a:solidFill>
              </a:rPr>
              <a:t>người và viết </a:t>
            </a:r>
            <a:r>
              <a:rPr lang="en-US" sz="2700">
                <a:solidFill>
                  <a:schemeClr val="bg1"/>
                </a:solidFill>
              </a:rPr>
              <a:t>theo xì tai </a:t>
            </a:r>
            <a:r>
              <a:rPr lang="en-US" sz="2700" smtClean="0">
                <a:solidFill>
                  <a:schemeClr val="bg1"/>
                </a:solidFill>
              </a:rPr>
              <a:t>tự do (free style?), </a:t>
            </a:r>
            <a:r>
              <a:rPr lang="en-US" sz="2700">
                <a:solidFill>
                  <a:schemeClr val="bg1"/>
                </a:solidFill>
              </a:rPr>
              <a:t>xì </a:t>
            </a:r>
            <a:r>
              <a:rPr lang="en-US" sz="2700" smtClean="0">
                <a:solidFill>
                  <a:schemeClr val="bg1"/>
                </a:solidFill>
              </a:rPr>
              <a:t>tin với </a:t>
            </a:r>
            <a:r>
              <a:rPr lang="en-US" sz="2700">
                <a:solidFill>
                  <a:schemeClr val="bg1"/>
                </a:solidFill>
              </a:rPr>
              <a:t>nội dung ngắn gọn</a:t>
            </a:r>
            <a:r>
              <a:rPr lang="en-US" sz="2700" smtClean="0">
                <a:solidFill>
                  <a:schemeClr val="bg1"/>
                </a:solidFill>
              </a:rPr>
              <a:t> </a:t>
            </a:r>
            <a:br>
              <a:rPr lang="en-US" sz="2700" smtClean="0">
                <a:solidFill>
                  <a:schemeClr val="bg1"/>
                </a:solidFill>
              </a:rPr>
            </a:br>
            <a:r>
              <a:rPr lang="en-US" sz="2700" smtClean="0">
                <a:solidFill>
                  <a:schemeClr val="bg1"/>
                </a:solidFill>
              </a:rPr>
              <a:t/>
            </a:r>
            <a:br>
              <a:rPr lang="en-US" sz="2700" smtClean="0">
                <a:solidFill>
                  <a:schemeClr val="bg1"/>
                </a:solidFill>
              </a:rPr>
            </a:br>
            <a:r>
              <a:rPr lang="en-US" sz="2700">
                <a:solidFill>
                  <a:schemeClr val="bg1"/>
                </a:solidFill>
              </a:rPr>
              <a:t>→ giúp người mới bắt đầu dể </a:t>
            </a:r>
            <a:r>
              <a:rPr lang="en-US" sz="2700" smtClean="0">
                <a:solidFill>
                  <a:schemeClr val="bg1"/>
                </a:solidFill>
              </a:rPr>
              <a:t>hiểu</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 điều mà nội dung + hình thức học trang trọng không làm được </a:t>
            </a:r>
            <a:r>
              <a:rPr lang="en-US" sz="2700" smtClean="0">
                <a:solidFill>
                  <a:schemeClr val="bg1"/>
                </a:solidFill>
              </a:rPr>
              <a:t/>
            </a:r>
            <a:br>
              <a:rPr lang="en-US" sz="2700" smtClean="0">
                <a:solidFill>
                  <a:schemeClr val="bg1"/>
                </a:solidFill>
              </a:rPr>
            </a:br>
            <a:r>
              <a:rPr lang="en-US" sz="2700">
                <a:solidFill>
                  <a:schemeClr val="bg1"/>
                </a:solidFill>
              </a:rPr>
              <a:t/>
            </a:r>
            <a:br>
              <a:rPr lang="en-US" sz="2700">
                <a:solidFill>
                  <a:schemeClr val="bg1"/>
                </a:solidFill>
              </a:rPr>
            </a:br>
            <a:endParaRPr lang="en-US" sz="4800">
              <a:solidFill>
                <a:schemeClr val="bg1"/>
              </a:solidFill>
            </a:endParaRPr>
          </a:p>
        </p:txBody>
      </p:sp>
    </p:spTree>
    <p:extLst>
      <p:ext uri="{BB962C8B-B14F-4D97-AF65-F5344CB8AC3E}">
        <p14:creationId xmlns:p14="http://schemas.microsoft.com/office/powerpoint/2010/main" val="26574916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1" y="365759"/>
            <a:ext cx="11310423" cy="6175717"/>
          </a:xfrm>
        </p:spPr>
        <p:txBody>
          <a:bodyPr anchor="ctr" anchorCtr="0">
            <a:normAutofit fontScale="90000"/>
          </a:bodyPr>
          <a:lstStyle/>
          <a:p>
            <a:r>
              <a:rPr lang="en-US" sz="2700" smtClean="0">
                <a:solidFill>
                  <a:schemeClr val="bg1"/>
                </a:solidFill>
              </a:rPr>
              <a:t>Nếu bạn thấy tài liệu này có ích, hãy mua cho tui ly cà phê</a:t>
            </a:r>
            <a:br>
              <a:rPr lang="en-US" sz="2700" smtClean="0">
                <a:solidFill>
                  <a:schemeClr val="bg1"/>
                </a:solidFill>
              </a:rPr>
            </a:br>
            <a:r>
              <a:rPr lang="en-US" sz="2700">
                <a:solidFill>
                  <a:schemeClr val="bg1"/>
                </a:solidFill>
              </a:rPr>
              <a:t/>
            </a:r>
            <a:br>
              <a:rPr lang="en-US" sz="2700">
                <a:solidFill>
                  <a:schemeClr val="bg1"/>
                </a:solidFill>
              </a:rPr>
            </a:br>
            <a:r>
              <a:rPr lang="en-US" sz="2700" smtClean="0">
                <a:solidFill>
                  <a:schemeClr val="bg1"/>
                </a:solidFill>
              </a:rPr>
              <a:t>À mà tui hổng có uống café! Tui ăn trái cây hà!</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Tổ chức, cá nhân nào muốn giúp tui trả tiền </a:t>
            </a:r>
            <a:r>
              <a:rPr lang="en-US" sz="2700" smtClean="0">
                <a:solidFill>
                  <a:schemeClr val="bg1"/>
                </a:solidFill>
              </a:rPr>
              <a:t>điện mấy ngày viết tài liệu này, </a:t>
            </a:r>
            <a:r>
              <a:rPr lang="en-US" sz="2700">
                <a:solidFill>
                  <a:schemeClr val="bg1"/>
                </a:solidFill>
              </a:rPr>
              <a:t>cho tui 1 hộp cơm, 1 kí trái </a:t>
            </a:r>
            <a:r>
              <a:rPr lang="en-US" sz="2700" smtClean="0">
                <a:solidFill>
                  <a:schemeClr val="bg1"/>
                </a:solidFill>
              </a:rPr>
              <a:t>cây hay </a:t>
            </a:r>
            <a:r>
              <a:rPr lang="en-US" sz="2700">
                <a:solidFill>
                  <a:schemeClr val="bg1"/>
                </a:solidFill>
              </a:rPr>
              <a:t>1 trái sầu </a:t>
            </a:r>
            <a:r>
              <a:rPr lang="en-US" sz="2700" smtClean="0">
                <a:solidFill>
                  <a:schemeClr val="bg1"/>
                </a:solidFill>
              </a:rPr>
              <a:t>riêng, </a:t>
            </a:r>
            <a:r>
              <a:rPr lang="en-US" sz="2700">
                <a:solidFill>
                  <a:schemeClr val="bg1"/>
                </a:solidFill>
              </a:rPr>
              <a:t>1 căn nhà                </a:t>
            </a:r>
            <a:br>
              <a:rPr lang="en-US" sz="2700">
                <a:solidFill>
                  <a:schemeClr val="bg1"/>
                </a:solidFill>
              </a:rPr>
            </a:br>
            <a:r>
              <a:rPr lang="en-US" sz="2700">
                <a:solidFill>
                  <a:schemeClr val="bg1"/>
                </a:solidFill>
              </a:rPr>
              <a:t/>
            </a:r>
            <a:br>
              <a:rPr lang="en-US" sz="2700">
                <a:solidFill>
                  <a:schemeClr val="bg1"/>
                </a:solidFill>
              </a:rPr>
            </a:br>
            <a:r>
              <a:rPr lang="en-US" sz="2700">
                <a:solidFill>
                  <a:schemeClr val="bg1"/>
                </a:solidFill>
              </a:rPr>
              <a:t>Xin gửi vào </a:t>
            </a:r>
            <a:r>
              <a:rPr lang="en-US" sz="2700" smtClean="0">
                <a:solidFill>
                  <a:schemeClr val="bg1"/>
                </a:solidFill>
              </a:rPr>
              <a:t>đây</a:t>
            </a:r>
            <a:br>
              <a:rPr lang="en-US" sz="2700" smtClean="0">
                <a:solidFill>
                  <a:schemeClr val="bg1"/>
                </a:solidFill>
              </a:rPr>
            </a:br>
            <a:r>
              <a:rPr lang="en-US" sz="2700">
                <a:solidFill>
                  <a:schemeClr val="bg1"/>
                </a:solidFill>
              </a:rPr>
              <a:t/>
            </a:r>
            <a:br>
              <a:rPr lang="en-US" sz="2700">
                <a:solidFill>
                  <a:schemeClr val="bg1"/>
                </a:solidFill>
              </a:rPr>
            </a:br>
            <a:r>
              <a:rPr lang="en-US" sz="3300" b="1">
                <a:solidFill>
                  <a:schemeClr val="bg1"/>
                </a:solidFill>
              </a:rPr>
              <a:t>Ngân hàng </a:t>
            </a:r>
            <a:r>
              <a:rPr lang="en-US" sz="3300" b="1" smtClean="0">
                <a:solidFill>
                  <a:schemeClr val="bg1"/>
                </a:solidFill>
              </a:rPr>
              <a:t>OCB</a:t>
            </a:r>
            <a:r>
              <a:rPr lang="en-US" sz="3300" smtClean="0">
                <a:solidFill>
                  <a:schemeClr val="bg1"/>
                </a:solidFill>
              </a:rPr>
              <a:t> </a:t>
            </a:r>
            <a:r>
              <a:rPr lang="en-US" sz="3300" b="1">
                <a:solidFill>
                  <a:schemeClr val="bg1"/>
                </a:solidFill>
              </a:rPr>
              <a:t>số tài khoản: </a:t>
            </a:r>
            <a:r>
              <a:rPr lang="en-US" sz="3300" b="1" smtClean="0">
                <a:solidFill>
                  <a:schemeClr val="bg1"/>
                </a:solidFill>
              </a:rPr>
              <a:t>0019 </a:t>
            </a:r>
            <a:r>
              <a:rPr lang="en-US" sz="3300" b="1">
                <a:solidFill>
                  <a:schemeClr val="bg1"/>
                </a:solidFill>
              </a:rPr>
              <a:t>1000 1316 </a:t>
            </a:r>
            <a:r>
              <a:rPr lang="en-US" sz="3300" b="1" smtClean="0">
                <a:solidFill>
                  <a:schemeClr val="bg1"/>
                </a:solidFill>
              </a:rPr>
              <a:t>0002</a:t>
            </a:r>
            <a:br>
              <a:rPr lang="en-US" sz="3300" b="1" smtClean="0">
                <a:solidFill>
                  <a:schemeClr val="bg1"/>
                </a:solidFill>
              </a:rPr>
            </a:br>
            <a:r>
              <a:rPr lang="en-US" sz="3300" b="1">
                <a:solidFill>
                  <a:schemeClr val="bg1"/>
                </a:solidFill>
              </a:rPr>
              <a:t>Nguyễn Trung Hiếu</a:t>
            </a:r>
            <a:r>
              <a:rPr lang="en-US" b="1" smtClean="0">
                <a:solidFill>
                  <a:schemeClr val="bg1"/>
                </a:solidFill>
              </a:rPr>
              <a:t/>
            </a:r>
            <a:br>
              <a:rPr lang="en-US" b="1" smtClean="0">
                <a:solidFill>
                  <a:schemeClr val="bg1"/>
                </a:solidFill>
              </a:rPr>
            </a:br>
            <a:r>
              <a:rPr lang="en-US" sz="2700">
                <a:solidFill>
                  <a:schemeClr val="bg1"/>
                </a:solidFill>
              </a:rPr>
              <a:t/>
            </a:r>
            <a:br>
              <a:rPr lang="en-US" sz="2700">
                <a:solidFill>
                  <a:schemeClr val="bg1"/>
                </a:solidFill>
              </a:rPr>
            </a:br>
            <a:r>
              <a:rPr lang="en-US" sz="2700" smtClean="0">
                <a:solidFill>
                  <a:schemeClr val="bg1"/>
                </a:solidFill>
              </a:rPr>
              <a:t>Sự ủng hộ tài chính của các bạn giúp tui có cuộc sống tốt hơn</a:t>
            </a:r>
            <a:br>
              <a:rPr lang="en-US" sz="2700" smtClean="0">
                <a:solidFill>
                  <a:schemeClr val="bg1"/>
                </a:solidFill>
              </a:rPr>
            </a:br>
            <a:r>
              <a:rPr lang="en-US" sz="2700" smtClean="0">
                <a:solidFill>
                  <a:schemeClr val="bg1"/>
                </a:solidFill>
              </a:rPr>
              <a:t>và làm ra nhiều tài liệu hay ho hơn</a:t>
            </a:r>
            <a:br>
              <a:rPr lang="en-US" sz="2700" smtClean="0">
                <a:solidFill>
                  <a:schemeClr val="bg1"/>
                </a:solidFill>
              </a:rPr>
            </a:br>
            <a:r>
              <a:rPr lang="en-US" sz="2700">
                <a:solidFill>
                  <a:schemeClr val="bg1"/>
                </a:solidFill>
              </a:rPr>
              <a:t/>
            </a:r>
            <a:br>
              <a:rPr lang="en-US" sz="2700">
                <a:solidFill>
                  <a:schemeClr val="bg1"/>
                </a:solidFill>
              </a:rPr>
            </a:br>
            <a:r>
              <a:rPr lang="en-US" sz="2700" smtClean="0">
                <a:solidFill>
                  <a:schemeClr val="bg1"/>
                </a:solidFill>
              </a:rPr>
              <a:t>Nếu còn cảm hứng + sức khỏe tui sẽ viết khoảng 100 bài viết kỹ thuật như này</a:t>
            </a:r>
            <a:endParaRPr lang="en-US" sz="4800">
              <a:solidFill>
                <a:schemeClr val="bg1"/>
              </a:solidFill>
            </a:endParaRPr>
          </a:p>
        </p:txBody>
      </p:sp>
      <p:pic>
        <p:nvPicPr>
          <p:cNvPr id="4" name="Picture 3"/>
          <p:cNvPicPr>
            <a:picLocks noChangeAspect="1"/>
          </p:cNvPicPr>
          <p:nvPr/>
        </p:nvPicPr>
        <p:blipFill>
          <a:blip r:embed="rId3"/>
          <a:stretch>
            <a:fillRect/>
          </a:stretch>
        </p:blipFill>
        <p:spPr>
          <a:xfrm>
            <a:off x="7125608" y="2366921"/>
            <a:ext cx="981075" cy="952500"/>
          </a:xfrm>
          <a:prstGeom prst="rect">
            <a:avLst/>
          </a:prstGeom>
        </p:spPr>
      </p:pic>
      <p:pic>
        <p:nvPicPr>
          <p:cNvPr id="6" name="Picture 5"/>
          <p:cNvPicPr>
            <a:picLocks noChangeAspect="1"/>
          </p:cNvPicPr>
          <p:nvPr/>
        </p:nvPicPr>
        <p:blipFill>
          <a:blip r:embed="rId4"/>
          <a:stretch>
            <a:fillRect/>
          </a:stretch>
        </p:blipFill>
        <p:spPr>
          <a:xfrm>
            <a:off x="10592938" y="5500468"/>
            <a:ext cx="950409" cy="932644"/>
          </a:xfrm>
          <a:prstGeom prst="rect">
            <a:avLst/>
          </a:prstGeom>
        </p:spPr>
      </p:pic>
    </p:spTree>
    <p:extLst>
      <p:ext uri="{BB962C8B-B14F-4D97-AF65-F5344CB8AC3E}">
        <p14:creationId xmlns:p14="http://schemas.microsoft.com/office/powerpoint/2010/main" val="1917162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5</a:t>
            </a:fld>
            <a:endParaRPr lang="en-US"/>
          </a:p>
        </p:txBody>
      </p:sp>
      <p:sp>
        <p:nvSpPr>
          <p:cNvPr id="4" name="Title 3"/>
          <p:cNvSpPr>
            <a:spLocks noGrp="1"/>
          </p:cNvSpPr>
          <p:nvPr>
            <p:ph type="title"/>
          </p:nvPr>
        </p:nvSpPr>
        <p:spPr>
          <a:xfrm>
            <a:off x="521207" y="448056"/>
            <a:ext cx="10839881" cy="640080"/>
          </a:xfrm>
        </p:spPr>
        <p:txBody>
          <a:bodyPr/>
          <a:lstStyle/>
          <a:p>
            <a:r>
              <a:rPr lang="en-US" b="1" smtClean="0">
                <a:solidFill>
                  <a:srgbClr val="FF00FF"/>
                </a:solidFill>
              </a:rPr>
              <a:t>0. Cóp dán </a:t>
            </a:r>
            <a:r>
              <a:rPr lang="en-US" b="1" smtClean="0">
                <a:solidFill>
                  <a:srgbClr val="00B050"/>
                </a:solidFill>
              </a:rPr>
              <a:t>rồi </a:t>
            </a:r>
            <a:r>
              <a:rPr lang="en-US" b="1" smtClean="0">
                <a:solidFill>
                  <a:srgbClr val="FF00FF"/>
                </a:solidFill>
              </a:rPr>
              <a:t>chạy</a:t>
            </a:r>
            <a:r>
              <a:rPr lang="en-US" b="1" smtClean="0">
                <a:solidFill>
                  <a:srgbClr val="00B050"/>
                </a:solidFill>
              </a:rPr>
              <a:t> mấy cái lệnh này đầu tiên trên </a:t>
            </a:r>
            <a:r>
              <a:rPr lang="en-US" b="1" smtClean="0">
                <a:solidFill>
                  <a:srgbClr val="00B0F0"/>
                </a:solidFill>
              </a:rPr>
              <a:t>CentOS 8</a:t>
            </a:r>
            <a:endParaRPr lang="en-US" b="1">
              <a:solidFill>
                <a:srgbClr val="00B0F0"/>
              </a:solidFill>
            </a:endParaRPr>
          </a:p>
        </p:txBody>
      </p:sp>
      <p:sp>
        <p:nvSpPr>
          <p:cNvPr id="9" name="TextBox 8"/>
          <p:cNvSpPr txBox="1"/>
          <p:nvPr/>
        </p:nvSpPr>
        <p:spPr>
          <a:xfrm>
            <a:off x="4330258" y="1462276"/>
            <a:ext cx="7030830" cy="553998"/>
          </a:xfrm>
          <a:prstGeom prst="rect">
            <a:avLst/>
          </a:prstGeom>
          <a:noFill/>
        </p:spPr>
        <p:txBody>
          <a:bodyPr wrap="square" rtlCol="0">
            <a:spAutoFit/>
          </a:bodyPr>
          <a:lstStyle/>
          <a:p>
            <a:r>
              <a:rPr lang="en-US" sz="3000" smtClean="0">
                <a:solidFill>
                  <a:srgbClr val="00B0F0"/>
                </a:solidFill>
              </a:rPr>
              <a:t>Cài </a:t>
            </a:r>
            <a:r>
              <a:rPr lang="en-US" sz="3000" smtClean="0">
                <a:solidFill>
                  <a:srgbClr val="FF00FF"/>
                </a:solidFill>
              </a:rPr>
              <a:t>gói</a:t>
            </a:r>
            <a:r>
              <a:rPr lang="en-US" sz="3000" smtClean="0">
                <a:solidFill>
                  <a:srgbClr val="00B0F0"/>
                </a:solidFill>
              </a:rPr>
              <a:t> này để có file khai báo kho </a:t>
            </a:r>
            <a:r>
              <a:rPr lang="en-US" sz="3000" smtClean="0">
                <a:solidFill>
                  <a:srgbClr val="FF00FF"/>
                </a:solidFill>
              </a:rPr>
              <a:t>epel</a:t>
            </a:r>
            <a:endParaRPr lang="en-US" sz="3000">
              <a:solidFill>
                <a:srgbClr val="FF00FF"/>
              </a:solidFill>
            </a:endParaRPr>
          </a:p>
        </p:txBody>
      </p:sp>
      <p:sp>
        <p:nvSpPr>
          <p:cNvPr id="10" name="TextBox 9"/>
          <p:cNvSpPr txBox="1"/>
          <p:nvPr/>
        </p:nvSpPr>
        <p:spPr>
          <a:xfrm>
            <a:off x="521207" y="1855024"/>
            <a:ext cx="3309275" cy="553998"/>
          </a:xfrm>
          <a:prstGeom prst="rect">
            <a:avLst/>
          </a:prstGeom>
          <a:noFill/>
        </p:spPr>
        <p:txBody>
          <a:bodyPr wrap="square" rtlCol="0">
            <a:spAutoFit/>
          </a:bodyPr>
          <a:lstStyle/>
          <a:p>
            <a:r>
              <a:rPr lang="en-US" sz="3000" smtClean="0">
                <a:solidFill>
                  <a:srgbClr val="00B0F0"/>
                </a:solidFill>
              </a:rPr>
              <a:t>Cài </a:t>
            </a:r>
            <a:r>
              <a:rPr lang="en-US" sz="3000" smtClean="0">
                <a:solidFill>
                  <a:srgbClr val="FF00FF"/>
                </a:solidFill>
              </a:rPr>
              <a:t>ansible</a:t>
            </a:r>
            <a:r>
              <a:rPr lang="en-US" sz="3000" smtClean="0">
                <a:solidFill>
                  <a:srgbClr val="00B0F0"/>
                </a:solidFill>
              </a:rPr>
              <a:t> và </a:t>
            </a:r>
            <a:r>
              <a:rPr lang="en-US" sz="3000" smtClean="0">
                <a:solidFill>
                  <a:srgbClr val="FF00FF"/>
                </a:solidFill>
              </a:rPr>
              <a:t>git</a:t>
            </a:r>
            <a:endParaRPr lang="en-US" sz="3000">
              <a:solidFill>
                <a:srgbClr val="FF00FF"/>
              </a:solidFill>
            </a:endParaRPr>
          </a:p>
        </p:txBody>
      </p:sp>
      <p:pic>
        <p:nvPicPr>
          <p:cNvPr id="11" name="Picture 10"/>
          <p:cNvPicPr>
            <a:picLocks noChangeAspect="1"/>
          </p:cNvPicPr>
          <p:nvPr/>
        </p:nvPicPr>
        <p:blipFill>
          <a:blip r:embed="rId3"/>
          <a:stretch>
            <a:fillRect/>
          </a:stretch>
        </p:blipFill>
        <p:spPr>
          <a:xfrm>
            <a:off x="125217" y="2855051"/>
            <a:ext cx="11916165" cy="1401899"/>
          </a:xfrm>
          <a:prstGeom prst="rect">
            <a:avLst/>
          </a:prstGeom>
        </p:spPr>
      </p:pic>
      <p:sp>
        <p:nvSpPr>
          <p:cNvPr id="12" name="TextBox 11"/>
          <p:cNvSpPr txBox="1"/>
          <p:nvPr/>
        </p:nvSpPr>
        <p:spPr>
          <a:xfrm>
            <a:off x="5616027" y="4676453"/>
            <a:ext cx="6032499" cy="553998"/>
          </a:xfrm>
          <a:prstGeom prst="rect">
            <a:avLst/>
          </a:prstGeom>
          <a:noFill/>
        </p:spPr>
        <p:txBody>
          <a:bodyPr wrap="square" rtlCol="0">
            <a:spAutoFit/>
          </a:bodyPr>
          <a:lstStyle/>
          <a:p>
            <a:r>
              <a:rPr lang="en-US" sz="3000" smtClean="0">
                <a:solidFill>
                  <a:srgbClr val="00B0F0"/>
                </a:solidFill>
              </a:rPr>
              <a:t>Lấy hết </a:t>
            </a:r>
            <a:r>
              <a:rPr lang="en-US" sz="3000" smtClean="0">
                <a:solidFill>
                  <a:srgbClr val="FF00FF"/>
                </a:solidFill>
              </a:rPr>
              <a:t>ansible playbook </a:t>
            </a:r>
            <a:r>
              <a:rPr lang="en-US" sz="3000" smtClean="0">
                <a:solidFill>
                  <a:srgbClr val="00B0F0"/>
                </a:solidFill>
              </a:rPr>
              <a:t>+ </a:t>
            </a:r>
            <a:r>
              <a:rPr lang="en-US" sz="3000" smtClean="0">
                <a:solidFill>
                  <a:srgbClr val="FF00FF"/>
                </a:solidFill>
              </a:rPr>
              <a:t>lệnh</a:t>
            </a:r>
            <a:r>
              <a:rPr lang="en-US" sz="3000" smtClean="0">
                <a:solidFill>
                  <a:srgbClr val="00B0F0"/>
                </a:solidFill>
              </a:rPr>
              <a:t> về</a:t>
            </a:r>
            <a:endParaRPr lang="en-US" sz="3000">
              <a:solidFill>
                <a:srgbClr val="FF00FF"/>
              </a:solidFill>
            </a:endParaRPr>
          </a:p>
        </p:txBody>
      </p:sp>
      <p:sp>
        <p:nvSpPr>
          <p:cNvPr id="13" name="TextBox 12"/>
          <p:cNvSpPr txBox="1"/>
          <p:nvPr/>
        </p:nvSpPr>
        <p:spPr>
          <a:xfrm>
            <a:off x="521207" y="5649954"/>
            <a:ext cx="7124193" cy="553998"/>
          </a:xfrm>
          <a:prstGeom prst="rect">
            <a:avLst/>
          </a:prstGeom>
          <a:noFill/>
        </p:spPr>
        <p:txBody>
          <a:bodyPr wrap="square" rtlCol="0">
            <a:spAutoFit/>
          </a:bodyPr>
          <a:lstStyle/>
          <a:p>
            <a:r>
              <a:rPr lang="en-US" sz="3000">
                <a:solidFill>
                  <a:srgbClr val="FF00FF"/>
                </a:solidFill>
              </a:rPr>
              <a:t>V</a:t>
            </a:r>
            <a:r>
              <a:rPr lang="en-US" sz="3000" smtClean="0">
                <a:solidFill>
                  <a:srgbClr val="FF00FF"/>
                </a:solidFill>
              </a:rPr>
              <a:t>ào nhà </a:t>
            </a:r>
            <a:r>
              <a:rPr lang="en-US" sz="3000" smtClean="0">
                <a:solidFill>
                  <a:srgbClr val="00B0F0"/>
                </a:solidFill>
              </a:rPr>
              <a:t>chạy ansible playbook theo xì lai</a:t>
            </a:r>
            <a:endParaRPr lang="en-US" sz="3000">
              <a:solidFill>
                <a:srgbClr val="00B0F0"/>
              </a:solidFill>
            </a:endParaRPr>
          </a:p>
        </p:txBody>
      </p:sp>
      <p:cxnSp>
        <p:nvCxnSpPr>
          <p:cNvPr id="15" name="Straight Arrow Connector 14"/>
          <p:cNvCxnSpPr/>
          <p:nvPr/>
        </p:nvCxnSpPr>
        <p:spPr>
          <a:xfrm flipH="1" flipV="1">
            <a:off x="2463800" y="2355038"/>
            <a:ext cx="215900" cy="934262"/>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5511800" y="1968532"/>
            <a:ext cx="1079500" cy="982004"/>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769100" y="3888800"/>
            <a:ext cx="406400" cy="950374"/>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89000" y="4228679"/>
            <a:ext cx="247802" cy="1580497"/>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9693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smtClean="0">
                <a:solidFill>
                  <a:schemeClr val="bg1"/>
                </a:solidFill>
              </a:rPr>
              <a:t>1. Cấu hình LVM bằng lệnh và tự động = Ansible</a:t>
            </a: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1201641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566237"/>
          </a:xfrm>
        </p:spPr>
        <p:txBody>
          <a:bodyPr>
            <a:noAutofit/>
          </a:bodyPr>
          <a:lstStyle/>
          <a:p>
            <a:r>
              <a:rPr lang="en-US" sz="2500" b="1" smtClean="0">
                <a:solidFill>
                  <a:srgbClr val="FF00FF"/>
                </a:solidFill>
              </a:rPr>
              <a:t>1. </a:t>
            </a:r>
            <a:r>
              <a:rPr lang="en-US" sz="2500" b="1" smtClean="0">
                <a:solidFill>
                  <a:srgbClr val="00B050"/>
                </a:solidFill>
              </a:rPr>
              <a:t>Thứ </a:t>
            </a:r>
            <a:r>
              <a:rPr lang="en-US" sz="2500" b="1" err="1" smtClean="0">
                <a:solidFill>
                  <a:srgbClr val="00B050"/>
                </a:solidFill>
              </a:rPr>
              <a:t>tự</a:t>
            </a:r>
            <a:r>
              <a:rPr lang="en-US" sz="2500" b="1" smtClean="0">
                <a:solidFill>
                  <a:srgbClr val="00B050"/>
                </a:solidFill>
              </a:rPr>
              <a:t> </a:t>
            </a:r>
            <a:r>
              <a:rPr lang="en-US" sz="2500" b="1" err="1" smtClean="0">
                <a:solidFill>
                  <a:srgbClr val="00B050"/>
                </a:solidFill>
              </a:rPr>
              <a:t>tạo</a:t>
            </a:r>
            <a:r>
              <a:rPr lang="en-US" sz="2500" b="1" smtClean="0">
                <a:solidFill>
                  <a:srgbClr val="00B050"/>
                </a:solidFill>
              </a:rPr>
              <a:t> </a:t>
            </a:r>
            <a:r>
              <a:rPr lang="en-US" sz="2500" b="1" err="1" smtClean="0">
                <a:solidFill>
                  <a:srgbClr val="00B050"/>
                </a:solidFill>
              </a:rPr>
              <a:t>ra</a:t>
            </a:r>
            <a:r>
              <a:rPr lang="en-US" sz="2500" b="1" smtClean="0">
                <a:solidFill>
                  <a:srgbClr val="00B050"/>
                </a:solidFill>
              </a:rPr>
              <a:t> </a:t>
            </a:r>
            <a:r>
              <a:rPr lang="en-US" sz="2500" b="1" smtClean="0">
                <a:solidFill>
                  <a:srgbClr val="FF00FF"/>
                </a:solidFill>
              </a:rPr>
              <a:t>Logical Volume Manager (LVM)</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264245378"/>
              </p:ext>
            </p:extLst>
          </p:nvPr>
        </p:nvGraphicFramePr>
        <p:xfrm>
          <a:off x="1642534" y="1590113"/>
          <a:ext cx="8534400" cy="4819650"/>
        </p:xfrm>
        <a:graphic>
          <a:graphicData uri="http://schemas.openxmlformats.org/presentationml/2006/ole">
            <mc:AlternateContent xmlns:mc="http://schemas.openxmlformats.org/markup-compatibility/2006">
              <mc:Choice xmlns:v="urn:schemas-microsoft-com:vml" Requires="v">
                <p:oleObj spid="_x0000_s10522" name="Bitmap Image" r:id="rId4" imgW="8534520" imgH="4819680" progId="Paint.Picture">
                  <p:embed/>
                </p:oleObj>
              </mc:Choice>
              <mc:Fallback>
                <p:oleObj name="Bitmap Image" r:id="rId4" imgW="8534520" imgH="4819680" progId="Paint.Picture">
                  <p:embed/>
                  <p:pic>
                    <p:nvPicPr>
                      <p:cNvPr id="4" name="Object 3"/>
                      <p:cNvPicPr/>
                      <p:nvPr/>
                    </p:nvPicPr>
                    <p:blipFill>
                      <a:blip r:embed="rId5"/>
                      <a:stretch>
                        <a:fillRect/>
                      </a:stretch>
                    </p:blipFill>
                    <p:spPr>
                      <a:xfrm>
                        <a:off x="1642534" y="1590113"/>
                        <a:ext cx="8534400" cy="4819650"/>
                      </a:xfrm>
                      <a:prstGeom prst="rect">
                        <a:avLst/>
                      </a:prstGeom>
                    </p:spPr>
                  </p:pic>
                </p:oleObj>
              </mc:Fallback>
            </mc:AlternateContent>
          </a:graphicData>
        </a:graphic>
      </p:graphicFrame>
      <p:sp>
        <p:nvSpPr>
          <p:cNvPr id="3" name="Slide Number Placeholder 2"/>
          <p:cNvSpPr>
            <a:spLocks noGrp="1"/>
          </p:cNvSpPr>
          <p:nvPr>
            <p:ph type="sldNum" sz="quarter" idx="4"/>
          </p:nvPr>
        </p:nvSpPr>
        <p:spPr/>
        <p:txBody>
          <a:bodyPr/>
          <a:lstStyle/>
          <a:p>
            <a:fld id="{9860EDB8-5305-433F-BE41-D7A86D811DB3}" type="slidenum">
              <a:rPr lang="en-US" smtClean="0"/>
              <a:pPr/>
              <a:t>7</a:t>
            </a:fld>
            <a:endParaRPr lang="en-US"/>
          </a:p>
        </p:txBody>
      </p:sp>
    </p:spTree>
    <p:extLst>
      <p:ext uri="{BB962C8B-B14F-4D97-AF65-F5344CB8AC3E}">
        <p14:creationId xmlns:p14="http://schemas.microsoft.com/office/powerpoint/2010/main" val="2673664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7" y="1893397"/>
            <a:ext cx="11292251" cy="2486874"/>
          </a:xfrm>
        </p:spPr>
        <p:txBody>
          <a:bodyPr>
            <a:noAutofit/>
          </a:bodyPr>
          <a:lstStyle/>
          <a:p>
            <a:r>
              <a:rPr lang="vi-VN" sz="3000" b="1">
                <a:solidFill>
                  <a:srgbClr val="00B0F0"/>
                </a:solidFill>
              </a:rPr>
              <a:t>Chuyện ngày xưa của hai đứa mình </a:t>
            </a:r>
            <a:br>
              <a:rPr lang="vi-VN" sz="3000" b="1">
                <a:solidFill>
                  <a:srgbClr val="00B0F0"/>
                </a:solidFill>
              </a:rPr>
            </a:br>
            <a:r>
              <a:rPr lang="vi-VN" sz="3000" b="1">
                <a:solidFill>
                  <a:srgbClr val="00B0F0"/>
                </a:solidFill>
              </a:rPr>
              <a:t>Anh với em đi trong lòng đời </a:t>
            </a:r>
            <a:br>
              <a:rPr lang="vi-VN" sz="3000" b="1">
                <a:solidFill>
                  <a:srgbClr val="00B0F0"/>
                </a:solidFill>
              </a:rPr>
            </a:br>
            <a:r>
              <a:rPr lang="vi-VN" sz="3000" b="1">
                <a:solidFill>
                  <a:srgbClr val="00B0F0"/>
                </a:solidFill>
              </a:rPr>
              <a:t>Buồn vui có đôi áo em xanh màu trời</a:t>
            </a:r>
            <a:br>
              <a:rPr lang="vi-VN" sz="3000" b="1">
                <a:solidFill>
                  <a:srgbClr val="00B0F0"/>
                </a:solidFill>
              </a:rPr>
            </a:br>
            <a:r>
              <a:rPr lang="vi-VN" sz="3000" b="1">
                <a:solidFill>
                  <a:srgbClr val="00B0F0"/>
                </a:solidFill>
              </a:rPr>
              <a:t/>
            </a:r>
            <a:br>
              <a:rPr lang="vi-VN" sz="3000" b="1">
                <a:solidFill>
                  <a:srgbClr val="00B0F0"/>
                </a:solidFill>
              </a:rPr>
            </a:br>
            <a:r>
              <a:rPr lang="vi-VN" sz="3000" b="1">
                <a:solidFill>
                  <a:srgbClr val="00B0F0"/>
                </a:solidFill>
              </a:rPr>
              <a:t>Vùng Trời Xanh Kỷ </a:t>
            </a:r>
            <a:r>
              <a:rPr lang="vi-VN" sz="3000" b="1" smtClean="0">
                <a:solidFill>
                  <a:srgbClr val="00B0F0"/>
                </a:solidFill>
              </a:rPr>
              <a:t>Niệm</a:t>
            </a:r>
            <a:r>
              <a:rPr lang="en-US" sz="3000" b="1" smtClean="0">
                <a:solidFill>
                  <a:srgbClr val="00B0F0"/>
                </a:solidFill>
              </a:rPr>
              <a:t> – </a:t>
            </a:r>
            <a:r>
              <a:rPr lang="en-US" sz="3000" b="1" smtClean="0">
                <a:solidFill>
                  <a:srgbClr val="FF00FF"/>
                </a:solidFill>
              </a:rPr>
              <a:t>Thục Chương</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8</a:t>
            </a:fld>
            <a:endParaRPr lang="en-US"/>
          </a:p>
        </p:txBody>
      </p:sp>
    </p:spTree>
    <p:extLst>
      <p:ext uri="{BB962C8B-B14F-4D97-AF65-F5344CB8AC3E}">
        <p14:creationId xmlns:p14="http://schemas.microsoft.com/office/powerpoint/2010/main" val="1858754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554834"/>
          </a:xfrm>
        </p:spPr>
        <p:txBody>
          <a:bodyPr>
            <a:normAutofit/>
          </a:bodyPr>
          <a:lstStyle/>
          <a:p>
            <a:r>
              <a:rPr lang="en-US" b="1" smtClean="0">
                <a:solidFill>
                  <a:srgbClr val="FF00FF"/>
                </a:solidFill>
              </a:rPr>
              <a:t>2. </a:t>
            </a:r>
            <a:r>
              <a:rPr lang="en-US" b="1" smtClean="0">
                <a:solidFill>
                  <a:srgbClr val="00B050"/>
                </a:solidFill>
              </a:rPr>
              <a:t>Các </a:t>
            </a:r>
            <a:r>
              <a:rPr lang="en-US" b="1" err="1" smtClean="0">
                <a:solidFill>
                  <a:srgbClr val="00B050"/>
                </a:solidFill>
              </a:rPr>
              <a:t>lệnh</a:t>
            </a:r>
            <a:r>
              <a:rPr lang="en-US" b="1" smtClean="0">
                <a:solidFill>
                  <a:srgbClr val="00B050"/>
                </a:solidFill>
              </a:rPr>
              <a:t> </a:t>
            </a:r>
            <a:r>
              <a:rPr lang="en-US" b="1" err="1" smtClean="0">
                <a:solidFill>
                  <a:srgbClr val="00B050"/>
                </a:solidFill>
              </a:rPr>
              <a:t>tạo</a:t>
            </a:r>
            <a:r>
              <a:rPr lang="en-US" b="1" smtClean="0">
                <a:solidFill>
                  <a:srgbClr val="00B050"/>
                </a:solidFill>
              </a:rPr>
              <a:t> </a:t>
            </a:r>
            <a:r>
              <a:rPr lang="en-US" b="1" err="1" smtClean="0">
                <a:solidFill>
                  <a:srgbClr val="00B050"/>
                </a:solidFill>
              </a:rPr>
              <a:t>và</a:t>
            </a:r>
            <a:r>
              <a:rPr lang="en-US" b="1" smtClean="0">
                <a:solidFill>
                  <a:srgbClr val="00B050"/>
                </a:solidFill>
              </a:rPr>
              <a:t> </a:t>
            </a:r>
            <a:r>
              <a:rPr lang="en-US" b="1" err="1" smtClean="0">
                <a:solidFill>
                  <a:srgbClr val="00B050"/>
                </a:solidFill>
              </a:rPr>
              <a:t>quản</a:t>
            </a:r>
            <a:r>
              <a:rPr lang="en-US" b="1" smtClean="0">
                <a:solidFill>
                  <a:srgbClr val="00B050"/>
                </a:solidFill>
              </a:rPr>
              <a:t> </a:t>
            </a:r>
            <a:r>
              <a:rPr lang="en-US" b="1" err="1" smtClean="0">
                <a:solidFill>
                  <a:srgbClr val="00B050"/>
                </a:solidFill>
              </a:rPr>
              <a:t>lý</a:t>
            </a:r>
            <a:r>
              <a:rPr lang="en-US" b="1" smtClean="0">
                <a:solidFill>
                  <a:srgbClr val="00B050"/>
                </a:solidFill>
              </a:rPr>
              <a:t> LVM</a:t>
            </a:r>
            <a:endParaRPr lang="en-US"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008268815"/>
              </p:ext>
            </p:extLst>
          </p:nvPr>
        </p:nvGraphicFramePr>
        <p:xfrm>
          <a:off x="1642534" y="1590113"/>
          <a:ext cx="8534400" cy="4819650"/>
        </p:xfrm>
        <a:graphic>
          <a:graphicData uri="http://schemas.openxmlformats.org/presentationml/2006/ole">
            <mc:AlternateContent xmlns:mc="http://schemas.openxmlformats.org/markup-compatibility/2006">
              <mc:Choice xmlns:v="urn:schemas-microsoft-com:vml" Requires="v">
                <p:oleObj spid="_x0000_s8727" name="Bitmap Image" r:id="rId4" imgW="8534520" imgH="4819680" progId="Paint.Picture">
                  <p:embed/>
                </p:oleObj>
              </mc:Choice>
              <mc:Fallback>
                <p:oleObj name="Bitmap Image" r:id="rId4" imgW="8534520" imgH="4819680" progId="Paint.Picture">
                  <p:embed/>
                  <p:pic>
                    <p:nvPicPr>
                      <p:cNvPr id="4" name="Object 3"/>
                      <p:cNvPicPr/>
                      <p:nvPr/>
                    </p:nvPicPr>
                    <p:blipFill>
                      <a:blip r:embed="rId5"/>
                      <a:stretch>
                        <a:fillRect/>
                      </a:stretch>
                    </p:blipFill>
                    <p:spPr>
                      <a:xfrm>
                        <a:off x="1642534" y="1590113"/>
                        <a:ext cx="8534400" cy="4819650"/>
                      </a:xfrm>
                      <a:prstGeom prst="rect">
                        <a:avLst/>
                      </a:prstGeom>
                    </p:spPr>
                  </p:pic>
                </p:oleObj>
              </mc:Fallback>
            </mc:AlternateContent>
          </a:graphicData>
        </a:graphic>
      </p:graphicFrame>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4748" y="3461390"/>
            <a:ext cx="9926435" cy="428685"/>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1852" y="4769788"/>
            <a:ext cx="10212225" cy="828791"/>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725" y="6053153"/>
            <a:ext cx="11584017" cy="628738"/>
          </a:xfrm>
          <a:prstGeom prst="rect">
            <a:avLst/>
          </a:prstGeom>
        </p:spPr>
      </p:pic>
      <p:sp>
        <p:nvSpPr>
          <p:cNvPr id="8" name="TextBox 7"/>
          <p:cNvSpPr txBox="1"/>
          <p:nvPr/>
        </p:nvSpPr>
        <p:spPr>
          <a:xfrm>
            <a:off x="3288766" y="3377492"/>
            <a:ext cx="851648" cy="338554"/>
          </a:xfrm>
          <a:prstGeom prst="rect">
            <a:avLst/>
          </a:prstGeom>
          <a:noFill/>
        </p:spPr>
        <p:txBody>
          <a:bodyPr wrap="square" rtlCol="0">
            <a:spAutoFit/>
          </a:bodyPr>
          <a:lstStyle/>
          <a:p>
            <a:r>
              <a:rPr lang="en-US" sz="1600" err="1" smtClean="0">
                <a:solidFill>
                  <a:srgbClr val="FF00FF"/>
                </a:solidFill>
              </a:rPr>
              <a:t>TabTab</a:t>
            </a:r>
            <a:endParaRPr lang="en-US" sz="1600">
              <a:solidFill>
                <a:srgbClr val="FF00FF"/>
              </a:solidFill>
            </a:endParaRPr>
          </a:p>
        </p:txBody>
      </p:sp>
      <p:sp>
        <p:nvSpPr>
          <p:cNvPr id="10" name="TextBox 9"/>
          <p:cNvSpPr txBox="1"/>
          <p:nvPr/>
        </p:nvSpPr>
        <p:spPr>
          <a:xfrm>
            <a:off x="3149172" y="4675006"/>
            <a:ext cx="991241" cy="338554"/>
          </a:xfrm>
          <a:prstGeom prst="rect">
            <a:avLst/>
          </a:prstGeom>
          <a:noFill/>
        </p:spPr>
        <p:txBody>
          <a:bodyPr wrap="square" rtlCol="0">
            <a:spAutoFit/>
          </a:bodyPr>
          <a:lstStyle/>
          <a:p>
            <a:r>
              <a:rPr lang="en-US" sz="1600" err="1" smtClean="0">
                <a:solidFill>
                  <a:srgbClr val="FF00FF"/>
                </a:solidFill>
              </a:rPr>
              <a:t>TabTab</a:t>
            </a:r>
            <a:endParaRPr lang="en-US" sz="1600">
              <a:solidFill>
                <a:srgbClr val="FF00FF"/>
              </a:solidFill>
            </a:endParaRPr>
          </a:p>
        </p:txBody>
      </p:sp>
      <p:sp>
        <p:nvSpPr>
          <p:cNvPr id="11" name="TextBox 10"/>
          <p:cNvSpPr txBox="1"/>
          <p:nvPr/>
        </p:nvSpPr>
        <p:spPr>
          <a:xfrm>
            <a:off x="2297524" y="5962531"/>
            <a:ext cx="991241" cy="338554"/>
          </a:xfrm>
          <a:prstGeom prst="rect">
            <a:avLst/>
          </a:prstGeom>
          <a:noFill/>
        </p:spPr>
        <p:txBody>
          <a:bodyPr wrap="square" rtlCol="0">
            <a:spAutoFit/>
          </a:bodyPr>
          <a:lstStyle/>
          <a:p>
            <a:r>
              <a:rPr lang="en-US" sz="1600" err="1" smtClean="0">
                <a:solidFill>
                  <a:srgbClr val="FF00FF"/>
                </a:solidFill>
              </a:rPr>
              <a:t>TabTab</a:t>
            </a:r>
            <a:endParaRPr lang="en-US" sz="1600">
              <a:solidFill>
                <a:srgbClr val="FF00FF"/>
              </a:solidFill>
            </a:endParaRPr>
          </a:p>
        </p:txBody>
      </p:sp>
      <p:sp>
        <p:nvSpPr>
          <p:cNvPr id="12" name="TextBox 11"/>
          <p:cNvSpPr txBox="1"/>
          <p:nvPr/>
        </p:nvSpPr>
        <p:spPr>
          <a:xfrm>
            <a:off x="6162595" y="1674076"/>
            <a:ext cx="1129553" cy="923330"/>
          </a:xfrm>
          <a:prstGeom prst="rect">
            <a:avLst/>
          </a:prstGeom>
          <a:noFill/>
        </p:spPr>
        <p:txBody>
          <a:bodyPr wrap="square" rtlCol="0">
            <a:spAutoFit/>
          </a:bodyPr>
          <a:lstStyle/>
          <a:p>
            <a:r>
              <a:rPr lang="en-US">
                <a:solidFill>
                  <a:srgbClr val="FF0000"/>
                </a:solidFill>
              </a:rPr>
              <a:t>p</a:t>
            </a:r>
            <a:r>
              <a:rPr lang="en-US" smtClean="0">
                <a:solidFill>
                  <a:srgbClr val="FF0000"/>
                </a:solidFill>
              </a:rPr>
              <a:t>arted</a:t>
            </a:r>
          </a:p>
          <a:p>
            <a:r>
              <a:rPr lang="en-US" err="1">
                <a:solidFill>
                  <a:srgbClr val="FF0000"/>
                </a:solidFill>
              </a:rPr>
              <a:t>f</a:t>
            </a:r>
            <a:r>
              <a:rPr lang="en-US" err="1" smtClean="0">
                <a:solidFill>
                  <a:srgbClr val="FF0000"/>
                </a:solidFill>
              </a:rPr>
              <a:t>disk</a:t>
            </a:r>
            <a:endParaRPr lang="en-US" smtClean="0">
              <a:solidFill>
                <a:srgbClr val="FF0000"/>
              </a:solidFill>
            </a:endParaRPr>
          </a:p>
          <a:p>
            <a:r>
              <a:rPr lang="en-US" smtClean="0">
                <a:solidFill>
                  <a:srgbClr val="FF0000"/>
                </a:solidFill>
              </a:rPr>
              <a:t>…</a:t>
            </a:r>
            <a:endParaRPr lang="en-US">
              <a:solidFill>
                <a:srgbClr val="FF0000"/>
              </a:solidFill>
            </a:endParaRPr>
          </a:p>
        </p:txBody>
      </p:sp>
      <p:cxnSp>
        <p:nvCxnSpPr>
          <p:cNvPr id="14" name="Straight Arrow Connector 13"/>
          <p:cNvCxnSpPr/>
          <p:nvPr/>
        </p:nvCxnSpPr>
        <p:spPr>
          <a:xfrm flipV="1">
            <a:off x="5601661" y="1882603"/>
            <a:ext cx="622406" cy="181484"/>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6946366" y="1866874"/>
            <a:ext cx="595513" cy="185025"/>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07292" y="3416041"/>
            <a:ext cx="914918" cy="300005"/>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975308" y="4716368"/>
            <a:ext cx="914918" cy="300005"/>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121100" y="5981805"/>
            <a:ext cx="914918" cy="300005"/>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4"/>
          </p:nvPr>
        </p:nvSpPr>
        <p:spPr/>
        <p:txBody>
          <a:bodyPr/>
          <a:lstStyle/>
          <a:p>
            <a:fld id="{9860EDB8-5305-433F-BE41-D7A86D811DB3}" type="slidenum">
              <a:rPr lang="en-US" smtClean="0"/>
              <a:pPr/>
              <a:t>9</a:t>
            </a:fld>
            <a:endParaRPr lang="en-US"/>
          </a:p>
        </p:txBody>
      </p:sp>
    </p:spTree>
    <p:extLst>
      <p:ext uri="{BB962C8B-B14F-4D97-AF65-F5344CB8AC3E}">
        <p14:creationId xmlns:p14="http://schemas.microsoft.com/office/powerpoint/2010/main" val="3017319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openxmlformats.org/package/2006/metadata/core-properties"/>
    <ds:schemaRef ds:uri="http://schemas.microsoft.com/office/2006/metadata/properties"/>
    <ds:schemaRef ds:uri="http://purl.org/dc/terms/"/>
    <ds:schemaRef ds:uri="http://www.w3.org/XML/1998/namespace"/>
    <ds:schemaRef ds:uri="16c05727-aa75-4e4a-9b5f-8a80a1165891"/>
    <ds:schemaRef ds:uri="http://purl.org/dc/dcmitype/"/>
    <ds:schemaRef ds:uri="http://purl.org/dc/elements/1.1/"/>
    <ds:schemaRef ds:uri="http://schemas.microsoft.com/office/2006/documentManagement/types"/>
    <ds:schemaRef ds:uri="71af3243-3dd4-4a8d-8c0d-dd76da1f02a5"/>
    <ds:schemaRef ds:uri="http://schemas.microsoft.com/office/infopath/2007/PartnerControl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1278</Words>
  <Application>Microsoft Office PowerPoint</Application>
  <PresentationFormat>Widescreen</PresentationFormat>
  <Paragraphs>533</Paragraphs>
  <Slides>44</Slides>
  <Notes>44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1" baseType="lpstr">
      <vt:lpstr>Arial</vt:lpstr>
      <vt:lpstr>Calibri</vt:lpstr>
      <vt:lpstr>Segoe UI</vt:lpstr>
      <vt:lpstr>Segoe UI Light</vt:lpstr>
      <vt:lpstr>Times New Roman</vt:lpstr>
      <vt:lpstr>WelcomeDoc</vt:lpstr>
      <vt:lpstr>Bitmap Image</vt:lpstr>
      <vt:lpstr>Ansible tự động cấu hình Linux LVM 16/07/2021    Nguyễn Trung Hiếu Điện thoại + Zalo: 09 19 76 11 85 Skype: opensourcesharing Email: thaygiaoth@gmail.com</vt:lpstr>
      <vt:lpstr>Kỷ niệm những năm tháng mới học Linux  Bỏ cả tuần lễ để xem mấy cái này  </vt:lpstr>
      <vt:lpstr>Nội dung  1. Cấu hình LVM bằng lệnh và tự động = Ansible 2. Ngắm nghía thành quả = Ansible 3. Tăng Logical Volume + Filesystem 4. Giảm Logical Volume + Filesystem 5. Cơm thêm LVM</vt:lpstr>
      <vt:lpstr>Thực hành theo rất nhanh, gọn, lẹ  Lệnh + ansible playbook được để ở đây  https://github.com/itviet2021/ansible-lvm-lab  copy lệnh → lên putty nhấn chuột phải để dán, enter cái bụp là xong  Slide nằm ở đây https://github.com/itviet2021/ansible-lvm-slide  Các ý kiến  đóng góp để tài liệu tốt hơn → liên hệ tui theo thông tin slide đầu nhen  Tài liệu có lấy các hình ảnh từ mạng Internet</vt:lpstr>
      <vt:lpstr>0. Cóp dán rồi chạy mấy cái lệnh này đầu tiên trên CentOS 8</vt:lpstr>
      <vt:lpstr>1. Cấu hình LVM bằng lệnh và tự động = Ansible </vt:lpstr>
      <vt:lpstr>1. Thứ tự tạo ra Logical Volume Manager (LVM)</vt:lpstr>
      <vt:lpstr>Chuyện ngày xưa của hai đứa mình  Anh với em đi trong lòng đời  Buồn vui có đôi áo em xanh màu trời  Vùng Trời Xanh Kỷ Niệm – Thục Chương</vt:lpstr>
      <vt:lpstr>2. Các lệnh tạo và quản lý LVM</vt:lpstr>
      <vt:lpstr>3. Môi trường thực hiện → thay đổi giá trị nếu trên máy bạn khác</vt:lpstr>
      <vt:lpstr>Tình yêu ơi, đến nữa mà chi Tình yêu ơi, đến nữa làm gì Tôi sợ rồi một ngày nào đó Tình đến rồi, tình vụt bay đi chẳng tiếc gì  Xin Yêu Tôi Bằng Tình Người – Chế Linh (Tú Nhi)</vt:lpstr>
      <vt:lpstr>PowerPoint Presentation</vt:lpstr>
      <vt:lpstr>Cái đó = giá trị đó Cái này = giá trị này Cái kia = giá trị kia …  Ansible key: value   → cần bao nhiêu cái chìa khóa để mở ra được vùng trời mơ ước?</vt:lpstr>
      <vt:lpstr>4. Tạo parttion cho đĩa bằng parted</vt:lpstr>
      <vt:lpstr>5. Tạo PV, VG và LM</vt:lpstr>
      <vt:lpstr>6. Định dạng (format) kiểu ext4, xfs cho lv01 và lv02</vt:lpstr>
      <vt:lpstr>7. Gắn (mount) thiết bị vào thư mục</vt:lpstr>
      <vt:lpstr>8. Trước khi chạy ansible phần này cần làm cái để chạy cho nhanh  </vt:lpstr>
      <vt:lpstr>9. Chạy playbook LVM tự động nè </vt:lpstr>
      <vt:lpstr>2. Ngắm nghía thành quả = Ansible </vt:lpstr>
      <vt:lpstr>0. Trước khi chạy ansible phần này cần chú ý</vt:lpstr>
      <vt:lpstr>1. Xem đĩa đã chia = parted</vt:lpstr>
      <vt:lpstr>2. Xem physical volume tạo ra từ partition kiểu lvm</vt:lpstr>
      <vt:lpstr>3. Xem volume group vg02</vt:lpstr>
      <vt:lpstr>4. Xem logical volume lv01 và lv02</vt:lpstr>
      <vt:lpstr>5. Xem điểm gắn và tự gắn khi khởi động OS</vt:lpstr>
      <vt:lpstr>  4. Tăng Logical Volume + Filesystem   </vt:lpstr>
      <vt:lpstr>1. Tháo vách ngăn ra để mở rộng (extend) cái nhà → làm ăn lớn hẹ</vt:lpstr>
      <vt:lpstr>2. Chú ý 1 xí: cài collection community.general mới nhất để hiểu được size: + -</vt:lpstr>
      <vt:lpstr>3. Chạy playbook tăng nè</vt:lpstr>
      <vt:lpstr> 5. Giảm Logical Volume + Filesystem   </vt:lpstr>
      <vt:lpstr>1. XFS không giảm  dung lượng được</vt:lpstr>
      <vt:lpstr>2. ext4 giảm hay co lại (shrink)  → để bớt chi phí mặt = nè</vt:lpstr>
      <vt:lpstr>3. Chạy playbook giảm nè</vt:lpstr>
      <vt:lpstr>4. community.general.lvol giảm nhưng không tự động tháo ra và gắn lại  → phải tự thêm task làm thôi</vt:lpstr>
      <vt:lpstr>5. Cơm thêm LVM </vt:lpstr>
      <vt:lpstr>1. Physical volume tạo từ toàn bộ đĩa luôn  →  k cần chia partition rồi tạo physical volume trên partition đó, thật vậy ta có: </vt:lpstr>
      <vt:lpstr>2. Tạo volume group từ nhiều đĩa + partition</vt:lpstr>
      <vt:lpstr>3. Tăng dung lượng volume group bằng cách thêm vào PV như lúc tạo thoai</vt:lpstr>
      <vt:lpstr>4. Tăng đơn vị dung lượng là Physical Extent (PE) từ 4MB (mặc định) lên 8MB  → vd bạn lưu trữ nhiều file phim, file nào cũng cả GB trở lên</vt:lpstr>
      <vt:lpstr>Tìm về cõi nhớ ta còn nghe tiếng ai vọng về Người em yêu hỡi xin đừng quên dù trong phút giây  Dạ Khúc Buồn – Thái Hùng</vt:lpstr>
      <vt:lpstr>5. Con trăn Nam Mỹ anaconda lúc cài CentOS 6 cho mềnh thay đổi PE → CentOS 7, 8 hổng cho!</vt:lpstr>
      <vt:lpstr>Ban đầu tui định đưa nội dung như này lên các trang học online trong và ngoài nước để làm vài khóa học thương mại   Nhưng sau cùng tui quyết định cung cấp miễn phí cho mọi người và viết theo xì tai tự do (free style?), xì tin với nội dung ngắn gọn   → giúp người mới bắt đầu dể hiểu  → điều mà nội dung + hình thức học trang trọng không làm được   </vt:lpstr>
      <vt:lpstr>Nếu bạn thấy tài liệu này có ích, hãy mua cho tui ly cà phê  À mà tui hổng có uống café! Tui ăn trái cây hà!  Tổ chức, cá nhân nào muốn giúp tui trả tiền điện mấy ngày viết tài liệu này, cho tui 1 hộp cơm, 1 kí trái cây hay 1 trái sầu riêng, 1 căn nhà                  Xin gửi vào đây  Ngân hàng OCB số tài khoản: 0019 1000 1316 0002 Nguyễn Trung Hiếu  Sự ủng hộ tài chính của các bạn giúp tui có cuộc sống tốt hơn và làm ra nhiều tài liệu hay ho hơn  Nếu còn cảm hứng + sức khỏe tui sẽ viết khoảng 100 bài viết kỹ thuật như này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2021-03-02T08:07:16Z</dcterms:created>
  <dcterms:modified xsi:type="dcterms:W3CDTF">2021-07-16T14:23:13Z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