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40"/>
  </p:notesMasterIdLst>
  <p:handoutMasterIdLst>
    <p:handoutMasterId r:id="rId41"/>
  </p:handoutMasterIdLst>
  <p:sldIdLst>
    <p:sldId id="332" r:id="rId5"/>
    <p:sldId id="478" r:id="rId6"/>
    <p:sldId id="474" r:id="rId7"/>
    <p:sldId id="567" r:id="rId8"/>
    <p:sldId id="552" r:id="rId9"/>
    <p:sldId id="563" r:id="rId10"/>
    <p:sldId id="556" r:id="rId11"/>
    <p:sldId id="557" r:id="rId12"/>
    <p:sldId id="578" r:id="rId13"/>
    <p:sldId id="579" r:id="rId14"/>
    <p:sldId id="580" r:id="rId15"/>
    <p:sldId id="564" r:id="rId16"/>
    <p:sldId id="577" r:id="rId17"/>
    <p:sldId id="561" r:id="rId18"/>
    <p:sldId id="581" r:id="rId19"/>
    <p:sldId id="562" r:id="rId20"/>
    <p:sldId id="565" r:id="rId21"/>
    <p:sldId id="518" r:id="rId22"/>
    <p:sldId id="571" r:id="rId23"/>
    <p:sldId id="572" r:id="rId24"/>
    <p:sldId id="574" r:id="rId25"/>
    <p:sldId id="554" r:id="rId26"/>
    <p:sldId id="568" r:id="rId27"/>
    <p:sldId id="569" r:id="rId28"/>
    <p:sldId id="570" r:id="rId29"/>
    <p:sldId id="575" r:id="rId30"/>
    <p:sldId id="576" r:id="rId31"/>
    <p:sldId id="566" r:id="rId32"/>
    <p:sldId id="559" r:id="rId33"/>
    <p:sldId id="560" r:id="rId34"/>
    <p:sldId id="522" r:id="rId35"/>
    <p:sldId id="540" r:id="rId36"/>
    <p:sldId id="541" r:id="rId37"/>
    <p:sldId id="479" r:id="rId38"/>
    <p:sldId id="475"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D24726"/>
    <a:srgbClr val="DD462F"/>
    <a:srgbClr val="404040"/>
    <a:srgbClr val="FF9B45"/>
    <a:srgbClr val="F8CFB6"/>
    <a:srgbClr val="F8CAB6"/>
    <a:srgbClr val="923922"/>
    <a:srgbClr val="F5F5F5"/>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4545" autoAdjust="0"/>
  </p:normalViewPr>
  <p:slideViewPr>
    <p:cSldViewPr snapToGrid="0">
      <p:cViewPr>
        <p:scale>
          <a:sx n="80" d="100"/>
          <a:sy n="80" d="100"/>
        </p:scale>
        <p:origin x="378" y="-6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00" d="100"/>
          <a:sy n="100" d="100"/>
        </p:scale>
        <p:origin x="1890" y="-92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ommentAuthors" Target="commen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9/20/2021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9/20/2021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24636209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10</a:t>
            </a:fld>
            <a:endParaRPr lang="en-US"/>
          </a:p>
        </p:txBody>
      </p:sp>
    </p:spTree>
    <p:extLst>
      <p:ext uri="{BB962C8B-B14F-4D97-AF65-F5344CB8AC3E}">
        <p14:creationId xmlns:p14="http://schemas.microsoft.com/office/powerpoint/2010/main" val="29338750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11</a:t>
            </a:fld>
            <a:endParaRPr lang="en-US"/>
          </a:p>
        </p:txBody>
      </p:sp>
    </p:spTree>
    <p:extLst>
      <p:ext uri="{BB962C8B-B14F-4D97-AF65-F5344CB8AC3E}">
        <p14:creationId xmlns:p14="http://schemas.microsoft.com/office/powerpoint/2010/main" val="22037781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12</a:t>
            </a:fld>
            <a:endParaRPr lang="en-US"/>
          </a:p>
        </p:txBody>
      </p:sp>
    </p:spTree>
    <p:extLst>
      <p:ext uri="{BB962C8B-B14F-4D97-AF65-F5344CB8AC3E}">
        <p14:creationId xmlns:p14="http://schemas.microsoft.com/office/powerpoint/2010/main" val="26575380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13</a:t>
            </a:fld>
            <a:endParaRPr lang="en-US"/>
          </a:p>
        </p:txBody>
      </p:sp>
    </p:spTree>
    <p:extLst>
      <p:ext uri="{BB962C8B-B14F-4D97-AF65-F5344CB8AC3E}">
        <p14:creationId xmlns:p14="http://schemas.microsoft.com/office/powerpoint/2010/main" val="10560794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14</a:t>
            </a:fld>
            <a:endParaRPr lang="en-US"/>
          </a:p>
        </p:txBody>
      </p:sp>
    </p:spTree>
    <p:extLst>
      <p:ext uri="{BB962C8B-B14F-4D97-AF65-F5344CB8AC3E}">
        <p14:creationId xmlns:p14="http://schemas.microsoft.com/office/powerpoint/2010/main" val="40961007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15</a:t>
            </a:fld>
            <a:endParaRPr lang="en-US"/>
          </a:p>
        </p:txBody>
      </p:sp>
    </p:spTree>
    <p:extLst>
      <p:ext uri="{BB962C8B-B14F-4D97-AF65-F5344CB8AC3E}">
        <p14:creationId xmlns:p14="http://schemas.microsoft.com/office/powerpoint/2010/main" val="37776739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16</a:t>
            </a:fld>
            <a:endParaRPr lang="en-US"/>
          </a:p>
        </p:txBody>
      </p:sp>
    </p:spTree>
    <p:extLst>
      <p:ext uri="{BB962C8B-B14F-4D97-AF65-F5344CB8AC3E}">
        <p14:creationId xmlns:p14="http://schemas.microsoft.com/office/powerpoint/2010/main" val="5600306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17</a:t>
            </a:fld>
            <a:endParaRPr lang="en-US"/>
          </a:p>
        </p:txBody>
      </p:sp>
    </p:spTree>
    <p:extLst>
      <p:ext uri="{BB962C8B-B14F-4D97-AF65-F5344CB8AC3E}">
        <p14:creationId xmlns:p14="http://schemas.microsoft.com/office/powerpoint/2010/main" val="12622893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18</a:t>
            </a:fld>
            <a:endParaRPr lang="en-US"/>
          </a:p>
        </p:txBody>
      </p:sp>
    </p:spTree>
    <p:extLst>
      <p:ext uri="{BB962C8B-B14F-4D97-AF65-F5344CB8AC3E}">
        <p14:creationId xmlns:p14="http://schemas.microsoft.com/office/powerpoint/2010/main" val="31881436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19</a:t>
            </a:fld>
            <a:endParaRPr lang="en-US"/>
          </a:p>
        </p:txBody>
      </p:sp>
    </p:spTree>
    <p:extLst>
      <p:ext uri="{BB962C8B-B14F-4D97-AF65-F5344CB8AC3E}">
        <p14:creationId xmlns:p14="http://schemas.microsoft.com/office/powerpoint/2010/main" val="421827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2</a:t>
            </a:fld>
            <a:endParaRPr lang="en-US"/>
          </a:p>
        </p:txBody>
      </p:sp>
    </p:spTree>
    <p:extLst>
      <p:ext uri="{BB962C8B-B14F-4D97-AF65-F5344CB8AC3E}">
        <p14:creationId xmlns:p14="http://schemas.microsoft.com/office/powerpoint/2010/main" val="42890113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20</a:t>
            </a:fld>
            <a:endParaRPr lang="en-US"/>
          </a:p>
        </p:txBody>
      </p:sp>
    </p:spTree>
    <p:extLst>
      <p:ext uri="{BB962C8B-B14F-4D97-AF65-F5344CB8AC3E}">
        <p14:creationId xmlns:p14="http://schemas.microsoft.com/office/powerpoint/2010/main" val="42007223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21</a:t>
            </a:fld>
            <a:endParaRPr lang="en-US"/>
          </a:p>
        </p:txBody>
      </p:sp>
    </p:spTree>
    <p:extLst>
      <p:ext uri="{BB962C8B-B14F-4D97-AF65-F5344CB8AC3E}">
        <p14:creationId xmlns:p14="http://schemas.microsoft.com/office/powerpoint/2010/main" val="32161173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22</a:t>
            </a:fld>
            <a:endParaRPr lang="en-US"/>
          </a:p>
        </p:txBody>
      </p:sp>
    </p:spTree>
    <p:extLst>
      <p:ext uri="{BB962C8B-B14F-4D97-AF65-F5344CB8AC3E}">
        <p14:creationId xmlns:p14="http://schemas.microsoft.com/office/powerpoint/2010/main" val="22208438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23</a:t>
            </a:fld>
            <a:endParaRPr lang="en-US"/>
          </a:p>
        </p:txBody>
      </p:sp>
    </p:spTree>
    <p:extLst>
      <p:ext uri="{BB962C8B-B14F-4D97-AF65-F5344CB8AC3E}">
        <p14:creationId xmlns:p14="http://schemas.microsoft.com/office/powerpoint/2010/main" val="15369150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24</a:t>
            </a:fld>
            <a:endParaRPr lang="en-US"/>
          </a:p>
        </p:txBody>
      </p:sp>
    </p:spTree>
    <p:extLst>
      <p:ext uri="{BB962C8B-B14F-4D97-AF65-F5344CB8AC3E}">
        <p14:creationId xmlns:p14="http://schemas.microsoft.com/office/powerpoint/2010/main" val="5053528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25</a:t>
            </a:fld>
            <a:endParaRPr lang="en-US"/>
          </a:p>
        </p:txBody>
      </p:sp>
    </p:spTree>
    <p:extLst>
      <p:ext uri="{BB962C8B-B14F-4D97-AF65-F5344CB8AC3E}">
        <p14:creationId xmlns:p14="http://schemas.microsoft.com/office/powerpoint/2010/main" val="23574654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26</a:t>
            </a:fld>
            <a:endParaRPr lang="en-US"/>
          </a:p>
        </p:txBody>
      </p:sp>
    </p:spTree>
    <p:extLst>
      <p:ext uri="{BB962C8B-B14F-4D97-AF65-F5344CB8AC3E}">
        <p14:creationId xmlns:p14="http://schemas.microsoft.com/office/powerpoint/2010/main" val="32511340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27</a:t>
            </a:fld>
            <a:endParaRPr lang="en-US"/>
          </a:p>
        </p:txBody>
      </p:sp>
    </p:spTree>
    <p:extLst>
      <p:ext uri="{BB962C8B-B14F-4D97-AF65-F5344CB8AC3E}">
        <p14:creationId xmlns:p14="http://schemas.microsoft.com/office/powerpoint/2010/main" val="25947591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28</a:t>
            </a:fld>
            <a:endParaRPr lang="en-US"/>
          </a:p>
        </p:txBody>
      </p:sp>
    </p:spTree>
    <p:extLst>
      <p:ext uri="{BB962C8B-B14F-4D97-AF65-F5344CB8AC3E}">
        <p14:creationId xmlns:p14="http://schemas.microsoft.com/office/powerpoint/2010/main" val="1227066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dmesg -l err</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journalctl -p err</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29</a:t>
            </a:fld>
            <a:endParaRPr lang="en-US"/>
          </a:p>
        </p:txBody>
      </p:sp>
    </p:spTree>
    <p:extLst>
      <p:ext uri="{BB962C8B-B14F-4D97-AF65-F5344CB8AC3E}">
        <p14:creationId xmlns:p14="http://schemas.microsoft.com/office/powerpoint/2010/main" val="4112165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3</a:t>
            </a:fld>
            <a:endParaRPr lang="en-US"/>
          </a:p>
        </p:txBody>
      </p:sp>
    </p:spTree>
    <p:extLst>
      <p:ext uri="{BB962C8B-B14F-4D97-AF65-F5344CB8AC3E}">
        <p14:creationId xmlns:p14="http://schemas.microsoft.com/office/powerpoint/2010/main" val="14641374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echo "blacklist i2c-piix4" &gt;&gt; /etc/modprobe.d/i2c-piix4.conf</a:t>
            </a:r>
          </a:p>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latin typeface="Times New Roman" panose="02020603050405020304" pitchFamily="18" charset="0"/>
                <a:cs typeface="Times New Roman" panose="02020603050405020304" pitchFamily="18" charset="0"/>
              </a:rPr>
              <a:t>reboot</a:t>
            </a:r>
            <a:endParaRPr lang="en-US">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dmesg -l err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journalctl -p err</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30</a:t>
            </a:fld>
            <a:endParaRPr lang="en-US"/>
          </a:p>
        </p:txBody>
      </p:sp>
    </p:spTree>
    <p:extLst>
      <p:ext uri="{BB962C8B-B14F-4D97-AF65-F5344CB8AC3E}">
        <p14:creationId xmlns:p14="http://schemas.microsoft.com/office/powerpoint/2010/main" val="30231184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a:latin typeface="Times New Roman" panose="02020603050405020304" pitchFamily="18" charset="0"/>
                <a:cs typeface="Times New Roman" panose="02020603050405020304" pitchFamily="18" charset="0"/>
              </a:rPr>
              <a:t>https://</a:t>
            </a:r>
            <a:r>
              <a:rPr lang="en-US" smtClean="0">
                <a:latin typeface="Times New Roman" panose="02020603050405020304" pitchFamily="18" charset="0"/>
                <a:cs typeface="Times New Roman" panose="02020603050405020304" pitchFamily="18" charset="0"/>
              </a:rPr>
              <a:t>www.kernel.org/doc/html/latest/process/coding-style.html#naming</a:t>
            </a:r>
          </a:p>
          <a:p>
            <a:pPr>
              <a:defRPr/>
            </a:pPr>
            <a:endParaRPr lang="en-US" b="0" smtClean="0">
              <a:solidFill>
                <a:schemeClr val="tx1"/>
              </a:solidFill>
              <a:latin typeface="Times New Roman" panose="02020603050405020304" pitchFamily="18" charset="0"/>
              <a:cs typeface="Times New Roman" panose="02020603050405020304" pitchFamily="18" charset="0"/>
            </a:endParaRPr>
          </a:p>
          <a:p>
            <a:pPr>
              <a:defRPr/>
            </a:pPr>
            <a:r>
              <a:rPr lang="en-US" b="0" smtClean="0">
                <a:solidFill>
                  <a:schemeClr val="tx1"/>
                </a:solidFill>
                <a:latin typeface="Times New Roman" panose="02020603050405020304" pitchFamily="18" charset="0"/>
                <a:cs typeface="Times New Roman" panose="02020603050405020304" pitchFamily="18" charset="0"/>
              </a:rPr>
              <a:t>https://www.zdnet.com/article/linux-team-approves-new-terminology-bans-terms-like-blacklist-and-slave/</a:t>
            </a:r>
          </a:p>
        </p:txBody>
      </p:sp>
      <p:sp>
        <p:nvSpPr>
          <p:cNvPr id="4" name="Slide Number Placeholder 3"/>
          <p:cNvSpPr>
            <a:spLocks noGrp="1"/>
          </p:cNvSpPr>
          <p:nvPr>
            <p:ph type="sldNum" sz="quarter" idx="10"/>
          </p:nvPr>
        </p:nvSpPr>
        <p:spPr/>
        <p:txBody>
          <a:bodyPr/>
          <a:lstStyle/>
          <a:p>
            <a:fld id="{DF61EA0F-A667-4B49-8422-0062BC55E249}" type="slidenum">
              <a:rPr lang="en-US" smtClean="0"/>
              <a:t>31</a:t>
            </a:fld>
            <a:endParaRPr lang="en-US"/>
          </a:p>
        </p:txBody>
      </p:sp>
    </p:spTree>
    <p:extLst>
      <p:ext uri="{BB962C8B-B14F-4D97-AF65-F5344CB8AC3E}">
        <p14:creationId xmlns:p14="http://schemas.microsoft.com/office/powerpoint/2010/main" val="1383820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df</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df | grep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df | grep /$ | cut -f1 -d'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32</a:t>
            </a:fld>
            <a:endParaRPr lang="en-US"/>
          </a:p>
        </p:txBody>
      </p:sp>
    </p:spTree>
    <p:extLst>
      <p:ext uri="{BB962C8B-B14F-4D97-AF65-F5344CB8AC3E}">
        <p14:creationId xmlns:p14="http://schemas.microsoft.com/office/powerpoint/2010/main" val="33671735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33</a:t>
            </a:fld>
            <a:endParaRPr lang="en-US"/>
          </a:p>
        </p:txBody>
      </p:sp>
    </p:spTree>
    <p:extLst>
      <p:ext uri="{BB962C8B-B14F-4D97-AF65-F5344CB8AC3E}">
        <p14:creationId xmlns:p14="http://schemas.microsoft.com/office/powerpoint/2010/main" val="15231164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34</a:t>
            </a:fld>
            <a:endParaRPr lang="en-US"/>
          </a:p>
        </p:txBody>
      </p:sp>
    </p:spTree>
    <p:extLst>
      <p:ext uri="{BB962C8B-B14F-4D97-AF65-F5344CB8AC3E}">
        <p14:creationId xmlns:p14="http://schemas.microsoft.com/office/powerpoint/2010/main" val="1172439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35</a:t>
            </a:fld>
            <a:endParaRPr lang="en-US"/>
          </a:p>
        </p:txBody>
      </p:sp>
    </p:spTree>
    <p:extLst>
      <p:ext uri="{BB962C8B-B14F-4D97-AF65-F5344CB8AC3E}">
        <p14:creationId xmlns:p14="http://schemas.microsoft.com/office/powerpoint/2010/main" val="2264149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4</a:t>
            </a:fld>
            <a:endParaRPr lang="en-US"/>
          </a:p>
        </p:txBody>
      </p:sp>
    </p:spTree>
    <p:extLst>
      <p:ext uri="{BB962C8B-B14F-4D97-AF65-F5344CB8AC3E}">
        <p14:creationId xmlns:p14="http://schemas.microsoft.com/office/powerpoint/2010/main" val="4291508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5</a:t>
            </a:fld>
            <a:endParaRPr lang="en-US"/>
          </a:p>
        </p:txBody>
      </p:sp>
    </p:spTree>
    <p:extLst>
      <p:ext uri="{BB962C8B-B14F-4D97-AF65-F5344CB8AC3E}">
        <p14:creationId xmlns:p14="http://schemas.microsoft.com/office/powerpoint/2010/main" val="1565444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solidFill>
                  <a:schemeClr val="tx1"/>
                </a:solidFill>
                <a:latin typeface="Times New Roman" panose="02020603050405020304" pitchFamily="18" charset="0"/>
                <a:cs typeface="Times New Roman" panose="02020603050405020304" pitchFamily="18" charset="0"/>
              </a:rPr>
              <a:t>https://github.com/systemd/systemd/tree/main/src/boot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6</a:t>
            </a:fld>
            <a:endParaRPr lang="en-US"/>
          </a:p>
        </p:txBody>
      </p:sp>
    </p:spTree>
    <p:extLst>
      <p:ext uri="{BB962C8B-B14F-4D97-AF65-F5344CB8AC3E}">
        <p14:creationId xmlns:p14="http://schemas.microsoft.com/office/powerpoint/2010/main" val="25104923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7</a:t>
            </a:fld>
            <a:endParaRPr lang="en-US"/>
          </a:p>
        </p:txBody>
      </p:sp>
    </p:spTree>
    <p:extLst>
      <p:ext uri="{BB962C8B-B14F-4D97-AF65-F5344CB8AC3E}">
        <p14:creationId xmlns:p14="http://schemas.microsoft.com/office/powerpoint/2010/main" val="12115431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8</a:t>
            </a:fld>
            <a:endParaRPr lang="en-US"/>
          </a:p>
        </p:txBody>
      </p:sp>
    </p:spTree>
    <p:extLst>
      <p:ext uri="{BB962C8B-B14F-4D97-AF65-F5344CB8AC3E}">
        <p14:creationId xmlns:p14="http://schemas.microsoft.com/office/powerpoint/2010/main" val="1785612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9</a:t>
            </a:fld>
            <a:endParaRPr lang="en-US"/>
          </a:p>
        </p:txBody>
      </p:sp>
    </p:spTree>
    <p:extLst>
      <p:ext uri="{BB962C8B-B14F-4D97-AF65-F5344CB8AC3E}">
        <p14:creationId xmlns:p14="http://schemas.microsoft.com/office/powerpoint/2010/main" val="3374101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smtClean="0"/>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smtClean="0"/>
              <a:t>Edit Master text styles</a:t>
            </a:r>
          </a:p>
          <a:p>
            <a:pPr marL="0" lvl="1" indent="0">
              <a:lnSpc>
                <a:spcPct val="150000"/>
              </a:lnSpc>
              <a:spcBef>
                <a:spcPts val="1000"/>
              </a:spcBef>
              <a:spcAft>
                <a:spcPts val="1200"/>
              </a:spcAft>
              <a:buNone/>
            </a:pPr>
            <a:r>
              <a:rPr lang="en-US" smtClean="0"/>
              <a:t>Second level</a:t>
            </a:r>
          </a:p>
          <a:p>
            <a:pPr marL="0" lvl="2" indent="0">
              <a:lnSpc>
                <a:spcPct val="150000"/>
              </a:lnSpc>
              <a:spcBef>
                <a:spcPts val="1000"/>
              </a:spcBef>
              <a:spcAft>
                <a:spcPts val="1200"/>
              </a:spcAft>
              <a:buNone/>
            </a:pPr>
            <a:r>
              <a:rPr lang="en-US" smtClean="0"/>
              <a:t>Third level</a:t>
            </a:r>
          </a:p>
          <a:p>
            <a:pPr marL="0" lvl="3" indent="0">
              <a:lnSpc>
                <a:spcPct val="150000"/>
              </a:lnSpc>
              <a:spcBef>
                <a:spcPts val="1000"/>
              </a:spcBef>
              <a:spcAft>
                <a:spcPts val="1200"/>
              </a:spcAft>
              <a:buNone/>
            </a:pPr>
            <a:r>
              <a:rPr lang="en-US" smtClean="0"/>
              <a:t>Fourth level</a:t>
            </a:r>
          </a:p>
          <a:p>
            <a:pPr marL="0" lvl="4" indent="0">
              <a:lnSpc>
                <a:spcPct val="150000"/>
              </a:lnSpc>
              <a:spcBef>
                <a:spcPts val="1000"/>
              </a:spcBef>
              <a:spcAft>
                <a:spcPts val="1200"/>
              </a:spcAft>
              <a:buNone/>
            </a:pPr>
            <a:r>
              <a:rPr lang="en-US" smtClean="0"/>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8AB3105-DC0B-46AA-BF7C-10324D269079}" type="datetime1">
              <a:rPr lang="en-US" smtClean="0"/>
              <a:t>9/20/2021</a:t>
            </a:fld>
            <a:endParaRPr lang="en-US"/>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smtClean="0"/>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smtClean="0"/>
              <a:t>Edit Master text styles</a:t>
            </a:r>
          </a:p>
          <a:p>
            <a:pPr marL="0" lvl="1" indent="0">
              <a:lnSpc>
                <a:spcPct val="150000"/>
              </a:lnSpc>
              <a:spcBef>
                <a:spcPts val="1000"/>
              </a:spcBef>
              <a:spcAft>
                <a:spcPts val="1200"/>
              </a:spcAft>
              <a:buNone/>
            </a:pPr>
            <a:r>
              <a:rPr lang="en-US" smtClean="0"/>
              <a:t>Second level</a:t>
            </a:r>
          </a:p>
          <a:p>
            <a:pPr marL="0" lvl="2" indent="0">
              <a:lnSpc>
                <a:spcPct val="150000"/>
              </a:lnSpc>
              <a:spcBef>
                <a:spcPts val="1000"/>
              </a:spcBef>
              <a:spcAft>
                <a:spcPts val="1200"/>
              </a:spcAft>
              <a:buNone/>
            </a:pPr>
            <a:r>
              <a:rPr lang="en-US" smtClean="0"/>
              <a:t>Third level</a:t>
            </a:r>
          </a:p>
          <a:p>
            <a:pPr marL="0" lvl="3" indent="0">
              <a:lnSpc>
                <a:spcPct val="150000"/>
              </a:lnSpc>
              <a:spcBef>
                <a:spcPts val="1000"/>
              </a:spcBef>
              <a:spcAft>
                <a:spcPts val="1200"/>
              </a:spcAft>
              <a:buNone/>
            </a:pPr>
            <a:r>
              <a:rPr lang="en-US" smtClean="0"/>
              <a:t>Fourth level</a:t>
            </a:r>
          </a:p>
          <a:p>
            <a:pPr marL="0" lvl="4" indent="0">
              <a:lnSpc>
                <a:spcPct val="150000"/>
              </a:lnSpc>
              <a:spcBef>
                <a:spcPts val="1000"/>
              </a:spcBef>
              <a:spcAft>
                <a:spcPts val="1200"/>
              </a:spcAft>
              <a:buNone/>
            </a:pPr>
            <a:r>
              <a:rPr lang="en-US" smtClean="0"/>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2521DD47-529A-4D68-B2F5-5A02D688CB19}" type="datetime1">
              <a:rPr lang="en-US" smtClean="0"/>
              <a:t>9/20/2021</a:t>
            </a:fld>
            <a:endParaRPr lang="en-US"/>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ftr="0" dt="0"/>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35619"/>
            <a:ext cx="10515600" cy="5081820"/>
          </a:xfrm>
        </p:spPr>
        <p:txBody>
          <a:bodyPr anchor="ctr" anchorCtr="0">
            <a:normAutofit fontScale="90000"/>
          </a:bodyPr>
          <a:lstStyle/>
          <a:p>
            <a:r>
              <a:rPr lang="en-US" sz="4500" smtClean="0">
                <a:solidFill>
                  <a:schemeClr val="bg1"/>
                </a:solidFill>
              </a:rPr>
              <a:t/>
            </a:r>
            <a:br>
              <a:rPr lang="en-US" sz="4500" smtClean="0">
                <a:solidFill>
                  <a:schemeClr val="bg1"/>
                </a:solidFill>
              </a:rPr>
            </a:br>
            <a:r>
              <a:rPr lang="en-US" sz="4500" smtClean="0">
                <a:solidFill>
                  <a:schemeClr val="bg1"/>
                </a:solidFill>
              </a:rPr>
              <a:t/>
            </a:r>
            <a:br>
              <a:rPr lang="en-US" sz="4500" smtClean="0">
                <a:solidFill>
                  <a:schemeClr val="bg1"/>
                </a:solidFill>
              </a:rPr>
            </a:br>
            <a:r>
              <a:rPr lang="en-US" sz="4400" smtClean="0">
                <a:solidFill>
                  <a:schemeClr val="bg1"/>
                </a:solidFill>
              </a:rPr>
              <a:t>Linux</a:t>
            </a:r>
            <a:br>
              <a:rPr lang="en-US" sz="4400" smtClean="0">
                <a:solidFill>
                  <a:schemeClr val="bg1"/>
                </a:solidFill>
              </a:rPr>
            </a:br>
            <a:r>
              <a:rPr lang="en-US" sz="4400" smtClean="0">
                <a:solidFill>
                  <a:schemeClr val="bg1"/>
                </a:solidFill>
              </a:rPr>
              <a:t>Thay chương trình bốc vác khi khởi động </a:t>
            </a:r>
            <a:br>
              <a:rPr lang="en-US" sz="4400" smtClean="0">
                <a:solidFill>
                  <a:schemeClr val="bg1"/>
                </a:solidFill>
              </a:rPr>
            </a:br>
            <a:r>
              <a:rPr lang="en-US" sz="4400" smtClean="0">
                <a:solidFill>
                  <a:schemeClr val="bg1"/>
                </a:solidFill>
              </a:rPr>
              <a:t>(boot loader) GRUB2 bằng systemd-boot</a:t>
            </a:r>
            <a:br>
              <a:rPr lang="en-US" sz="4400" smtClean="0">
                <a:solidFill>
                  <a:schemeClr val="bg1"/>
                </a:solidFill>
              </a:rPr>
            </a:br>
            <a:r>
              <a:rPr lang="en-US" sz="4400">
                <a:solidFill>
                  <a:schemeClr val="bg1"/>
                </a:solidFill>
              </a:rPr>
              <a:t/>
            </a:r>
            <a:br>
              <a:rPr lang="en-US" sz="4400">
                <a:solidFill>
                  <a:schemeClr val="bg1"/>
                </a:solidFill>
              </a:rPr>
            </a:br>
            <a:r>
              <a:rPr lang="en-US" sz="4400" smtClean="0">
                <a:solidFill>
                  <a:schemeClr val="bg1"/>
                </a:solidFill>
              </a:rPr>
              <a:t>20</a:t>
            </a:r>
            <a:r>
              <a:rPr lang="en-US" sz="4400" smtClean="0">
                <a:solidFill>
                  <a:schemeClr val="bg1"/>
                </a:solidFill>
              </a:rPr>
              <a:t>/09/2021</a:t>
            </a:r>
            <a:r>
              <a:rPr lang="en-US" sz="4400" smtClean="0">
                <a:solidFill>
                  <a:schemeClr val="bg1"/>
                </a:solidFill>
              </a:rPr>
              <a:t/>
            </a:r>
            <a:br>
              <a:rPr lang="en-US" sz="4400" smtClean="0">
                <a:solidFill>
                  <a:schemeClr val="bg1"/>
                </a:solidFill>
              </a:rPr>
            </a:br>
            <a:r>
              <a:rPr lang="en-US" sz="4000" smtClean="0">
                <a:solidFill>
                  <a:schemeClr val="bg1"/>
                </a:solidFill>
              </a:rPr>
              <a:t/>
            </a:r>
            <a:br>
              <a:rPr lang="en-US" sz="4000" smtClean="0">
                <a:solidFill>
                  <a:schemeClr val="bg1"/>
                </a:solidFill>
              </a:rPr>
            </a:br>
            <a:r>
              <a:rPr lang="en-US" sz="3300" smtClean="0">
                <a:solidFill>
                  <a:schemeClr val="bg1"/>
                </a:solidFill>
              </a:rPr>
              <a:t>Nguyễn </a:t>
            </a:r>
            <a:r>
              <a:rPr lang="en-US" sz="3300">
                <a:solidFill>
                  <a:schemeClr val="bg1"/>
                </a:solidFill>
              </a:rPr>
              <a:t>Trung Hiếu</a:t>
            </a:r>
            <a:br>
              <a:rPr lang="en-US" sz="3300">
                <a:solidFill>
                  <a:schemeClr val="bg1"/>
                </a:solidFill>
              </a:rPr>
            </a:br>
            <a:r>
              <a:rPr lang="en-US" sz="3300">
                <a:solidFill>
                  <a:schemeClr val="bg1"/>
                </a:solidFill>
              </a:rPr>
              <a:t>Điện thoại + Zalo: 09 19 76 11 85</a:t>
            </a:r>
            <a:br>
              <a:rPr lang="en-US" sz="3300">
                <a:solidFill>
                  <a:schemeClr val="bg1"/>
                </a:solidFill>
              </a:rPr>
            </a:br>
            <a:r>
              <a:rPr lang="en-US" sz="3300">
                <a:solidFill>
                  <a:schemeClr val="bg1"/>
                </a:solidFill>
              </a:rPr>
              <a:t>Skype: opensourcesharing</a:t>
            </a:r>
            <a:br>
              <a:rPr lang="en-US" sz="3300">
                <a:solidFill>
                  <a:schemeClr val="bg1"/>
                </a:solidFill>
              </a:rPr>
            </a:br>
            <a:r>
              <a:rPr lang="en-US" sz="3300">
                <a:solidFill>
                  <a:schemeClr val="bg1"/>
                </a:solidFill>
              </a:rPr>
              <a:t>Email: </a:t>
            </a:r>
            <a:r>
              <a:rPr lang="en-US" sz="3300" smtClean="0">
                <a:solidFill>
                  <a:schemeClr val="bg1"/>
                </a:solidFill>
              </a:rPr>
              <a:t>thaygiaoth@gmail.com</a:t>
            </a:r>
            <a:endParaRPr lang="en-US" sz="3300">
              <a:solidFill>
                <a:schemeClr val="bg1"/>
              </a:solidFill>
            </a:endParaRPr>
          </a:p>
        </p:txBody>
      </p:sp>
    </p:spTree>
    <p:extLst>
      <p:ext uri="{BB962C8B-B14F-4D97-AF65-F5344CB8AC3E}">
        <p14:creationId xmlns:p14="http://schemas.microsoft.com/office/powerpoint/2010/main" val="38212602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6" y="448056"/>
            <a:ext cx="10777057" cy="464510"/>
          </a:xfrm>
        </p:spPr>
        <p:txBody>
          <a:bodyPr>
            <a:noAutofit/>
          </a:bodyPr>
          <a:lstStyle/>
          <a:p>
            <a:r>
              <a:rPr lang="en-US" sz="2400" b="1" smtClean="0">
                <a:solidFill>
                  <a:srgbClr val="FF00FF"/>
                </a:solidFill>
                <a:latin typeface="Segoe UI" panose="020B0502040204020203" pitchFamily="34" charset="0"/>
                <a:cs typeface="Segoe UI" panose="020B0502040204020203" pitchFamily="34" charset="0"/>
              </a:rPr>
              <a:t>→ </a:t>
            </a:r>
            <a:r>
              <a:rPr lang="en-US" sz="2400" b="1" smtClean="0">
                <a:solidFill>
                  <a:srgbClr val="FF00FF"/>
                </a:solidFill>
              </a:rPr>
              <a:t>CentOS 8 </a:t>
            </a:r>
            <a:r>
              <a:rPr lang="en-US" sz="2400" b="1" smtClean="0">
                <a:solidFill>
                  <a:srgbClr val="00B050"/>
                </a:solidFill>
              </a:rPr>
              <a:t>cũng vậy lun</a:t>
            </a:r>
            <a:endParaRPr lang="en-US" sz="2400" b="1">
              <a:solidFill>
                <a:srgbClr val="FF00FF"/>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10</a:t>
            </a:fld>
            <a:endParaRPr lang="en-US"/>
          </a:p>
        </p:txBody>
      </p:sp>
      <p:pic>
        <p:nvPicPr>
          <p:cNvPr id="7" name="Picture 6"/>
          <p:cNvPicPr>
            <a:picLocks noChangeAspect="1"/>
          </p:cNvPicPr>
          <p:nvPr/>
        </p:nvPicPr>
        <p:blipFill>
          <a:blip r:embed="rId3"/>
          <a:stretch>
            <a:fillRect/>
          </a:stretch>
        </p:blipFill>
        <p:spPr>
          <a:xfrm>
            <a:off x="1225453" y="1601597"/>
            <a:ext cx="9725025" cy="4429125"/>
          </a:xfrm>
          <a:prstGeom prst="rect">
            <a:avLst/>
          </a:prstGeom>
        </p:spPr>
      </p:pic>
      <p:sp>
        <p:nvSpPr>
          <p:cNvPr id="10" name="Rectangle 9"/>
          <p:cNvSpPr/>
          <p:nvPr/>
        </p:nvSpPr>
        <p:spPr>
          <a:xfrm>
            <a:off x="8050924" y="3552497"/>
            <a:ext cx="2133600" cy="525517"/>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31768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6" y="448056"/>
            <a:ext cx="10777057" cy="464510"/>
          </a:xfrm>
        </p:spPr>
        <p:txBody>
          <a:bodyPr>
            <a:noAutofit/>
          </a:bodyPr>
          <a:lstStyle/>
          <a:p>
            <a:r>
              <a:rPr lang="en-US" sz="2400" b="1" smtClean="0">
                <a:solidFill>
                  <a:srgbClr val="FF00FF"/>
                </a:solidFill>
                <a:latin typeface="Segoe UI" panose="020B0502040204020203" pitchFamily="34" charset="0"/>
                <a:cs typeface="Segoe UI" panose="020B0502040204020203" pitchFamily="34" charset="0"/>
              </a:rPr>
              <a:t>→ </a:t>
            </a:r>
            <a:r>
              <a:rPr lang="en-US" sz="2400" b="1" smtClean="0">
                <a:solidFill>
                  <a:srgbClr val="00B050"/>
                </a:solidFill>
              </a:rPr>
              <a:t>xem chi tiết thì thấy như này</a:t>
            </a:r>
            <a:endParaRPr lang="en-US" sz="2400" b="1">
              <a:solidFill>
                <a:srgbClr val="00B050"/>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11</a:t>
            </a:fld>
            <a:endParaRPr lang="en-US"/>
          </a:p>
        </p:txBody>
      </p:sp>
      <p:pic>
        <p:nvPicPr>
          <p:cNvPr id="7" name="Picture 6"/>
          <p:cNvPicPr>
            <a:picLocks noChangeAspect="1"/>
          </p:cNvPicPr>
          <p:nvPr/>
        </p:nvPicPr>
        <p:blipFill>
          <a:blip r:embed="rId3"/>
          <a:stretch>
            <a:fillRect/>
          </a:stretch>
        </p:blipFill>
        <p:spPr>
          <a:xfrm>
            <a:off x="1144491" y="1436616"/>
            <a:ext cx="9886950" cy="3943350"/>
          </a:xfrm>
          <a:prstGeom prst="rect">
            <a:avLst/>
          </a:prstGeom>
        </p:spPr>
      </p:pic>
      <p:sp>
        <p:nvSpPr>
          <p:cNvPr id="8" name="Rectangle 7"/>
          <p:cNvSpPr/>
          <p:nvPr/>
        </p:nvSpPr>
        <p:spPr>
          <a:xfrm>
            <a:off x="1608870" y="2617076"/>
            <a:ext cx="4086948" cy="1671145"/>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38714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5502455" y="5966103"/>
            <a:ext cx="1609725" cy="381000"/>
          </a:xfrm>
          <a:prstGeom prst="rect">
            <a:avLst/>
          </a:prstGeom>
        </p:spPr>
      </p:pic>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6" y="315311"/>
            <a:ext cx="11334463" cy="895762"/>
          </a:xfrm>
        </p:spPr>
        <p:txBody>
          <a:bodyPr>
            <a:noAutofit/>
          </a:bodyPr>
          <a:lstStyle/>
          <a:p>
            <a:r>
              <a:rPr lang="en-US" sz="2400" b="1" smtClean="0">
                <a:solidFill>
                  <a:srgbClr val="FF00FF"/>
                </a:solidFill>
              </a:rPr>
              <a:t>                                                        </a:t>
            </a:r>
            <a:r>
              <a:rPr lang="en-US" sz="2400" b="1" smtClean="0">
                <a:solidFill>
                  <a:srgbClr val="FF00FF"/>
                </a:solidFill>
              </a:rPr>
              <a:t>4. </a:t>
            </a:r>
            <a:r>
              <a:rPr lang="en-US" sz="2400" b="1" smtClean="0">
                <a:solidFill>
                  <a:srgbClr val="00B050"/>
                </a:solidFill>
              </a:rPr>
              <a:t>Cây thư mục của </a:t>
            </a:r>
            <a:r>
              <a:rPr lang="de-DE" sz="2400" b="1" smtClean="0">
                <a:solidFill>
                  <a:srgbClr val="FF00FF"/>
                </a:solidFill>
              </a:rPr>
              <a:t>GRUB2</a:t>
            </a:r>
            <a:r>
              <a:rPr lang="de-DE" sz="2400" b="1" smtClean="0">
                <a:solidFill>
                  <a:srgbClr val="00B050"/>
                </a:solidFill>
              </a:rPr>
              <a:t> khi xài </a:t>
            </a:r>
            <a:r>
              <a:rPr lang="de-DE" sz="2400" b="1" smtClean="0">
                <a:solidFill>
                  <a:srgbClr val="FF00FF"/>
                </a:solidFill>
              </a:rPr>
              <a:t>UEFI</a:t>
            </a:r>
            <a:r>
              <a:rPr lang="de-DE" sz="2400" b="1" smtClean="0">
                <a:solidFill>
                  <a:srgbClr val="00B050"/>
                </a:solidFill>
              </a:rPr>
              <a:t>                                                    </a:t>
            </a:r>
            <a:r>
              <a:rPr lang="de-DE" sz="2400" b="1" smtClean="0">
                <a:solidFill>
                  <a:srgbClr val="FF00FF"/>
                </a:solidFill>
                <a:latin typeface="Segoe UI" panose="020B0502040204020203" pitchFamily="34" charset="0"/>
                <a:cs typeface="Segoe UI" panose="020B0502040204020203" pitchFamily="34" charset="0"/>
              </a:rPr>
              <a:t>→ </a:t>
            </a:r>
            <a:r>
              <a:rPr lang="de-DE" sz="2400" b="1" smtClean="0">
                <a:solidFill>
                  <a:srgbClr val="00B050"/>
                </a:solidFill>
              </a:rPr>
              <a:t>kẻ 800g - người nửa kí</a:t>
            </a:r>
            <a:endParaRPr lang="en-US" sz="2400" b="1">
              <a:solidFill>
                <a:srgbClr val="FF00FF"/>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12</a:t>
            </a:fld>
            <a:endParaRPr lang="en-US"/>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078" y="152236"/>
            <a:ext cx="4966084" cy="6548022"/>
          </a:xfrm>
          <a:prstGeom prst="rect">
            <a:avLst/>
          </a:prstGeom>
        </p:spPr>
      </p:pic>
      <p:cxnSp>
        <p:nvCxnSpPr>
          <p:cNvPr id="11" name="Straight Connector 10"/>
          <p:cNvCxnSpPr/>
          <p:nvPr/>
        </p:nvCxnSpPr>
        <p:spPr>
          <a:xfrm>
            <a:off x="5551891" y="6334831"/>
            <a:ext cx="1510855" cy="0"/>
          </a:xfrm>
          <a:prstGeom prst="line">
            <a:avLst/>
          </a:prstGeom>
          <a:ln w="19050">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134519" y="5284324"/>
            <a:ext cx="1587924" cy="0"/>
          </a:xfrm>
          <a:prstGeom prst="line">
            <a:avLst/>
          </a:prstGeom>
          <a:ln w="19050">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534221" y="6287864"/>
            <a:ext cx="1587924" cy="0"/>
          </a:xfrm>
          <a:prstGeom prst="line">
            <a:avLst/>
          </a:prstGeom>
          <a:ln w="19050">
            <a:solidFill>
              <a:srgbClr val="FF00FF"/>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451025" y="2585704"/>
            <a:ext cx="6548829" cy="2585323"/>
          </a:xfrm>
          <a:prstGeom prst="rect">
            <a:avLst/>
          </a:prstGeom>
          <a:noFill/>
        </p:spPr>
        <p:txBody>
          <a:bodyPr wrap="square" rtlCol="0">
            <a:spAutoFit/>
          </a:bodyPr>
          <a:lstStyle/>
          <a:p>
            <a:r>
              <a:rPr lang="en-US">
                <a:solidFill>
                  <a:srgbClr val="FF0000"/>
                </a:solidFill>
              </a:rPr>
              <a:t>1</a:t>
            </a:r>
            <a:r>
              <a:rPr lang="en-US" smtClean="0">
                <a:solidFill>
                  <a:srgbClr val="FF0000"/>
                </a:solidFill>
              </a:rPr>
              <a:t>. </a:t>
            </a:r>
            <a:r>
              <a:rPr lang="en-US" smtClean="0">
                <a:solidFill>
                  <a:srgbClr val="00B050"/>
                </a:solidFill>
              </a:rPr>
              <a:t>Bốc cục </a:t>
            </a:r>
            <a:r>
              <a:rPr lang="en-US" smtClean="0">
                <a:solidFill>
                  <a:srgbClr val="FF0000"/>
                </a:solidFill>
              </a:rPr>
              <a:t>vmlinuz</a:t>
            </a:r>
            <a:r>
              <a:rPr lang="en-US" smtClean="0">
                <a:solidFill>
                  <a:srgbClr val="00B050"/>
                </a:solidFill>
              </a:rPr>
              <a:t> là </a:t>
            </a:r>
            <a:r>
              <a:rPr lang="en-US" smtClean="0">
                <a:solidFill>
                  <a:srgbClr val="FF0000"/>
                </a:solidFill>
              </a:rPr>
              <a:t>kernel của linux </a:t>
            </a:r>
            <a:r>
              <a:rPr lang="en-US" smtClean="0">
                <a:solidFill>
                  <a:srgbClr val="00B050"/>
                </a:solidFill>
              </a:rPr>
              <a:t>nhờ</a:t>
            </a:r>
            <a:r>
              <a:rPr lang="en-US" smtClean="0">
                <a:solidFill>
                  <a:srgbClr val="FF0000"/>
                </a:solidFill>
              </a:rPr>
              <a:t> </a:t>
            </a:r>
            <a:r>
              <a:rPr lang="en-US">
                <a:solidFill>
                  <a:srgbClr val="00B050"/>
                </a:solidFill>
              </a:rPr>
              <a:t>ông </a:t>
            </a:r>
            <a:r>
              <a:rPr lang="en-US">
                <a:solidFill>
                  <a:srgbClr val="FF0000"/>
                </a:solidFill>
              </a:rPr>
              <a:t>RAM</a:t>
            </a:r>
            <a:r>
              <a:rPr lang="en-US">
                <a:solidFill>
                  <a:srgbClr val="00B050"/>
                </a:solidFill>
              </a:rPr>
              <a:t> vác dùm</a:t>
            </a:r>
            <a:endParaRPr lang="en-US" smtClean="0">
              <a:solidFill>
                <a:srgbClr val="FF0000"/>
              </a:solidFill>
            </a:endParaRPr>
          </a:p>
          <a:p>
            <a:r>
              <a:rPr lang="en-US" smtClean="0">
                <a:solidFill>
                  <a:srgbClr val="FF00FF"/>
                </a:solidFill>
                <a:latin typeface="Segoe UI" panose="020B0502040204020203" pitchFamily="34" charset="0"/>
                <a:cs typeface="Segoe UI" panose="020B0502040204020203" pitchFamily="34" charset="0"/>
              </a:rPr>
              <a:t>→</a:t>
            </a:r>
            <a:r>
              <a:rPr lang="en-US" smtClean="0">
                <a:solidFill>
                  <a:srgbClr val="00B050"/>
                </a:solidFill>
                <a:latin typeface="Segoe UI" panose="020B0502040204020203" pitchFamily="34" charset="0"/>
                <a:cs typeface="Segoe UI" panose="020B0502040204020203" pitchFamily="34" charset="0"/>
              </a:rPr>
              <a:t> </a:t>
            </a:r>
            <a:r>
              <a:rPr lang="en-US" smtClean="0">
                <a:solidFill>
                  <a:srgbClr val="00B050"/>
                </a:solidFill>
              </a:rPr>
              <a:t>tự giải nén thành </a:t>
            </a:r>
            <a:r>
              <a:rPr lang="en-US" smtClean="0">
                <a:solidFill>
                  <a:srgbClr val="FF0000"/>
                </a:solidFill>
              </a:rPr>
              <a:t>vmlinux</a:t>
            </a:r>
            <a:endParaRPr lang="en-US" smtClean="0">
              <a:solidFill>
                <a:srgbClr val="00B050"/>
              </a:solidFill>
            </a:endParaRPr>
          </a:p>
          <a:p>
            <a:r>
              <a:rPr lang="en-US" smtClean="0">
                <a:solidFill>
                  <a:srgbClr val="FF00FF"/>
                </a:solidFill>
                <a:latin typeface="Segoe UI" panose="020B0502040204020203" pitchFamily="34" charset="0"/>
                <a:cs typeface="Segoe UI" panose="020B0502040204020203" pitchFamily="34" charset="0"/>
              </a:rPr>
              <a:t>→</a:t>
            </a:r>
            <a:r>
              <a:rPr lang="en-US" smtClean="0">
                <a:solidFill>
                  <a:srgbClr val="00B050"/>
                </a:solidFill>
                <a:latin typeface="Segoe UI" panose="020B0502040204020203" pitchFamily="34" charset="0"/>
                <a:cs typeface="Segoe UI" panose="020B0502040204020203" pitchFamily="34" charset="0"/>
              </a:rPr>
              <a:t> c</a:t>
            </a:r>
            <a:r>
              <a:rPr lang="en-US" smtClean="0">
                <a:solidFill>
                  <a:srgbClr val="00B050"/>
                </a:solidFill>
              </a:rPr>
              <a:t>huyển OS sang chế độ </a:t>
            </a:r>
            <a:r>
              <a:rPr lang="en-US" smtClean="0">
                <a:solidFill>
                  <a:srgbClr val="FF00FF"/>
                </a:solidFill>
              </a:rPr>
              <a:t>bộ nhớ ảo (virtual memory) 64 bit</a:t>
            </a:r>
          </a:p>
          <a:p>
            <a:endParaRPr lang="en-US" smtClean="0">
              <a:solidFill>
                <a:srgbClr val="00B050"/>
              </a:solidFill>
            </a:endParaRPr>
          </a:p>
          <a:p>
            <a:r>
              <a:rPr lang="en-US" smtClean="0">
                <a:solidFill>
                  <a:srgbClr val="FF0000"/>
                </a:solidFill>
              </a:rPr>
              <a:t>2.</a:t>
            </a:r>
            <a:r>
              <a:rPr lang="en-US" smtClean="0">
                <a:solidFill>
                  <a:srgbClr val="00B050"/>
                </a:solidFill>
              </a:rPr>
              <a:t> Bốc cục </a:t>
            </a:r>
            <a:r>
              <a:rPr lang="en-US" smtClean="0">
                <a:solidFill>
                  <a:srgbClr val="FF0000"/>
                </a:solidFill>
              </a:rPr>
              <a:t>initrd</a:t>
            </a:r>
            <a:r>
              <a:rPr lang="en-US" smtClean="0">
                <a:solidFill>
                  <a:srgbClr val="00B050"/>
                </a:solidFill>
              </a:rPr>
              <a:t> nhờ ô </a:t>
            </a:r>
            <a:r>
              <a:rPr lang="en-US" smtClean="0">
                <a:solidFill>
                  <a:srgbClr val="FF0000"/>
                </a:solidFill>
              </a:rPr>
              <a:t>RAM</a:t>
            </a:r>
            <a:r>
              <a:rPr lang="en-US" smtClean="0">
                <a:solidFill>
                  <a:srgbClr val="00B050"/>
                </a:solidFill>
              </a:rPr>
              <a:t> vác dùm</a:t>
            </a:r>
          </a:p>
          <a:p>
            <a:r>
              <a:rPr lang="en-US">
                <a:solidFill>
                  <a:srgbClr val="FF00FF"/>
                </a:solidFill>
                <a:latin typeface="Segoe UI" panose="020B0502040204020203" pitchFamily="34" charset="0"/>
                <a:cs typeface="Segoe UI" panose="020B0502040204020203" pitchFamily="34" charset="0"/>
              </a:rPr>
              <a:t>→</a:t>
            </a:r>
            <a:r>
              <a:rPr lang="en-US" smtClean="0">
                <a:solidFill>
                  <a:srgbClr val="00B050"/>
                </a:solidFill>
                <a:latin typeface="Segoe UI" panose="020B0502040204020203" pitchFamily="34" charset="0"/>
                <a:cs typeface="Segoe UI" panose="020B0502040204020203" pitchFamily="34" charset="0"/>
              </a:rPr>
              <a:t> </a:t>
            </a:r>
            <a:r>
              <a:rPr lang="en-US" smtClean="0">
                <a:solidFill>
                  <a:srgbClr val="00B050"/>
                </a:solidFill>
              </a:rPr>
              <a:t>giải nén thành các module </a:t>
            </a:r>
            <a:r>
              <a:rPr lang="en-US" smtClean="0">
                <a:solidFill>
                  <a:srgbClr val="FF00FF"/>
                </a:solidFill>
                <a:latin typeface="Segoe UI" panose="020B0502040204020203" pitchFamily="34" charset="0"/>
                <a:cs typeface="Segoe UI" panose="020B0502040204020203" pitchFamily="34" charset="0"/>
              </a:rPr>
              <a:t>→</a:t>
            </a:r>
            <a:r>
              <a:rPr lang="en-US" smtClean="0">
                <a:solidFill>
                  <a:srgbClr val="FF0000"/>
                </a:solidFill>
              </a:rPr>
              <a:t> / trên RAM</a:t>
            </a:r>
          </a:p>
          <a:p>
            <a:r>
              <a:rPr lang="en-US">
                <a:solidFill>
                  <a:srgbClr val="FF00FF"/>
                </a:solidFill>
                <a:latin typeface="Segoe UI" panose="020B0502040204020203" pitchFamily="34" charset="0"/>
                <a:cs typeface="Segoe UI" panose="020B0502040204020203" pitchFamily="34" charset="0"/>
              </a:rPr>
              <a:t>→</a:t>
            </a:r>
            <a:r>
              <a:rPr lang="en-US" smtClean="0">
                <a:solidFill>
                  <a:srgbClr val="00B050"/>
                </a:solidFill>
                <a:latin typeface="Segoe UI" panose="020B0502040204020203" pitchFamily="34" charset="0"/>
                <a:cs typeface="Segoe UI" panose="020B0502040204020203" pitchFamily="34" charset="0"/>
              </a:rPr>
              <a:t> </a:t>
            </a:r>
            <a:r>
              <a:rPr lang="en-US">
                <a:solidFill>
                  <a:srgbClr val="00B050"/>
                </a:solidFill>
              </a:rPr>
              <a:t>q</a:t>
            </a:r>
            <a:r>
              <a:rPr lang="en-US" smtClean="0">
                <a:solidFill>
                  <a:srgbClr val="00B050"/>
                </a:solidFill>
              </a:rPr>
              <a:t>uét tìm </a:t>
            </a:r>
            <a:r>
              <a:rPr lang="en-US">
                <a:solidFill>
                  <a:srgbClr val="FF00FF"/>
                </a:solidFill>
              </a:rPr>
              <a:t>/ được cài trên bộ nhớ không bị bốc hơi khi mất điện</a:t>
            </a:r>
            <a:r>
              <a:rPr lang="en-US">
                <a:solidFill>
                  <a:srgbClr val="00B050"/>
                </a:solidFill>
              </a:rPr>
              <a:t> </a:t>
            </a:r>
            <a:r>
              <a:rPr lang="en-US" smtClean="0">
                <a:solidFill>
                  <a:srgbClr val="00B050"/>
                </a:solidFill>
              </a:rPr>
              <a:t>(non-volatile memory, persistent </a:t>
            </a:r>
            <a:r>
              <a:rPr lang="en-US">
                <a:solidFill>
                  <a:srgbClr val="00B050"/>
                </a:solidFill>
              </a:rPr>
              <a:t>storage)</a:t>
            </a:r>
          </a:p>
          <a:p>
            <a:r>
              <a:rPr lang="en-US">
                <a:solidFill>
                  <a:srgbClr val="FF00FF"/>
                </a:solidFill>
                <a:latin typeface="Segoe UI" panose="020B0502040204020203" pitchFamily="34" charset="0"/>
                <a:cs typeface="Segoe UI" panose="020B0502040204020203" pitchFamily="34" charset="0"/>
              </a:rPr>
              <a:t>→ </a:t>
            </a:r>
            <a:r>
              <a:rPr lang="en-US">
                <a:solidFill>
                  <a:srgbClr val="00B050"/>
                </a:solidFill>
              </a:rPr>
              <a:t>g</a:t>
            </a:r>
            <a:r>
              <a:rPr lang="en-US" smtClean="0">
                <a:solidFill>
                  <a:srgbClr val="00B050"/>
                </a:solidFill>
              </a:rPr>
              <a:t>ắn và </a:t>
            </a:r>
            <a:r>
              <a:rPr lang="en-US" smtClean="0">
                <a:solidFill>
                  <a:srgbClr val="FF00FF"/>
                </a:solidFill>
              </a:rPr>
              <a:t>chuyển sang / thật sự</a:t>
            </a:r>
            <a:endParaRPr lang="en-US">
              <a:solidFill>
                <a:srgbClr val="FF00FF"/>
              </a:solidFill>
            </a:endParaRPr>
          </a:p>
        </p:txBody>
      </p:sp>
      <p:cxnSp>
        <p:nvCxnSpPr>
          <p:cNvPr id="29" name="Straight Arrow Connector 28"/>
          <p:cNvCxnSpPr/>
          <p:nvPr/>
        </p:nvCxnSpPr>
        <p:spPr>
          <a:xfrm flipV="1">
            <a:off x="2169616" y="2823587"/>
            <a:ext cx="3332839" cy="3286078"/>
          </a:xfrm>
          <a:prstGeom prst="straightConnector1">
            <a:avLst/>
          </a:prstGeom>
          <a:ln w="19050">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4632969" y="5307142"/>
            <a:ext cx="861820" cy="897708"/>
          </a:xfrm>
          <a:prstGeom prst="straightConnector1">
            <a:avLst/>
          </a:prstGeom>
          <a:ln w="19050">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4171104" y="6203952"/>
            <a:ext cx="1320079" cy="68392"/>
          </a:xfrm>
          <a:prstGeom prst="straightConnector1">
            <a:avLst/>
          </a:prstGeom>
          <a:ln w="19050">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2639024" y="3878366"/>
            <a:ext cx="2872292" cy="1250577"/>
          </a:xfrm>
          <a:prstGeom prst="straightConnector1">
            <a:avLst/>
          </a:prstGeom>
          <a:ln w="19050">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217093" y="1401279"/>
            <a:ext cx="6253289" cy="923330"/>
          </a:xfrm>
          <a:prstGeom prst="rect">
            <a:avLst/>
          </a:prstGeom>
          <a:noFill/>
        </p:spPr>
        <p:txBody>
          <a:bodyPr wrap="square" rtlCol="0">
            <a:spAutoFit/>
          </a:bodyPr>
          <a:lstStyle/>
          <a:p>
            <a:r>
              <a:rPr lang="en-US" smtClean="0">
                <a:solidFill>
                  <a:srgbClr val="00B0F0"/>
                </a:solidFill>
              </a:rPr>
              <a:t>Người ta dịch là </a:t>
            </a:r>
            <a:r>
              <a:rPr lang="en-US" smtClean="0">
                <a:solidFill>
                  <a:srgbClr val="FF00FF"/>
                </a:solidFill>
              </a:rPr>
              <a:t>bộ tải khởi động (boot loader)</a:t>
            </a:r>
          </a:p>
          <a:p>
            <a:r>
              <a:rPr lang="en-US" smtClean="0">
                <a:solidFill>
                  <a:srgbClr val="00B0F0"/>
                </a:solidFill>
              </a:rPr>
              <a:t>Tui gọi là trình </a:t>
            </a:r>
            <a:r>
              <a:rPr lang="en-US" smtClean="0">
                <a:solidFill>
                  <a:srgbClr val="FF00FF"/>
                </a:solidFill>
              </a:rPr>
              <a:t>bốc vác khởi động </a:t>
            </a:r>
          </a:p>
          <a:p>
            <a:r>
              <a:rPr lang="en-US" smtClean="0">
                <a:solidFill>
                  <a:srgbClr val="FF0000"/>
                </a:solidFill>
              </a:rPr>
              <a:t>bốc gì? vác gì?</a:t>
            </a:r>
            <a:endParaRPr lang="en-US">
              <a:solidFill>
                <a:srgbClr val="FF0000"/>
              </a:solidFill>
            </a:endParaRPr>
          </a:p>
        </p:txBody>
      </p:sp>
    </p:spTree>
    <p:extLst>
      <p:ext uri="{BB962C8B-B14F-4D97-AF65-F5344CB8AC3E}">
        <p14:creationId xmlns:p14="http://schemas.microsoft.com/office/powerpoint/2010/main" val="11631610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6" y="315311"/>
            <a:ext cx="11334463" cy="808347"/>
          </a:xfrm>
        </p:spPr>
        <p:txBody>
          <a:bodyPr>
            <a:noAutofit/>
          </a:bodyPr>
          <a:lstStyle/>
          <a:p>
            <a:r>
              <a:rPr lang="en-US" sz="2400" b="1">
                <a:solidFill>
                  <a:srgbClr val="FF00FF"/>
                </a:solidFill>
              </a:rPr>
              <a:t>5</a:t>
            </a:r>
            <a:r>
              <a:rPr lang="en-US" sz="2400" b="1" smtClean="0">
                <a:solidFill>
                  <a:srgbClr val="FF00FF"/>
                </a:solidFill>
              </a:rPr>
              <a:t>. </a:t>
            </a:r>
            <a:r>
              <a:rPr lang="en-US" sz="2400" b="1" smtClean="0">
                <a:solidFill>
                  <a:srgbClr val="00B050"/>
                </a:solidFill>
              </a:rPr>
              <a:t>Kiểm </a:t>
            </a:r>
            <a:r>
              <a:rPr lang="en-US" sz="2400" b="1">
                <a:solidFill>
                  <a:srgbClr val="00B050"/>
                </a:solidFill>
              </a:rPr>
              <a:t>tra các </a:t>
            </a:r>
            <a:r>
              <a:rPr lang="en-US" sz="2400" b="1">
                <a:solidFill>
                  <a:srgbClr val="FF00FF"/>
                </a:solidFill>
              </a:rPr>
              <a:t>tham số của kernel </a:t>
            </a:r>
            <a:r>
              <a:rPr lang="en-US" sz="2400" b="1">
                <a:solidFill>
                  <a:srgbClr val="00B050"/>
                </a:solidFill>
              </a:rPr>
              <a:t>khi khởi động từ </a:t>
            </a:r>
            <a:r>
              <a:rPr lang="en-US" sz="2400" b="1" smtClean="0">
                <a:solidFill>
                  <a:srgbClr val="FF00FF"/>
                </a:solidFill>
              </a:rPr>
              <a:t>GRUB2</a:t>
            </a:r>
            <a:r>
              <a:rPr lang="en-US" sz="2400" b="1" smtClean="0">
                <a:solidFill>
                  <a:srgbClr val="00B050"/>
                </a:solidFill>
              </a:rPr>
              <a:t/>
            </a:r>
            <a:br>
              <a:rPr lang="en-US" sz="2400" b="1" smtClean="0">
                <a:solidFill>
                  <a:srgbClr val="00B050"/>
                </a:solidFill>
              </a:rPr>
            </a:br>
            <a:r>
              <a:rPr lang="en-US" sz="2400" b="1" smtClean="0">
                <a:solidFill>
                  <a:srgbClr val="FF00FF"/>
                </a:solidFill>
                <a:latin typeface="Segoe UI" panose="020B0502040204020203" pitchFamily="34" charset="0"/>
                <a:cs typeface="Segoe UI" panose="020B0502040204020203" pitchFamily="34" charset="0"/>
              </a:rPr>
              <a:t>→</a:t>
            </a:r>
            <a:r>
              <a:rPr lang="en-US" sz="2400" b="1" smtClean="0">
                <a:solidFill>
                  <a:srgbClr val="00B050"/>
                </a:solidFill>
                <a:latin typeface="Segoe UI" panose="020B0502040204020203" pitchFamily="34" charset="0"/>
                <a:cs typeface="Segoe UI" panose="020B0502040204020203" pitchFamily="34" charset="0"/>
              </a:rPr>
              <a:t> </a:t>
            </a:r>
            <a:r>
              <a:rPr lang="en-US" sz="2400" b="1" smtClean="0">
                <a:solidFill>
                  <a:srgbClr val="00B050"/>
                </a:solidFill>
              </a:rPr>
              <a:t>để 1 hồi nữa so sánh với </a:t>
            </a:r>
            <a:r>
              <a:rPr lang="en-US" sz="2400" b="1" smtClean="0">
                <a:solidFill>
                  <a:srgbClr val="FF00FF"/>
                </a:solidFill>
              </a:rPr>
              <a:t>systemd-boot </a:t>
            </a:r>
            <a:r>
              <a:rPr lang="en-US" sz="2400" b="1" smtClean="0">
                <a:solidFill>
                  <a:srgbClr val="00B050"/>
                </a:solidFill>
              </a:rPr>
              <a:t>đọc kernel khác gì không</a:t>
            </a:r>
            <a:endParaRPr lang="en-US" sz="2400" b="1">
              <a:solidFill>
                <a:srgbClr val="FF00FF"/>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13</a:t>
            </a:fld>
            <a:endParaRPr lang="en-US"/>
          </a:p>
        </p:txBody>
      </p:sp>
      <p:pic>
        <p:nvPicPr>
          <p:cNvPr id="18" name="Picture 17"/>
          <p:cNvPicPr>
            <a:picLocks noChangeAspect="1"/>
          </p:cNvPicPr>
          <p:nvPr/>
        </p:nvPicPr>
        <p:blipFill>
          <a:blip r:embed="rId3"/>
          <a:stretch>
            <a:fillRect/>
          </a:stretch>
        </p:blipFill>
        <p:spPr>
          <a:xfrm>
            <a:off x="1234300" y="2170422"/>
            <a:ext cx="8889036" cy="485062"/>
          </a:xfrm>
          <a:prstGeom prst="rect">
            <a:avLst/>
          </a:prstGeom>
        </p:spPr>
      </p:pic>
      <p:cxnSp>
        <p:nvCxnSpPr>
          <p:cNvPr id="23" name="Straight Connector 22"/>
          <p:cNvCxnSpPr/>
          <p:nvPr/>
        </p:nvCxnSpPr>
        <p:spPr>
          <a:xfrm>
            <a:off x="5472146" y="2615592"/>
            <a:ext cx="4267968" cy="0"/>
          </a:xfrm>
          <a:prstGeom prst="line">
            <a:avLst/>
          </a:prstGeom>
          <a:ln w="19050">
            <a:solidFill>
              <a:srgbClr val="FF00FF"/>
            </a:solidFill>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9828221" y="2379518"/>
            <a:ext cx="289920" cy="27596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38351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6" y="448056"/>
            <a:ext cx="10777057" cy="464510"/>
          </a:xfrm>
        </p:spPr>
        <p:txBody>
          <a:bodyPr>
            <a:noAutofit/>
          </a:bodyPr>
          <a:lstStyle/>
          <a:p>
            <a:r>
              <a:rPr lang="en-US" sz="2400" b="1">
                <a:solidFill>
                  <a:srgbClr val="FF00FF"/>
                </a:solidFill>
              </a:rPr>
              <a:t>6</a:t>
            </a:r>
            <a:r>
              <a:rPr lang="en-US" sz="2400" b="1" smtClean="0">
                <a:solidFill>
                  <a:srgbClr val="FF00FF"/>
                </a:solidFill>
              </a:rPr>
              <a:t>. </a:t>
            </a:r>
            <a:r>
              <a:rPr lang="en-US" sz="2400" b="1" smtClean="0">
                <a:solidFill>
                  <a:srgbClr val="00B050"/>
                </a:solidFill>
              </a:rPr>
              <a:t>Ngắm nghía cách phân chia </a:t>
            </a:r>
            <a:r>
              <a:rPr lang="en-US" sz="2400" b="1" smtClean="0">
                <a:solidFill>
                  <a:srgbClr val="FF00FF"/>
                </a:solidFill>
              </a:rPr>
              <a:t>vách ngăn (partition) </a:t>
            </a:r>
            <a:r>
              <a:rPr lang="en-US" sz="2400" b="1" smtClean="0">
                <a:solidFill>
                  <a:srgbClr val="00B050"/>
                </a:solidFill>
              </a:rPr>
              <a:t>của </a:t>
            </a:r>
            <a:r>
              <a:rPr lang="en-US" sz="2400" b="1" smtClean="0">
                <a:solidFill>
                  <a:srgbClr val="FF00FF"/>
                </a:solidFill>
              </a:rPr>
              <a:t>UEFI</a:t>
            </a:r>
            <a:r>
              <a:rPr lang="en-US" sz="2400" b="1" smtClean="0">
                <a:solidFill>
                  <a:srgbClr val="00B050"/>
                </a:solidFill>
              </a:rPr>
              <a:t> 1 chút</a:t>
            </a:r>
            <a:endParaRPr lang="en-US" sz="2400" b="1">
              <a:solidFill>
                <a:srgbClr val="00B050"/>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14</a:t>
            </a:fld>
            <a:endParaRPr lang="en-US"/>
          </a:p>
        </p:txBody>
      </p:sp>
      <p:pic>
        <p:nvPicPr>
          <p:cNvPr id="7" name="Picture 6"/>
          <p:cNvPicPr>
            <a:picLocks noChangeAspect="1"/>
          </p:cNvPicPr>
          <p:nvPr/>
        </p:nvPicPr>
        <p:blipFill>
          <a:blip r:embed="rId3"/>
          <a:stretch>
            <a:fillRect/>
          </a:stretch>
        </p:blipFill>
        <p:spPr>
          <a:xfrm>
            <a:off x="160046" y="1348353"/>
            <a:ext cx="6208950" cy="4095048"/>
          </a:xfrm>
          <a:prstGeom prst="rect">
            <a:avLst/>
          </a:prstGeom>
        </p:spPr>
      </p:pic>
      <p:pic>
        <p:nvPicPr>
          <p:cNvPr id="8" name="Picture 7"/>
          <p:cNvPicPr>
            <a:picLocks noChangeAspect="1"/>
          </p:cNvPicPr>
          <p:nvPr/>
        </p:nvPicPr>
        <p:blipFill>
          <a:blip r:embed="rId4"/>
          <a:stretch>
            <a:fillRect/>
          </a:stretch>
        </p:blipFill>
        <p:spPr>
          <a:xfrm>
            <a:off x="5344609" y="3390650"/>
            <a:ext cx="6634938" cy="2897256"/>
          </a:xfrm>
          <a:prstGeom prst="rect">
            <a:avLst/>
          </a:prstGeom>
        </p:spPr>
      </p:pic>
    </p:spTree>
    <p:extLst>
      <p:ext uri="{BB962C8B-B14F-4D97-AF65-F5344CB8AC3E}">
        <p14:creationId xmlns:p14="http://schemas.microsoft.com/office/powerpoint/2010/main" val="42179117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6" y="448056"/>
            <a:ext cx="10777057" cy="464510"/>
          </a:xfrm>
        </p:spPr>
        <p:txBody>
          <a:bodyPr>
            <a:noAutofit/>
          </a:bodyPr>
          <a:lstStyle/>
          <a:p>
            <a:r>
              <a:rPr lang="en-US" sz="2400" b="1" smtClean="0">
                <a:solidFill>
                  <a:srgbClr val="FF00FF"/>
                </a:solidFill>
                <a:latin typeface="Segoe UI" panose="020B0502040204020203" pitchFamily="34" charset="0"/>
                <a:cs typeface="Segoe UI" panose="020B0502040204020203" pitchFamily="34" charset="0"/>
              </a:rPr>
              <a:t>→ </a:t>
            </a:r>
            <a:r>
              <a:rPr lang="en-US" sz="2400" b="1" smtClean="0">
                <a:solidFill>
                  <a:srgbClr val="00B050"/>
                </a:solidFill>
              </a:rPr>
              <a:t>CentOS 8</a:t>
            </a:r>
            <a:endParaRPr lang="en-US" sz="2400" b="1">
              <a:solidFill>
                <a:srgbClr val="00B050"/>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15</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7901" y="1540917"/>
            <a:ext cx="9220128" cy="2540460"/>
          </a:xfrm>
          <a:prstGeom prst="rect">
            <a:avLst/>
          </a:prstGeom>
        </p:spPr>
      </p:pic>
    </p:spTree>
    <p:extLst>
      <p:ext uri="{BB962C8B-B14F-4D97-AF65-F5344CB8AC3E}">
        <p14:creationId xmlns:p14="http://schemas.microsoft.com/office/powerpoint/2010/main" val="566047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16</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8908" y="768096"/>
            <a:ext cx="7278116" cy="4848902"/>
          </a:xfrm>
          <a:prstGeom prst="rect">
            <a:avLst/>
          </a:prstGeom>
        </p:spPr>
      </p:pic>
      <p:sp>
        <p:nvSpPr>
          <p:cNvPr id="7" name="Title 6"/>
          <p:cNvSpPr>
            <a:spLocks noGrp="1"/>
          </p:cNvSpPr>
          <p:nvPr>
            <p:ph type="title"/>
          </p:nvPr>
        </p:nvSpPr>
        <p:spPr/>
        <p:txBody>
          <a:bodyPr/>
          <a:lstStyle/>
          <a:p>
            <a:endParaRPr lang="en-US"/>
          </a:p>
        </p:txBody>
      </p:sp>
    </p:spTree>
    <p:extLst>
      <p:ext uri="{BB962C8B-B14F-4D97-AF65-F5344CB8AC3E}">
        <p14:creationId xmlns:p14="http://schemas.microsoft.com/office/powerpoint/2010/main" val="20131545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736912" y="1455929"/>
            <a:ext cx="9778689" cy="2671934"/>
          </a:xfrm>
        </p:spPr>
        <p:txBody>
          <a:bodyPr>
            <a:noAutofit/>
          </a:bodyPr>
          <a:lstStyle/>
          <a:p>
            <a:r>
              <a:rPr lang="vi-VN" sz="3000" b="1" smtClean="0">
                <a:solidFill>
                  <a:srgbClr val="00B0F0"/>
                </a:solidFill>
              </a:rPr>
              <a:t>Giây phút bên nhau nay còn đâu nữa </a:t>
            </a:r>
            <a:br>
              <a:rPr lang="vi-VN" sz="3000" b="1" smtClean="0">
                <a:solidFill>
                  <a:srgbClr val="00B0F0"/>
                </a:solidFill>
              </a:rPr>
            </a:br>
            <a:r>
              <a:rPr lang="vi-VN" sz="3000" b="1" smtClean="0">
                <a:solidFill>
                  <a:srgbClr val="00B0F0"/>
                </a:solidFill>
              </a:rPr>
              <a:t>Người về trong thương nhớ </a:t>
            </a:r>
            <a:br>
              <a:rPr lang="vi-VN" sz="3000" b="1" smtClean="0">
                <a:solidFill>
                  <a:srgbClr val="00B0F0"/>
                </a:solidFill>
              </a:rPr>
            </a:br>
            <a:r>
              <a:rPr lang="vi-VN" sz="3000" b="1" smtClean="0">
                <a:solidFill>
                  <a:srgbClr val="00B0F0"/>
                </a:solidFill>
              </a:rPr>
              <a:t>Người đi nhớ thương người.</a:t>
            </a:r>
            <a:r>
              <a:rPr lang="en-US" sz="3000" b="1" smtClean="0">
                <a:solidFill>
                  <a:srgbClr val="00B0F0"/>
                </a:solidFill>
              </a:rPr>
              <a:t/>
            </a:r>
            <a:br>
              <a:rPr lang="en-US" sz="3000" b="1" smtClean="0">
                <a:solidFill>
                  <a:srgbClr val="00B0F0"/>
                </a:solidFill>
              </a:rPr>
            </a:br>
            <a:r>
              <a:rPr lang="vi-VN" sz="3000" b="1" smtClean="0">
                <a:solidFill>
                  <a:srgbClr val="00B0F0"/>
                </a:solidFill>
              </a:rPr>
              <a:t/>
            </a:r>
            <a:br>
              <a:rPr lang="vi-VN" sz="3000" b="1" smtClean="0">
                <a:solidFill>
                  <a:srgbClr val="00B0F0"/>
                </a:solidFill>
              </a:rPr>
            </a:br>
            <a:r>
              <a:rPr lang="it-IT" sz="3000" b="1">
                <a:solidFill>
                  <a:srgbClr val="00B0F0"/>
                </a:solidFill>
              </a:rPr>
              <a:t>Giã </a:t>
            </a:r>
            <a:r>
              <a:rPr lang="it-IT" sz="3000" b="1" smtClean="0">
                <a:solidFill>
                  <a:srgbClr val="00B0F0"/>
                </a:solidFill>
              </a:rPr>
              <a:t>từ - </a:t>
            </a:r>
            <a:r>
              <a:rPr lang="it-IT" sz="3000" b="1" smtClean="0">
                <a:solidFill>
                  <a:srgbClr val="FF00FF"/>
                </a:solidFill>
              </a:rPr>
              <a:t>Tô </a:t>
            </a:r>
            <a:r>
              <a:rPr lang="it-IT" sz="3000" b="1">
                <a:solidFill>
                  <a:srgbClr val="FF00FF"/>
                </a:solidFill>
              </a:rPr>
              <a:t>thanh </a:t>
            </a:r>
            <a:r>
              <a:rPr lang="it-IT" sz="3000" b="1" smtClean="0">
                <a:solidFill>
                  <a:srgbClr val="FF00FF"/>
                </a:solidFill>
              </a:rPr>
              <a:t>Tùng</a:t>
            </a:r>
            <a:endParaRPr lang="en-US" sz="2500" b="1">
              <a:solidFill>
                <a:srgbClr val="FF00FF"/>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17</a:t>
            </a:fld>
            <a:endParaRPr lang="en-US"/>
          </a:p>
        </p:txBody>
      </p:sp>
    </p:spTree>
    <p:extLst>
      <p:ext uri="{BB962C8B-B14F-4D97-AF65-F5344CB8AC3E}">
        <p14:creationId xmlns:p14="http://schemas.microsoft.com/office/powerpoint/2010/main" val="22452654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23557"/>
            <a:ext cx="10515600" cy="6217920"/>
          </a:xfrm>
        </p:spPr>
        <p:txBody>
          <a:bodyPr anchor="ctr" anchorCtr="0">
            <a:normAutofit/>
          </a:bodyPr>
          <a:lstStyle/>
          <a:p>
            <a:r>
              <a:rPr lang="en-US" sz="4000">
                <a:solidFill>
                  <a:schemeClr val="bg1"/>
                </a:solidFill>
              </a:rPr>
              <a:t>2. GRUB2 sang tay hệ thống cho systemd-boot</a:t>
            </a:r>
            <a:r>
              <a:rPr lang="en-US" sz="4800" smtClean="0">
                <a:solidFill>
                  <a:schemeClr val="bg1"/>
                </a:solidFill>
              </a:rPr>
              <a:t/>
            </a:r>
            <a:br>
              <a:rPr lang="en-US" sz="4800" smtClean="0">
                <a:solidFill>
                  <a:schemeClr val="bg1"/>
                </a:solidFill>
              </a:rPr>
            </a:br>
            <a:endParaRPr lang="en-US" sz="4800">
              <a:solidFill>
                <a:schemeClr val="bg1"/>
              </a:solidFill>
            </a:endParaRPr>
          </a:p>
        </p:txBody>
      </p:sp>
    </p:spTree>
    <p:extLst>
      <p:ext uri="{BB962C8B-B14F-4D97-AF65-F5344CB8AC3E}">
        <p14:creationId xmlns:p14="http://schemas.microsoft.com/office/powerpoint/2010/main" val="11954601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6" y="448056"/>
            <a:ext cx="10777057" cy="464510"/>
          </a:xfrm>
        </p:spPr>
        <p:txBody>
          <a:bodyPr>
            <a:noAutofit/>
          </a:bodyPr>
          <a:lstStyle/>
          <a:p>
            <a:r>
              <a:rPr lang="en-US" sz="2400" b="1" smtClean="0">
                <a:solidFill>
                  <a:srgbClr val="FF00FF"/>
                </a:solidFill>
              </a:rPr>
              <a:t>1. </a:t>
            </a:r>
            <a:r>
              <a:rPr lang="en-US" sz="2400" b="1" smtClean="0">
                <a:solidFill>
                  <a:srgbClr val="00B050"/>
                </a:solidFill>
              </a:rPr>
              <a:t>Khi không xài </a:t>
            </a:r>
            <a:r>
              <a:rPr lang="en-US" sz="2400" b="1" smtClean="0">
                <a:solidFill>
                  <a:srgbClr val="FF00FF"/>
                </a:solidFill>
              </a:rPr>
              <a:t>systemd-boot</a:t>
            </a:r>
            <a:endParaRPr lang="en-US" sz="2400" b="1">
              <a:solidFill>
                <a:srgbClr val="FF00FF"/>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19</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3815" y="210356"/>
            <a:ext cx="7325747" cy="6506483"/>
          </a:xfrm>
          <a:prstGeom prst="rect">
            <a:avLst/>
          </a:prstGeom>
        </p:spPr>
      </p:pic>
      <p:sp>
        <p:nvSpPr>
          <p:cNvPr id="8" name="Rectangle 7"/>
          <p:cNvSpPr/>
          <p:nvPr/>
        </p:nvSpPr>
        <p:spPr>
          <a:xfrm>
            <a:off x="5911469" y="690664"/>
            <a:ext cx="861928" cy="194553"/>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936218" y="1653702"/>
            <a:ext cx="183632" cy="1322961"/>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74870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484093"/>
            <a:ext cx="10515600" cy="5849471"/>
          </a:xfrm>
        </p:spPr>
        <p:txBody>
          <a:bodyPr anchor="ctr" anchorCtr="0">
            <a:normAutofit/>
          </a:bodyPr>
          <a:lstStyle/>
          <a:p>
            <a:r>
              <a:rPr lang="en-US" sz="4000" smtClean="0">
                <a:solidFill>
                  <a:schemeClr val="bg1"/>
                </a:solidFill>
              </a:rPr>
              <a:t>Nội dung</a:t>
            </a:r>
            <a:br>
              <a:rPr lang="en-US" sz="4000" smtClean="0">
                <a:solidFill>
                  <a:schemeClr val="bg1"/>
                </a:solidFill>
              </a:rPr>
            </a:br>
            <a:r>
              <a:rPr lang="en-US" sz="4000" smtClean="0">
                <a:solidFill>
                  <a:schemeClr val="bg1"/>
                </a:solidFill>
              </a:rPr>
              <a:t/>
            </a:r>
            <a:br>
              <a:rPr lang="en-US" sz="4000" smtClean="0">
                <a:solidFill>
                  <a:schemeClr val="bg1"/>
                </a:solidFill>
              </a:rPr>
            </a:br>
            <a:r>
              <a:rPr lang="en-US" sz="4000" smtClean="0">
                <a:solidFill>
                  <a:schemeClr val="bg1"/>
                </a:solidFill>
              </a:rPr>
              <a:t>1.  Cài Linux chọn UEFI </a:t>
            </a:r>
            <a:r>
              <a:rPr lang="en-US" sz="4000">
                <a:solidFill>
                  <a:schemeClr val="bg1"/>
                </a:solidFill>
              </a:rPr>
              <a:t>+ </a:t>
            </a:r>
            <a:r>
              <a:rPr lang="en-US" sz="4000" smtClean="0">
                <a:solidFill>
                  <a:schemeClr val="bg1"/>
                </a:solidFill>
              </a:rPr>
              <a:t>GRUB2</a:t>
            </a:r>
            <a:br>
              <a:rPr lang="en-US" sz="4000" smtClean="0">
                <a:solidFill>
                  <a:schemeClr val="bg1"/>
                </a:solidFill>
              </a:rPr>
            </a:br>
            <a:r>
              <a:rPr lang="en-US" sz="4000" smtClean="0">
                <a:solidFill>
                  <a:schemeClr val="bg1"/>
                </a:solidFill>
              </a:rPr>
              <a:t/>
            </a:r>
            <a:br>
              <a:rPr lang="en-US" sz="4000" smtClean="0">
                <a:solidFill>
                  <a:schemeClr val="bg1"/>
                </a:solidFill>
              </a:rPr>
            </a:br>
            <a:r>
              <a:rPr lang="en-US" sz="4000" smtClean="0">
                <a:solidFill>
                  <a:schemeClr val="bg1"/>
                </a:solidFill>
              </a:rPr>
              <a:t>2. GRUB2 sang </a:t>
            </a:r>
            <a:r>
              <a:rPr lang="en-US" sz="4000">
                <a:solidFill>
                  <a:schemeClr val="bg1"/>
                </a:solidFill>
              </a:rPr>
              <a:t>tay </a:t>
            </a:r>
            <a:r>
              <a:rPr lang="en-US" sz="4000" smtClean="0">
                <a:solidFill>
                  <a:schemeClr val="bg1"/>
                </a:solidFill>
              </a:rPr>
              <a:t>hệ thống cho systemd-boot</a:t>
            </a:r>
            <a:br>
              <a:rPr lang="en-US" sz="4000" smtClean="0">
                <a:solidFill>
                  <a:schemeClr val="bg1"/>
                </a:solidFill>
              </a:rPr>
            </a:br>
            <a:r>
              <a:rPr lang="en-US" sz="4000" smtClean="0">
                <a:solidFill>
                  <a:schemeClr val="bg1"/>
                </a:solidFill>
              </a:rPr>
              <a:t/>
            </a:r>
            <a:br>
              <a:rPr lang="en-US" sz="4000" smtClean="0">
                <a:solidFill>
                  <a:schemeClr val="bg1"/>
                </a:solidFill>
              </a:rPr>
            </a:br>
            <a:r>
              <a:rPr lang="en-US" sz="4000" smtClean="0">
                <a:solidFill>
                  <a:schemeClr val="bg1"/>
                </a:solidFill>
              </a:rPr>
              <a:t>3. Xem em gái mưa systemd-boot diễn</a:t>
            </a:r>
            <a:br>
              <a:rPr lang="en-US" sz="4000" smtClean="0">
                <a:solidFill>
                  <a:schemeClr val="bg1"/>
                </a:solidFill>
              </a:rPr>
            </a:br>
            <a:r>
              <a:rPr lang="en-US" sz="4000" smtClean="0">
                <a:solidFill>
                  <a:schemeClr val="bg1"/>
                </a:solidFill>
              </a:rPr>
              <a:t/>
            </a:r>
            <a:br>
              <a:rPr lang="en-US" sz="4000" smtClean="0">
                <a:solidFill>
                  <a:schemeClr val="bg1"/>
                </a:solidFill>
              </a:rPr>
            </a:br>
            <a:r>
              <a:rPr lang="en-US" sz="4000" smtClean="0">
                <a:solidFill>
                  <a:schemeClr val="bg1"/>
                </a:solidFill>
              </a:rPr>
              <a:t>4. Cơm thêm</a:t>
            </a:r>
            <a:endParaRPr lang="en-US" sz="4000">
              <a:solidFill>
                <a:schemeClr val="bg1"/>
              </a:solidFill>
            </a:endParaRPr>
          </a:p>
        </p:txBody>
      </p:sp>
    </p:spTree>
    <p:extLst>
      <p:ext uri="{BB962C8B-B14F-4D97-AF65-F5344CB8AC3E}">
        <p14:creationId xmlns:p14="http://schemas.microsoft.com/office/powerpoint/2010/main" val="31209255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6" y="448056"/>
            <a:ext cx="10777057" cy="464510"/>
          </a:xfrm>
        </p:spPr>
        <p:txBody>
          <a:bodyPr>
            <a:noAutofit/>
          </a:bodyPr>
          <a:lstStyle/>
          <a:p>
            <a:r>
              <a:rPr lang="en-US" sz="2400" b="1" smtClean="0">
                <a:solidFill>
                  <a:srgbClr val="FF00FF"/>
                </a:solidFill>
              </a:rPr>
              <a:t>2. </a:t>
            </a:r>
            <a:r>
              <a:rPr lang="en-US" sz="2400" b="1" smtClean="0">
                <a:solidFill>
                  <a:srgbClr val="00B050"/>
                </a:solidFill>
              </a:rPr>
              <a:t>Thêm cái đống này để chạy được </a:t>
            </a:r>
            <a:r>
              <a:rPr lang="en-US" sz="2400" b="1" smtClean="0">
                <a:solidFill>
                  <a:srgbClr val="FF00FF"/>
                </a:solidFill>
              </a:rPr>
              <a:t>systemd-boot</a:t>
            </a:r>
            <a:endParaRPr lang="en-US" sz="2400" b="1">
              <a:solidFill>
                <a:srgbClr val="FF00FF"/>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20</a:t>
            </a:fld>
            <a:endParaRPr lang="en-US"/>
          </a:p>
        </p:txBody>
      </p:sp>
      <p:pic>
        <p:nvPicPr>
          <p:cNvPr id="4" name="Picture 3"/>
          <p:cNvPicPr>
            <a:picLocks noChangeAspect="1"/>
          </p:cNvPicPr>
          <p:nvPr/>
        </p:nvPicPr>
        <p:blipFill>
          <a:blip r:embed="rId3"/>
          <a:stretch>
            <a:fillRect/>
          </a:stretch>
        </p:blipFill>
        <p:spPr>
          <a:xfrm>
            <a:off x="521206" y="1325154"/>
            <a:ext cx="4143375" cy="4419600"/>
          </a:xfrm>
          <a:prstGeom prst="rect">
            <a:avLst/>
          </a:prstGeom>
        </p:spPr>
      </p:pic>
      <p:pic>
        <p:nvPicPr>
          <p:cNvPr id="10" name="Picture 9"/>
          <p:cNvPicPr>
            <a:picLocks noChangeAspect="1"/>
          </p:cNvPicPr>
          <p:nvPr/>
        </p:nvPicPr>
        <p:blipFill>
          <a:blip r:embed="rId4"/>
          <a:stretch>
            <a:fillRect/>
          </a:stretch>
        </p:blipFill>
        <p:spPr>
          <a:xfrm>
            <a:off x="4959082" y="4419054"/>
            <a:ext cx="3648075" cy="819150"/>
          </a:xfrm>
          <a:prstGeom prst="rect">
            <a:avLst/>
          </a:prstGeom>
        </p:spPr>
      </p:pic>
      <p:pic>
        <p:nvPicPr>
          <p:cNvPr id="11" name="Picture 10"/>
          <p:cNvPicPr>
            <a:picLocks noChangeAspect="1"/>
          </p:cNvPicPr>
          <p:nvPr/>
        </p:nvPicPr>
        <p:blipFill>
          <a:blip r:embed="rId5"/>
          <a:stretch>
            <a:fillRect/>
          </a:stretch>
        </p:blipFill>
        <p:spPr>
          <a:xfrm>
            <a:off x="4959082" y="1951477"/>
            <a:ext cx="4895850" cy="1057275"/>
          </a:xfrm>
          <a:prstGeom prst="rect">
            <a:avLst/>
          </a:prstGeom>
        </p:spPr>
      </p:pic>
      <p:sp>
        <p:nvSpPr>
          <p:cNvPr id="12" name="Rectangle 11"/>
          <p:cNvSpPr/>
          <p:nvPr/>
        </p:nvSpPr>
        <p:spPr>
          <a:xfrm>
            <a:off x="1322024" y="4324568"/>
            <a:ext cx="3353574" cy="1424083"/>
          </a:xfrm>
          <a:prstGeom prst="rect">
            <a:avLst/>
          </a:prstGeom>
          <a:noFill/>
          <a:ln w="1905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flipV="1">
            <a:off x="3272010" y="2153931"/>
            <a:ext cx="1687072" cy="2588083"/>
          </a:xfrm>
          <a:prstGeom prst="straightConnector1">
            <a:avLst/>
          </a:prstGeom>
          <a:ln w="19050">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3011848" y="4567590"/>
            <a:ext cx="1947234" cy="469020"/>
          </a:xfrm>
          <a:prstGeom prst="straightConnector1">
            <a:avLst/>
          </a:prstGeom>
          <a:ln w="19050">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21207" y="5918577"/>
            <a:ext cx="10777056" cy="646331"/>
          </a:xfrm>
          <a:prstGeom prst="rect">
            <a:avLst/>
          </a:prstGeom>
          <a:noFill/>
        </p:spPr>
        <p:txBody>
          <a:bodyPr wrap="square" rtlCol="0">
            <a:spAutoFit/>
          </a:bodyPr>
          <a:lstStyle/>
          <a:p>
            <a:r>
              <a:rPr lang="en-US" smtClean="0">
                <a:solidFill>
                  <a:srgbClr val="00B050"/>
                </a:solidFill>
              </a:rPr>
              <a:t>Tui làm để </a:t>
            </a:r>
            <a:r>
              <a:rPr lang="en-US" smtClean="0">
                <a:solidFill>
                  <a:srgbClr val="FF00FF"/>
                </a:solidFill>
              </a:rPr>
              <a:t>chạy tự động từ a tới á </a:t>
            </a:r>
            <a:r>
              <a:rPr lang="en-US" smtClean="0">
                <a:solidFill>
                  <a:srgbClr val="00B050"/>
                </a:solidFill>
              </a:rPr>
              <a:t>lun roài, mí bạn vào đây</a:t>
            </a:r>
          </a:p>
          <a:p>
            <a:r>
              <a:rPr lang="en-US">
                <a:solidFill>
                  <a:srgbClr val="00B0F0"/>
                </a:solidFill>
              </a:rPr>
              <a:t>https://github.com/itviet2021/systemd-boot_ubuntu-centos/blob/main/systemd-boot_ubuntu_centos.txt</a:t>
            </a:r>
          </a:p>
        </p:txBody>
      </p:sp>
    </p:spTree>
    <p:extLst>
      <p:ext uri="{BB962C8B-B14F-4D97-AF65-F5344CB8AC3E}">
        <p14:creationId xmlns:p14="http://schemas.microsoft.com/office/powerpoint/2010/main" val="17865322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21</a:t>
            </a:fld>
            <a:endParaRPr lang="en-US"/>
          </a:p>
        </p:txBody>
      </p:sp>
      <p:sp>
        <p:nvSpPr>
          <p:cNvPr id="7" name="Title 6"/>
          <p:cNvSpPr>
            <a:spLocks noGrp="1"/>
          </p:cNvSpPr>
          <p:nvPr>
            <p:ph type="title"/>
          </p:nvPr>
        </p:nvSpPr>
        <p:spPr/>
        <p:txBody>
          <a:bodyPr/>
          <a:lstStyle/>
          <a:p>
            <a:endParaRPr lang="en-US"/>
          </a:p>
        </p:txBody>
      </p:sp>
      <p:pic>
        <p:nvPicPr>
          <p:cNvPr id="8" name="Picture 7"/>
          <p:cNvPicPr>
            <a:picLocks noChangeAspect="1"/>
          </p:cNvPicPr>
          <p:nvPr/>
        </p:nvPicPr>
        <p:blipFill>
          <a:blip r:embed="rId3"/>
          <a:stretch>
            <a:fillRect/>
          </a:stretch>
        </p:blipFill>
        <p:spPr>
          <a:xfrm>
            <a:off x="521207" y="1002382"/>
            <a:ext cx="10715625" cy="3848100"/>
          </a:xfrm>
          <a:prstGeom prst="rect">
            <a:avLst/>
          </a:prstGeom>
        </p:spPr>
      </p:pic>
      <p:sp>
        <p:nvSpPr>
          <p:cNvPr id="9" name="TextBox 8"/>
          <p:cNvSpPr txBox="1"/>
          <p:nvPr/>
        </p:nvSpPr>
        <p:spPr>
          <a:xfrm>
            <a:off x="832207" y="5065160"/>
            <a:ext cx="6318606" cy="646331"/>
          </a:xfrm>
          <a:prstGeom prst="rect">
            <a:avLst/>
          </a:prstGeom>
          <a:noFill/>
        </p:spPr>
        <p:txBody>
          <a:bodyPr wrap="square" rtlCol="0">
            <a:spAutoFit/>
          </a:bodyPr>
          <a:lstStyle/>
          <a:p>
            <a:r>
              <a:rPr lang="en-US" smtClean="0">
                <a:solidFill>
                  <a:srgbClr val="00B0F0"/>
                </a:solidFill>
              </a:rPr>
              <a:t>Xong, khởi động lại</a:t>
            </a:r>
          </a:p>
          <a:p>
            <a:r>
              <a:rPr lang="en-US" smtClean="0">
                <a:solidFill>
                  <a:srgbClr val="00B0F0"/>
                </a:solidFill>
              </a:rPr>
              <a:t>Làm trên </a:t>
            </a:r>
            <a:r>
              <a:rPr lang="en-US" smtClean="0">
                <a:solidFill>
                  <a:srgbClr val="FF00FF"/>
                </a:solidFill>
              </a:rPr>
              <a:t>CentOS 8 </a:t>
            </a:r>
            <a:r>
              <a:rPr lang="en-US" smtClean="0">
                <a:solidFill>
                  <a:srgbClr val="00B0F0"/>
                </a:solidFill>
              </a:rPr>
              <a:t>cũng y bong thoai dù có </a:t>
            </a:r>
            <a:r>
              <a:rPr lang="en-US">
                <a:solidFill>
                  <a:srgbClr val="00B0F0"/>
                </a:solidFill>
              </a:rPr>
              <a:t>chỉnh lại 1 </a:t>
            </a:r>
            <a:r>
              <a:rPr lang="en-US" smtClean="0">
                <a:solidFill>
                  <a:srgbClr val="00B0F0"/>
                </a:solidFill>
              </a:rPr>
              <a:t>xí</a:t>
            </a:r>
            <a:endParaRPr lang="en-US">
              <a:solidFill>
                <a:srgbClr val="00B0F0"/>
              </a:solidFill>
            </a:endParaRPr>
          </a:p>
        </p:txBody>
      </p:sp>
    </p:spTree>
    <p:extLst>
      <p:ext uri="{BB962C8B-B14F-4D97-AF65-F5344CB8AC3E}">
        <p14:creationId xmlns:p14="http://schemas.microsoft.com/office/powerpoint/2010/main" val="41915232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23557"/>
            <a:ext cx="10515600" cy="6217920"/>
          </a:xfrm>
        </p:spPr>
        <p:txBody>
          <a:bodyPr anchor="ctr" anchorCtr="0">
            <a:normAutofit/>
          </a:bodyPr>
          <a:lstStyle/>
          <a:p>
            <a:r>
              <a:rPr lang="en-US" sz="4000">
                <a:solidFill>
                  <a:schemeClr val="bg1"/>
                </a:solidFill>
              </a:rPr>
              <a:t>3. Xem em gái mưa systemd-boot diễn</a:t>
            </a:r>
            <a:r>
              <a:rPr lang="en-US" sz="4800" smtClean="0">
                <a:solidFill>
                  <a:schemeClr val="bg1"/>
                </a:solidFill>
              </a:rPr>
              <a:t/>
            </a:r>
            <a:br>
              <a:rPr lang="en-US" sz="4800" smtClean="0">
                <a:solidFill>
                  <a:schemeClr val="bg1"/>
                </a:solidFill>
              </a:rPr>
            </a:br>
            <a:endParaRPr lang="en-US" sz="4800">
              <a:solidFill>
                <a:schemeClr val="bg1"/>
              </a:solidFill>
            </a:endParaRPr>
          </a:p>
        </p:txBody>
      </p:sp>
    </p:spTree>
    <p:extLst>
      <p:ext uri="{BB962C8B-B14F-4D97-AF65-F5344CB8AC3E}">
        <p14:creationId xmlns:p14="http://schemas.microsoft.com/office/powerpoint/2010/main" val="42266205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6" y="448056"/>
            <a:ext cx="10777057" cy="464510"/>
          </a:xfrm>
        </p:spPr>
        <p:txBody>
          <a:bodyPr>
            <a:noAutofit/>
          </a:bodyPr>
          <a:lstStyle/>
          <a:p>
            <a:r>
              <a:rPr lang="en-US" sz="2400" b="1" smtClean="0">
                <a:solidFill>
                  <a:srgbClr val="FF00FF"/>
                </a:solidFill>
              </a:rPr>
              <a:t>1. </a:t>
            </a:r>
            <a:r>
              <a:rPr lang="en-US" sz="2400" b="1" smtClean="0">
                <a:solidFill>
                  <a:srgbClr val="00B050"/>
                </a:solidFill>
              </a:rPr>
              <a:t>Ngắm nghía màn hình </a:t>
            </a:r>
            <a:r>
              <a:rPr lang="en-US" sz="2400" b="1" smtClean="0">
                <a:solidFill>
                  <a:srgbClr val="FF00FF"/>
                </a:solidFill>
              </a:rPr>
              <a:t>systemd-boot</a:t>
            </a:r>
            <a:r>
              <a:rPr lang="en-US" sz="2400" b="1" smtClean="0">
                <a:solidFill>
                  <a:srgbClr val="00B050"/>
                </a:solidFill>
              </a:rPr>
              <a:t> </a:t>
            </a:r>
            <a:r>
              <a:rPr lang="en-US" sz="2400" b="1" smtClean="0">
                <a:solidFill>
                  <a:srgbClr val="FF0000"/>
                </a:solidFill>
              </a:rPr>
              <a:t>10 giây </a:t>
            </a:r>
            <a:r>
              <a:rPr lang="en-US" sz="2400" b="1" smtClean="0">
                <a:solidFill>
                  <a:srgbClr val="00B050"/>
                </a:solidFill>
              </a:rPr>
              <a:t>hoặc</a:t>
            </a:r>
            <a:endParaRPr lang="en-US" sz="2400" b="1">
              <a:solidFill>
                <a:srgbClr val="00B050"/>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23</a:t>
            </a:fld>
            <a:endParaRPr lang="en-US"/>
          </a:p>
        </p:txBody>
      </p:sp>
      <p:pic>
        <p:nvPicPr>
          <p:cNvPr id="7" name="Picture 6"/>
          <p:cNvPicPr>
            <a:picLocks noChangeAspect="1"/>
          </p:cNvPicPr>
          <p:nvPr/>
        </p:nvPicPr>
        <p:blipFill>
          <a:blip r:embed="rId3"/>
          <a:stretch>
            <a:fillRect/>
          </a:stretch>
        </p:blipFill>
        <p:spPr>
          <a:xfrm>
            <a:off x="521206" y="1337461"/>
            <a:ext cx="6219825" cy="2628900"/>
          </a:xfrm>
          <a:prstGeom prst="rect">
            <a:avLst/>
          </a:prstGeom>
        </p:spPr>
      </p:pic>
      <p:pic>
        <p:nvPicPr>
          <p:cNvPr id="8" name="Picture 7"/>
          <p:cNvPicPr>
            <a:picLocks noChangeAspect="1"/>
          </p:cNvPicPr>
          <p:nvPr/>
        </p:nvPicPr>
        <p:blipFill>
          <a:blip r:embed="rId4"/>
          <a:stretch>
            <a:fillRect/>
          </a:stretch>
        </p:blipFill>
        <p:spPr>
          <a:xfrm>
            <a:off x="514942" y="4057145"/>
            <a:ext cx="6219825" cy="2667000"/>
          </a:xfrm>
          <a:prstGeom prst="rect">
            <a:avLst/>
          </a:prstGeom>
        </p:spPr>
      </p:pic>
      <p:pic>
        <p:nvPicPr>
          <p:cNvPr id="9" name="Picture 8"/>
          <p:cNvPicPr>
            <a:picLocks noChangeAspect="1"/>
          </p:cNvPicPr>
          <p:nvPr/>
        </p:nvPicPr>
        <p:blipFill>
          <a:blip r:embed="rId5"/>
          <a:stretch>
            <a:fillRect/>
          </a:stretch>
        </p:blipFill>
        <p:spPr>
          <a:xfrm>
            <a:off x="8195713" y="2030186"/>
            <a:ext cx="3629025" cy="838200"/>
          </a:xfrm>
          <a:prstGeom prst="rect">
            <a:avLst/>
          </a:prstGeom>
        </p:spPr>
      </p:pic>
      <p:cxnSp>
        <p:nvCxnSpPr>
          <p:cNvPr id="11" name="Straight Arrow Connector 10"/>
          <p:cNvCxnSpPr/>
          <p:nvPr/>
        </p:nvCxnSpPr>
        <p:spPr>
          <a:xfrm flipH="1">
            <a:off x="4153989" y="2564642"/>
            <a:ext cx="4036422" cy="122358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5232400" y="1905000"/>
            <a:ext cx="2958011" cy="85126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096824" y="6406164"/>
            <a:ext cx="600023" cy="324456"/>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5448300" y="1562100"/>
            <a:ext cx="5664200" cy="369332"/>
          </a:xfrm>
          <a:prstGeom prst="rect">
            <a:avLst/>
          </a:prstGeom>
          <a:noFill/>
        </p:spPr>
        <p:txBody>
          <a:bodyPr wrap="square" rtlCol="0">
            <a:spAutoFit/>
          </a:bodyPr>
          <a:lstStyle/>
          <a:p>
            <a:r>
              <a:rPr lang="en-US" smtClean="0">
                <a:solidFill>
                  <a:srgbClr val="00B0F0"/>
                </a:solidFill>
              </a:rPr>
              <a:t>Nhấn </a:t>
            </a:r>
            <a:r>
              <a:rPr lang="en-US" smtClean="0">
                <a:solidFill>
                  <a:srgbClr val="FF0000"/>
                </a:solidFill>
              </a:rPr>
              <a:t>e</a:t>
            </a:r>
            <a:r>
              <a:rPr lang="en-US" smtClean="0">
                <a:solidFill>
                  <a:srgbClr val="00B0F0"/>
                </a:solidFill>
              </a:rPr>
              <a:t> để thêm bớt tham số kernel khi khởi động</a:t>
            </a:r>
            <a:endParaRPr lang="en-US">
              <a:solidFill>
                <a:srgbClr val="00B0F0"/>
              </a:solidFill>
            </a:endParaRPr>
          </a:p>
        </p:txBody>
      </p:sp>
      <p:sp>
        <p:nvSpPr>
          <p:cNvPr id="18" name="TextBox 17"/>
          <p:cNvSpPr txBox="1"/>
          <p:nvPr/>
        </p:nvSpPr>
        <p:spPr>
          <a:xfrm>
            <a:off x="6782029" y="6393626"/>
            <a:ext cx="2723322" cy="369332"/>
          </a:xfrm>
          <a:prstGeom prst="rect">
            <a:avLst/>
          </a:prstGeom>
          <a:noFill/>
        </p:spPr>
        <p:txBody>
          <a:bodyPr wrap="square" rtlCol="0">
            <a:spAutoFit/>
          </a:bodyPr>
          <a:lstStyle/>
          <a:p>
            <a:r>
              <a:rPr lang="en-US" smtClean="0">
                <a:solidFill>
                  <a:srgbClr val="00B050"/>
                </a:solidFill>
              </a:rPr>
              <a:t>Rồi enter 1 phát là xong</a:t>
            </a:r>
            <a:endParaRPr lang="en-US">
              <a:solidFill>
                <a:srgbClr val="00B050"/>
              </a:solidFill>
            </a:endParaRPr>
          </a:p>
        </p:txBody>
      </p:sp>
    </p:spTree>
    <p:extLst>
      <p:ext uri="{BB962C8B-B14F-4D97-AF65-F5344CB8AC3E}">
        <p14:creationId xmlns:p14="http://schemas.microsoft.com/office/powerpoint/2010/main" val="19154340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6" y="421929"/>
            <a:ext cx="10777057" cy="680571"/>
          </a:xfrm>
        </p:spPr>
        <p:txBody>
          <a:bodyPr>
            <a:noAutofit/>
          </a:bodyPr>
          <a:lstStyle/>
          <a:p>
            <a:r>
              <a:rPr lang="en-US" sz="2400" b="1" smtClean="0">
                <a:solidFill>
                  <a:srgbClr val="FF00FF"/>
                </a:solidFill>
              </a:rPr>
              <a:t>2. </a:t>
            </a:r>
            <a:r>
              <a:rPr lang="en-US" sz="2400" b="1" smtClean="0">
                <a:solidFill>
                  <a:srgbClr val="00B050"/>
                </a:solidFill>
              </a:rPr>
              <a:t>Không có tham số </a:t>
            </a:r>
            <a:r>
              <a:rPr lang="en-US" sz="2400" b="1" smtClean="0">
                <a:solidFill>
                  <a:srgbClr val="FF00FF"/>
                </a:solidFill>
              </a:rPr>
              <a:t>quiet</a:t>
            </a:r>
            <a:r>
              <a:rPr lang="en-US" sz="2400" b="1" smtClean="0">
                <a:solidFill>
                  <a:srgbClr val="00B050"/>
                </a:solidFill>
              </a:rPr>
              <a:t> màn hình khởi động có 1 đống chữ vậy nè</a:t>
            </a:r>
            <a:br>
              <a:rPr lang="en-US" sz="2400" b="1" smtClean="0">
                <a:solidFill>
                  <a:srgbClr val="00B050"/>
                </a:solidFill>
              </a:rPr>
            </a:br>
            <a:r>
              <a:rPr lang="en-US" sz="2400" b="1" smtClean="0">
                <a:solidFill>
                  <a:srgbClr val="FF00FF"/>
                </a:solidFill>
                <a:latin typeface="Segoe UI" panose="020B0502040204020203" pitchFamily="34" charset="0"/>
                <a:cs typeface="Segoe UI" panose="020B0502040204020203" pitchFamily="34" charset="0"/>
              </a:rPr>
              <a:t>→ </a:t>
            </a:r>
            <a:r>
              <a:rPr lang="en-US" sz="2400" b="1" smtClean="0">
                <a:solidFill>
                  <a:srgbClr val="00B050"/>
                </a:solidFill>
              </a:rPr>
              <a:t>chậm nữa</a:t>
            </a:r>
            <a:endParaRPr lang="en-US" sz="2400" b="1">
              <a:solidFill>
                <a:srgbClr val="00B050"/>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24</a:t>
            </a:fld>
            <a:endParaRPr lang="en-US"/>
          </a:p>
        </p:txBody>
      </p:sp>
      <p:pic>
        <p:nvPicPr>
          <p:cNvPr id="4" name="Picture 3"/>
          <p:cNvPicPr>
            <a:picLocks noChangeAspect="1"/>
          </p:cNvPicPr>
          <p:nvPr/>
        </p:nvPicPr>
        <p:blipFill>
          <a:blip r:embed="rId3"/>
          <a:stretch>
            <a:fillRect/>
          </a:stretch>
        </p:blipFill>
        <p:spPr>
          <a:xfrm>
            <a:off x="1134508" y="1337182"/>
            <a:ext cx="9550450" cy="5419325"/>
          </a:xfrm>
          <a:prstGeom prst="rect">
            <a:avLst/>
          </a:prstGeom>
        </p:spPr>
      </p:pic>
    </p:spTree>
    <p:extLst>
      <p:ext uri="{BB962C8B-B14F-4D97-AF65-F5344CB8AC3E}">
        <p14:creationId xmlns:p14="http://schemas.microsoft.com/office/powerpoint/2010/main" val="37395254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6" y="421929"/>
            <a:ext cx="11340594" cy="680571"/>
          </a:xfrm>
        </p:spPr>
        <p:txBody>
          <a:bodyPr>
            <a:noAutofit/>
          </a:bodyPr>
          <a:lstStyle/>
          <a:p>
            <a:r>
              <a:rPr lang="en-US" sz="2400" b="1" smtClean="0">
                <a:solidFill>
                  <a:srgbClr val="FF00FF"/>
                </a:solidFill>
              </a:rPr>
              <a:t>3. </a:t>
            </a:r>
            <a:r>
              <a:rPr lang="en-US" sz="2400" b="1" smtClean="0">
                <a:solidFill>
                  <a:srgbClr val="00B050"/>
                </a:solidFill>
              </a:rPr>
              <a:t>Trên </a:t>
            </a:r>
            <a:r>
              <a:rPr lang="en-US" sz="2400" b="1" smtClean="0">
                <a:solidFill>
                  <a:srgbClr val="FF00FF"/>
                </a:solidFill>
              </a:rPr>
              <a:t>CentOS</a:t>
            </a:r>
            <a:r>
              <a:rPr lang="en-US" sz="2400" b="1" smtClean="0">
                <a:solidFill>
                  <a:srgbClr val="00B050"/>
                </a:solidFill>
              </a:rPr>
              <a:t> thì </a:t>
            </a:r>
            <a:r>
              <a:rPr lang="en-US" sz="2400" b="1" smtClean="0">
                <a:solidFill>
                  <a:srgbClr val="FF00FF"/>
                </a:solidFill>
              </a:rPr>
              <a:t>kernel</a:t>
            </a:r>
            <a:r>
              <a:rPr lang="en-US" sz="2400" b="1" smtClean="0">
                <a:solidFill>
                  <a:srgbClr val="00B050"/>
                </a:solidFill>
              </a:rPr>
              <a:t> có thêm tham số </a:t>
            </a:r>
            <a:r>
              <a:rPr lang="en-US" sz="2400" b="1" smtClean="0">
                <a:solidFill>
                  <a:srgbClr val="FF00FF"/>
                </a:solidFill>
              </a:rPr>
              <a:t>rhgb</a:t>
            </a:r>
            <a:r>
              <a:rPr lang="en-US" sz="2400" b="1" smtClean="0">
                <a:solidFill>
                  <a:srgbClr val="00B050"/>
                </a:solidFill>
              </a:rPr>
              <a:t/>
            </a:r>
            <a:br>
              <a:rPr lang="en-US" sz="2400" b="1" smtClean="0">
                <a:solidFill>
                  <a:srgbClr val="00B050"/>
                </a:solidFill>
              </a:rPr>
            </a:br>
            <a:r>
              <a:rPr lang="en-US" sz="2400" b="1" smtClean="0">
                <a:solidFill>
                  <a:srgbClr val="FF00FF"/>
                </a:solidFill>
                <a:latin typeface="Segoe UI" panose="020B0502040204020203" pitchFamily="34" charset="0"/>
                <a:cs typeface="Segoe UI" panose="020B0502040204020203" pitchFamily="34" charset="0"/>
              </a:rPr>
              <a:t>→ </a:t>
            </a:r>
            <a:r>
              <a:rPr lang="en-US" sz="2400" b="1" smtClean="0">
                <a:solidFill>
                  <a:srgbClr val="00B050"/>
                </a:solidFill>
              </a:rPr>
              <a:t>che đi mấy cái chữ làm nhức mắt pà kon</a:t>
            </a:r>
            <a:endParaRPr lang="en-US" sz="2400" b="1">
              <a:solidFill>
                <a:srgbClr val="00B050"/>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25</a:t>
            </a:fld>
            <a:endParaRPr lang="en-US"/>
          </a:p>
        </p:txBody>
      </p:sp>
      <p:pic>
        <p:nvPicPr>
          <p:cNvPr id="7" name="Picture 6"/>
          <p:cNvPicPr>
            <a:picLocks noChangeAspect="1"/>
          </p:cNvPicPr>
          <p:nvPr/>
        </p:nvPicPr>
        <p:blipFill>
          <a:blip r:embed="rId3"/>
          <a:stretch>
            <a:fillRect/>
          </a:stretch>
        </p:blipFill>
        <p:spPr>
          <a:xfrm>
            <a:off x="515008" y="1353843"/>
            <a:ext cx="6076950" cy="5162550"/>
          </a:xfrm>
          <a:prstGeom prst="rect">
            <a:avLst/>
          </a:prstGeom>
        </p:spPr>
      </p:pic>
      <p:pic>
        <p:nvPicPr>
          <p:cNvPr id="8" name="Picture 7"/>
          <p:cNvPicPr>
            <a:picLocks noChangeAspect="1"/>
          </p:cNvPicPr>
          <p:nvPr/>
        </p:nvPicPr>
        <p:blipFill>
          <a:blip r:embed="rId4"/>
          <a:stretch>
            <a:fillRect/>
          </a:stretch>
        </p:blipFill>
        <p:spPr>
          <a:xfrm>
            <a:off x="1801838" y="1963737"/>
            <a:ext cx="9496425" cy="466725"/>
          </a:xfrm>
          <a:prstGeom prst="rect">
            <a:avLst/>
          </a:prstGeom>
        </p:spPr>
      </p:pic>
      <p:cxnSp>
        <p:nvCxnSpPr>
          <p:cNvPr id="10" name="Straight Arrow Connector 9"/>
          <p:cNvCxnSpPr/>
          <p:nvPr/>
        </p:nvCxnSpPr>
        <p:spPr>
          <a:xfrm flipH="1">
            <a:off x="5689600" y="2430462"/>
            <a:ext cx="4622800" cy="960438"/>
          </a:xfrm>
          <a:prstGeom prst="straightConnector1">
            <a:avLst/>
          </a:prstGeom>
          <a:ln w="19050">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746576" y="2712521"/>
            <a:ext cx="2527300" cy="369332"/>
          </a:xfrm>
          <a:prstGeom prst="rect">
            <a:avLst/>
          </a:prstGeom>
          <a:noFill/>
        </p:spPr>
        <p:txBody>
          <a:bodyPr wrap="square" rtlCol="0">
            <a:spAutoFit/>
          </a:bodyPr>
          <a:lstStyle/>
          <a:p>
            <a:r>
              <a:rPr lang="en-US" smtClean="0">
                <a:solidFill>
                  <a:srgbClr val="FF0000"/>
                </a:solidFill>
              </a:rPr>
              <a:t>r</a:t>
            </a:r>
            <a:r>
              <a:rPr lang="en-US" smtClean="0">
                <a:solidFill>
                  <a:srgbClr val="00B0F0"/>
                </a:solidFill>
              </a:rPr>
              <a:t>ed </a:t>
            </a:r>
            <a:r>
              <a:rPr lang="en-US" smtClean="0">
                <a:solidFill>
                  <a:srgbClr val="FF0000"/>
                </a:solidFill>
              </a:rPr>
              <a:t>h</a:t>
            </a:r>
            <a:r>
              <a:rPr lang="en-US" smtClean="0">
                <a:solidFill>
                  <a:srgbClr val="00B0F0"/>
                </a:solidFill>
              </a:rPr>
              <a:t>at </a:t>
            </a:r>
            <a:r>
              <a:rPr lang="en-US">
                <a:solidFill>
                  <a:srgbClr val="FF0000"/>
                </a:solidFill>
              </a:rPr>
              <a:t>g</a:t>
            </a:r>
            <a:r>
              <a:rPr lang="en-US">
                <a:solidFill>
                  <a:srgbClr val="00B0F0"/>
                </a:solidFill>
              </a:rPr>
              <a:t>raphical </a:t>
            </a:r>
            <a:r>
              <a:rPr lang="en-US">
                <a:solidFill>
                  <a:srgbClr val="FF0000"/>
                </a:solidFill>
              </a:rPr>
              <a:t>b</a:t>
            </a:r>
            <a:r>
              <a:rPr lang="en-US">
                <a:solidFill>
                  <a:srgbClr val="00B0F0"/>
                </a:solidFill>
              </a:rPr>
              <a:t>oot</a:t>
            </a:r>
          </a:p>
        </p:txBody>
      </p:sp>
    </p:spTree>
    <p:extLst>
      <p:ext uri="{BB962C8B-B14F-4D97-AF65-F5344CB8AC3E}">
        <p14:creationId xmlns:p14="http://schemas.microsoft.com/office/powerpoint/2010/main" val="25049873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6" y="421929"/>
            <a:ext cx="11340594" cy="530431"/>
          </a:xfrm>
        </p:spPr>
        <p:txBody>
          <a:bodyPr>
            <a:noAutofit/>
          </a:bodyPr>
          <a:lstStyle/>
          <a:p>
            <a:r>
              <a:rPr lang="en-US" sz="2400" b="1" smtClean="0">
                <a:solidFill>
                  <a:srgbClr val="FF00FF"/>
                </a:solidFill>
              </a:rPr>
              <a:t>4. Kiểm tra lại </a:t>
            </a:r>
            <a:r>
              <a:rPr lang="en-US" sz="2400" b="1" smtClean="0">
                <a:solidFill>
                  <a:srgbClr val="00B050"/>
                </a:solidFill>
              </a:rPr>
              <a:t>trên OS để biết khởi động từ </a:t>
            </a:r>
            <a:r>
              <a:rPr lang="en-US" sz="2400" b="1" smtClean="0">
                <a:solidFill>
                  <a:srgbClr val="FF00FF"/>
                </a:solidFill>
              </a:rPr>
              <a:t>system-boot</a:t>
            </a:r>
            <a:endParaRPr lang="en-US" sz="2400" b="1">
              <a:solidFill>
                <a:srgbClr val="FF00FF"/>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26</a:t>
            </a:fld>
            <a:endParaRPr lang="en-US"/>
          </a:p>
        </p:txBody>
      </p:sp>
      <p:pic>
        <p:nvPicPr>
          <p:cNvPr id="4" name="Picture 3"/>
          <p:cNvPicPr>
            <a:picLocks noChangeAspect="1"/>
          </p:cNvPicPr>
          <p:nvPr/>
        </p:nvPicPr>
        <p:blipFill>
          <a:blip r:embed="rId3"/>
          <a:stretch>
            <a:fillRect/>
          </a:stretch>
        </p:blipFill>
        <p:spPr>
          <a:xfrm>
            <a:off x="2239866" y="1574802"/>
            <a:ext cx="7696200" cy="4629150"/>
          </a:xfrm>
          <a:prstGeom prst="rect">
            <a:avLst/>
          </a:prstGeom>
        </p:spPr>
      </p:pic>
      <p:sp>
        <p:nvSpPr>
          <p:cNvPr id="9" name="TextBox 8"/>
          <p:cNvSpPr txBox="1"/>
          <p:nvPr/>
        </p:nvSpPr>
        <p:spPr>
          <a:xfrm>
            <a:off x="2679633" y="3798651"/>
            <a:ext cx="1353175" cy="369332"/>
          </a:xfrm>
          <a:prstGeom prst="rect">
            <a:avLst/>
          </a:prstGeom>
          <a:noFill/>
        </p:spPr>
        <p:txBody>
          <a:bodyPr wrap="square" rtlCol="0">
            <a:spAutoFit/>
          </a:bodyPr>
          <a:lstStyle/>
          <a:p>
            <a:r>
              <a:rPr lang="en-US" smtClean="0">
                <a:solidFill>
                  <a:srgbClr val="00B0F0"/>
                </a:solidFill>
              </a:rPr>
              <a:t>Sáng đèn</a:t>
            </a:r>
            <a:endParaRPr lang="en-US">
              <a:solidFill>
                <a:srgbClr val="00B0F0"/>
              </a:solidFill>
            </a:endParaRPr>
          </a:p>
        </p:txBody>
      </p:sp>
      <p:sp>
        <p:nvSpPr>
          <p:cNvPr id="12" name="Rectangle 11"/>
          <p:cNvSpPr/>
          <p:nvPr/>
        </p:nvSpPr>
        <p:spPr>
          <a:xfrm>
            <a:off x="3789082" y="3185458"/>
            <a:ext cx="197224" cy="1595718"/>
          </a:xfrm>
          <a:prstGeom prst="rect">
            <a:avLst/>
          </a:prstGeom>
          <a:noFill/>
          <a:ln w="1905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804497" y="1958659"/>
            <a:ext cx="3082913" cy="220500"/>
          </a:xfrm>
          <a:prstGeom prst="rect">
            <a:avLst/>
          </a:prstGeom>
          <a:noFill/>
          <a:ln w="1905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29623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27</a:t>
            </a:fld>
            <a:endParaRPr lang="en-US"/>
          </a:p>
        </p:txBody>
      </p:sp>
      <p:sp>
        <p:nvSpPr>
          <p:cNvPr id="7" name="Title 6"/>
          <p:cNvSpPr>
            <a:spLocks noGrp="1"/>
          </p:cNvSpPr>
          <p:nvPr>
            <p:ph type="title"/>
          </p:nvPr>
        </p:nvSpPr>
        <p:spPr/>
        <p:txBody>
          <a:bodyPr/>
          <a:lstStyle/>
          <a:p>
            <a:endParaRPr lang="en-US"/>
          </a:p>
        </p:txBody>
      </p:sp>
      <p:pic>
        <p:nvPicPr>
          <p:cNvPr id="8" name="Picture 7"/>
          <p:cNvPicPr>
            <a:picLocks noChangeAspect="1"/>
          </p:cNvPicPr>
          <p:nvPr/>
        </p:nvPicPr>
        <p:blipFill>
          <a:blip r:embed="rId3"/>
          <a:stretch>
            <a:fillRect/>
          </a:stretch>
        </p:blipFill>
        <p:spPr>
          <a:xfrm>
            <a:off x="1630266" y="584202"/>
            <a:ext cx="8915400" cy="5619750"/>
          </a:xfrm>
          <a:prstGeom prst="rect">
            <a:avLst/>
          </a:prstGeom>
        </p:spPr>
      </p:pic>
      <p:sp>
        <p:nvSpPr>
          <p:cNvPr id="9" name="Rectangle 8"/>
          <p:cNvSpPr/>
          <p:nvPr/>
        </p:nvSpPr>
        <p:spPr>
          <a:xfrm>
            <a:off x="3200752" y="4373463"/>
            <a:ext cx="1009323" cy="229732"/>
          </a:xfrm>
          <a:prstGeom prst="rect">
            <a:avLst/>
          </a:prstGeom>
          <a:noFill/>
          <a:ln w="1905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3202684" y="5778135"/>
            <a:ext cx="838114" cy="0"/>
          </a:xfrm>
          <a:prstGeom prst="line">
            <a:avLst/>
          </a:prstGeom>
          <a:ln w="19050">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3210782" y="4608886"/>
            <a:ext cx="0" cy="116851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355941" y="4508207"/>
            <a:ext cx="5015985" cy="400110"/>
          </a:xfrm>
          <a:prstGeom prst="rect">
            <a:avLst/>
          </a:prstGeom>
          <a:noFill/>
        </p:spPr>
        <p:txBody>
          <a:bodyPr wrap="square" rtlCol="0">
            <a:spAutoFit/>
          </a:bodyPr>
          <a:lstStyle/>
          <a:p>
            <a:r>
              <a:rPr lang="en-US" sz="2000" smtClean="0">
                <a:solidFill>
                  <a:srgbClr val="FF0000"/>
                </a:solidFill>
              </a:rPr>
              <a:t>/ubuntu </a:t>
            </a:r>
            <a:r>
              <a:rPr lang="en-US" sz="2000" smtClean="0">
                <a:solidFill>
                  <a:srgbClr val="00B0F0"/>
                </a:solidFill>
              </a:rPr>
              <a:t>là tính từ </a:t>
            </a:r>
            <a:r>
              <a:rPr lang="en-US" sz="2000" smtClean="0">
                <a:solidFill>
                  <a:srgbClr val="FF0000"/>
                </a:solidFill>
              </a:rPr>
              <a:t>/boot/efi </a:t>
            </a:r>
            <a:r>
              <a:rPr lang="en-US" sz="2000" smtClean="0">
                <a:solidFill>
                  <a:srgbClr val="00B0F0"/>
                </a:solidFill>
              </a:rPr>
              <a:t>chứ k phải từ </a:t>
            </a:r>
            <a:r>
              <a:rPr lang="en-US" sz="2000" smtClean="0">
                <a:solidFill>
                  <a:srgbClr val="FF0000"/>
                </a:solidFill>
              </a:rPr>
              <a:t>/</a:t>
            </a:r>
            <a:endParaRPr lang="en-US" sz="2000">
              <a:solidFill>
                <a:srgbClr val="FF0000"/>
              </a:solidFill>
            </a:endParaRPr>
          </a:p>
        </p:txBody>
      </p:sp>
    </p:spTree>
    <p:extLst>
      <p:ext uri="{BB962C8B-B14F-4D97-AF65-F5344CB8AC3E}">
        <p14:creationId xmlns:p14="http://schemas.microsoft.com/office/powerpoint/2010/main" val="2157618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23557"/>
            <a:ext cx="10515600" cy="6217920"/>
          </a:xfrm>
        </p:spPr>
        <p:txBody>
          <a:bodyPr anchor="ctr" anchorCtr="0">
            <a:normAutofit/>
          </a:bodyPr>
          <a:lstStyle/>
          <a:p>
            <a:r>
              <a:rPr lang="en-US" sz="4000">
                <a:solidFill>
                  <a:schemeClr val="bg1"/>
                </a:solidFill>
              </a:rPr>
              <a:t>4. Cơm </a:t>
            </a:r>
            <a:r>
              <a:rPr lang="en-US" sz="4000" smtClean="0">
                <a:solidFill>
                  <a:schemeClr val="bg1"/>
                </a:solidFill>
              </a:rPr>
              <a:t>thêm</a:t>
            </a:r>
            <a:r>
              <a:rPr lang="en-US" sz="4800" smtClean="0">
                <a:solidFill>
                  <a:schemeClr val="bg1"/>
                </a:solidFill>
              </a:rPr>
              <a:t/>
            </a:r>
            <a:br>
              <a:rPr lang="en-US" sz="4800" smtClean="0">
                <a:solidFill>
                  <a:schemeClr val="bg1"/>
                </a:solidFill>
              </a:rPr>
            </a:br>
            <a:endParaRPr lang="en-US" sz="4800">
              <a:solidFill>
                <a:schemeClr val="bg1"/>
              </a:solidFill>
            </a:endParaRPr>
          </a:p>
        </p:txBody>
      </p:sp>
    </p:spTree>
    <p:extLst>
      <p:ext uri="{BB962C8B-B14F-4D97-AF65-F5344CB8AC3E}">
        <p14:creationId xmlns:p14="http://schemas.microsoft.com/office/powerpoint/2010/main" val="29521044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6" y="448056"/>
            <a:ext cx="10777057" cy="464510"/>
          </a:xfrm>
        </p:spPr>
        <p:txBody>
          <a:bodyPr>
            <a:noAutofit/>
          </a:bodyPr>
          <a:lstStyle/>
          <a:p>
            <a:r>
              <a:rPr lang="en-US" sz="2400" b="1" smtClean="0">
                <a:solidFill>
                  <a:srgbClr val="FF00FF"/>
                </a:solidFill>
              </a:rPr>
              <a:t>1. </a:t>
            </a:r>
            <a:r>
              <a:rPr lang="en-US" sz="2400" b="1" smtClean="0">
                <a:solidFill>
                  <a:srgbClr val="00B050"/>
                </a:solidFill>
              </a:rPr>
              <a:t>Bỏ lỗi không lụm (load) được module khi khởi độn</a:t>
            </a:r>
            <a:r>
              <a:rPr lang="en-US" sz="2400" b="1">
                <a:solidFill>
                  <a:srgbClr val="00B050"/>
                </a:solidFill>
              </a:rPr>
              <a:t>g</a:t>
            </a: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29</a:t>
            </a:fld>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206" y="1563832"/>
            <a:ext cx="6668431" cy="819264"/>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322" y="2863386"/>
            <a:ext cx="12071287" cy="1136552"/>
          </a:xfrm>
          <a:prstGeom prst="rect">
            <a:avLst/>
          </a:prstGeom>
        </p:spPr>
      </p:pic>
    </p:spTree>
    <p:extLst>
      <p:ext uri="{BB962C8B-B14F-4D97-AF65-F5344CB8AC3E}">
        <p14:creationId xmlns:p14="http://schemas.microsoft.com/office/powerpoint/2010/main" val="16969832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1" y="497542"/>
            <a:ext cx="11310423" cy="5970494"/>
          </a:xfrm>
        </p:spPr>
        <p:txBody>
          <a:bodyPr anchor="ctr" anchorCtr="0">
            <a:normAutofit/>
          </a:bodyPr>
          <a:lstStyle/>
          <a:p>
            <a:r>
              <a:rPr lang="en-US" sz="2700" smtClean="0">
                <a:solidFill>
                  <a:schemeClr val="bg1"/>
                </a:solidFill>
              </a:rPr>
              <a:t>Thực </a:t>
            </a:r>
            <a:r>
              <a:rPr lang="en-US" sz="2700">
                <a:solidFill>
                  <a:schemeClr val="bg1"/>
                </a:solidFill>
              </a:rPr>
              <a:t>hành </a:t>
            </a:r>
            <a:r>
              <a:rPr lang="en-US" sz="2700" smtClean="0">
                <a:solidFill>
                  <a:schemeClr val="bg1"/>
                </a:solidFill>
              </a:rPr>
              <a:t>theo rất nhanh</a:t>
            </a:r>
            <a:r>
              <a:rPr lang="en-US" sz="2700">
                <a:solidFill>
                  <a:schemeClr val="bg1"/>
                </a:solidFill>
              </a:rPr>
              <a:t>, gọn, lẹ</a:t>
            </a:r>
            <a:r>
              <a:rPr lang="en-US" sz="2700" smtClean="0">
                <a:solidFill>
                  <a:schemeClr val="bg1"/>
                </a:solidFill>
              </a:rPr>
              <a:t/>
            </a:r>
            <a:br>
              <a:rPr lang="en-US" sz="2700" smtClean="0">
                <a:solidFill>
                  <a:schemeClr val="bg1"/>
                </a:solidFill>
              </a:rPr>
            </a:br>
            <a:r>
              <a:rPr lang="en-US" sz="2700" smtClean="0">
                <a:solidFill>
                  <a:schemeClr val="bg1"/>
                </a:solidFill>
              </a:rPr>
              <a:t/>
            </a:r>
            <a:br>
              <a:rPr lang="en-US" sz="2700" smtClean="0">
                <a:solidFill>
                  <a:schemeClr val="bg1"/>
                </a:solidFill>
              </a:rPr>
            </a:br>
            <a:r>
              <a:rPr lang="en-US" sz="2700" smtClean="0">
                <a:solidFill>
                  <a:schemeClr val="bg1"/>
                </a:solidFill>
              </a:rPr>
              <a:t>Lệnh + slide ở đây </a:t>
            </a:r>
            <a:r>
              <a:rPr lang="en-US" sz="2700">
                <a:solidFill>
                  <a:schemeClr val="bg1"/>
                </a:solidFill>
              </a:rPr>
              <a:t/>
            </a:r>
            <a:br>
              <a:rPr lang="en-US" sz="2700">
                <a:solidFill>
                  <a:schemeClr val="bg1"/>
                </a:solidFill>
              </a:rPr>
            </a:br>
            <a:r>
              <a:rPr lang="en-US" sz="2700">
                <a:solidFill>
                  <a:schemeClr val="bg1"/>
                </a:solidFill>
              </a:rPr>
              <a:t>https://github.com/itviet2021/systemd-boot_ubuntu-centos</a:t>
            </a:r>
            <a:r>
              <a:rPr lang="en-US" sz="2700" smtClean="0">
                <a:solidFill>
                  <a:schemeClr val="bg1"/>
                </a:solidFill>
              </a:rPr>
              <a:t/>
            </a:r>
            <a:br>
              <a:rPr lang="en-US" sz="2700" smtClean="0">
                <a:solidFill>
                  <a:schemeClr val="bg1"/>
                </a:solidFill>
              </a:rPr>
            </a:br>
            <a:r>
              <a:rPr lang="en-US" sz="2700">
                <a:solidFill>
                  <a:schemeClr val="bg1"/>
                </a:solidFill>
              </a:rPr>
              <a:t/>
            </a:r>
            <a:br>
              <a:rPr lang="en-US" sz="2700">
                <a:solidFill>
                  <a:schemeClr val="bg1"/>
                </a:solidFill>
              </a:rPr>
            </a:br>
            <a:r>
              <a:rPr lang="en-US" sz="2700">
                <a:solidFill>
                  <a:schemeClr val="bg1"/>
                </a:solidFill>
              </a:rPr>
              <a:t>copy lệnh → </a:t>
            </a:r>
            <a:r>
              <a:rPr lang="en-US" sz="2700" smtClean="0">
                <a:solidFill>
                  <a:schemeClr val="bg1"/>
                </a:solidFill>
              </a:rPr>
              <a:t>lên </a:t>
            </a:r>
            <a:r>
              <a:rPr lang="en-US" sz="2700">
                <a:solidFill>
                  <a:schemeClr val="bg1"/>
                </a:solidFill>
              </a:rPr>
              <a:t>putty nhấn chuột </a:t>
            </a:r>
            <a:r>
              <a:rPr lang="en-US" sz="2700" smtClean="0">
                <a:solidFill>
                  <a:schemeClr val="bg1"/>
                </a:solidFill>
              </a:rPr>
              <a:t>phải để dán, </a:t>
            </a:r>
            <a:r>
              <a:rPr lang="en-US" sz="2700">
                <a:solidFill>
                  <a:schemeClr val="bg1"/>
                </a:solidFill>
              </a:rPr>
              <a:t>enter cái bụp là xong</a:t>
            </a:r>
            <a:br>
              <a:rPr lang="en-US" sz="2700">
                <a:solidFill>
                  <a:schemeClr val="bg1"/>
                </a:solidFill>
              </a:rPr>
            </a:br>
            <a:r>
              <a:rPr lang="en-US" sz="2700">
                <a:solidFill>
                  <a:schemeClr val="bg1"/>
                </a:solidFill>
              </a:rPr>
              <a:t/>
            </a:r>
            <a:br>
              <a:rPr lang="en-US" sz="2700">
                <a:solidFill>
                  <a:schemeClr val="bg1"/>
                </a:solidFill>
              </a:rPr>
            </a:br>
            <a:r>
              <a:rPr lang="en-US" sz="2700">
                <a:solidFill>
                  <a:schemeClr val="bg1"/>
                </a:solidFill>
              </a:rPr>
              <a:t/>
            </a:r>
            <a:br>
              <a:rPr lang="en-US" sz="2700">
                <a:solidFill>
                  <a:schemeClr val="bg1"/>
                </a:solidFill>
              </a:rPr>
            </a:br>
            <a:r>
              <a:rPr lang="en-US" sz="2700">
                <a:solidFill>
                  <a:schemeClr val="bg1"/>
                </a:solidFill>
              </a:rPr>
              <a:t>Các ý kiến  đóng góp để tài liệu tốt hơn</a:t>
            </a:r>
            <a:br>
              <a:rPr lang="en-US" sz="2700">
                <a:solidFill>
                  <a:schemeClr val="bg1"/>
                </a:solidFill>
              </a:rPr>
            </a:br>
            <a:r>
              <a:rPr lang="en-US" sz="2700" smtClean="0">
                <a:solidFill>
                  <a:schemeClr val="bg1"/>
                </a:solidFill>
              </a:rPr>
              <a:t>→ liên hệ tui theo thông tin slide đầu nhen</a:t>
            </a:r>
            <a:br>
              <a:rPr lang="en-US" sz="2700" smtClean="0">
                <a:solidFill>
                  <a:schemeClr val="bg1"/>
                </a:solidFill>
              </a:rPr>
            </a:br>
            <a:endParaRPr lang="en-US" sz="4800">
              <a:solidFill>
                <a:schemeClr val="bg1"/>
              </a:solidFill>
            </a:endParaRPr>
          </a:p>
        </p:txBody>
      </p:sp>
    </p:spTree>
    <p:extLst>
      <p:ext uri="{BB962C8B-B14F-4D97-AF65-F5344CB8AC3E}">
        <p14:creationId xmlns:p14="http://schemas.microsoft.com/office/powerpoint/2010/main" val="39832125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6" y="448056"/>
            <a:ext cx="10777057" cy="464510"/>
          </a:xfrm>
        </p:spPr>
        <p:txBody>
          <a:bodyPr>
            <a:noAutofit/>
          </a:bodyPr>
          <a:lstStyle/>
          <a:p>
            <a:r>
              <a:rPr lang="en-US" sz="2400" b="1" smtClean="0">
                <a:solidFill>
                  <a:srgbClr val="FF00FF"/>
                </a:solidFill>
                <a:latin typeface="Segoe UI" panose="020B0502040204020203" pitchFamily="34" charset="0"/>
                <a:cs typeface="Segoe UI" panose="020B0502040204020203" pitchFamily="34" charset="0"/>
              </a:rPr>
              <a:t>→ </a:t>
            </a:r>
            <a:r>
              <a:rPr lang="en-US" sz="2400" smtClean="0">
                <a:solidFill>
                  <a:srgbClr val="00B050"/>
                </a:solidFill>
                <a:cs typeface="Segoe UI" panose="020B0502040204020203" pitchFamily="34" charset="0"/>
              </a:rPr>
              <a:t>g</a:t>
            </a:r>
            <a:r>
              <a:rPr lang="en-US" sz="2400" b="1" smtClean="0">
                <a:solidFill>
                  <a:srgbClr val="00B050"/>
                </a:solidFill>
              </a:rPr>
              <a:t>õ vài lệnh như này </a:t>
            </a:r>
            <a:endParaRPr lang="en-US" sz="2400" b="1">
              <a:solidFill>
                <a:srgbClr val="00B050"/>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30</a:t>
            </a:fld>
            <a:endParaRPr lang="en-US"/>
          </a:p>
        </p:txBody>
      </p:sp>
      <p:pic>
        <p:nvPicPr>
          <p:cNvPr id="4" name="Picture 3"/>
          <p:cNvPicPr>
            <a:picLocks noChangeAspect="1"/>
          </p:cNvPicPr>
          <p:nvPr/>
        </p:nvPicPr>
        <p:blipFill>
          <a:blip r:embed="rId3"/>
          <a:stretch>
            <a:fillRect/>
          </a:stretch>
        </p:blipFill>
        <p:spPr>
          <a:xfrm>
            <a:off x="521206" y="1626662"/>
            <a:ext cx="8837196" cy="65572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1206" y="3276020"/>
            <a:ext cx="8849960" cy="1000265"/>
          </a:xfrm>
          <a:prstGeom prst="rect">
            <a:avLst/>
          </a:prstGeom>
        </p:spPr>
      </p:pic>
      <p:sp>
        <p:nvSpPr>
          <p:cNvPr id="10" name="TextBox 9"/>
          <p:cNvSpPr txBox="1"/>
          <p:nvPr/>
        </p:nvSpPr>
        <p:spPr>
          <a:xfrm>
            <a:off x="3435531" y="2639544"/>
            <a:ext cx="1776549" cy="400110"/>
          </a:xfrm>
          <a:prstGeom prst="rect">
            <a:avLst/>
          </a:prstGeom>
          <a:noFill/>
        </p:spPr>
        <p:txBody>
          <a:bodyPr wrap="square" rtlCol="0">
            <a:spAutoFit/>
          </a:bodyPr>
          <a:lstStyle/>
          <a:p>
            <a:r>
              <a:rPr lang="en-US" sz="2000" smtClean="0">
                <a:solidFill>
                  <a:srgbClr val="00B0F0"/>
                </a:solidFill>
              </a:rPr>
              <a:t>Lệnh bi giờ</a:t>
            </a:r>
            <a:endParaRPr lang="en-US" sz="2000">
              <a:solidFill>
                <a:srgbClr val="00B0F0"/>
              </a:solidFill>
            </a:endParaRPr>
          </a:p>
        </p:txBody>
      </p:sp>
      <p:sp>
        <p:nvSpPr>
          <p:cNvPr id="11" name="TextBox 10"/>
          <p:cNvSpPr txBox="1"/>
          <p:nvPr/>
        </p:nvSpPr>
        <p:spPr>
          <a:xfrm>
            <a:off x="3435531" y="4288653"/>
            <a:ext cx="1896124" cy="400110"/>
          </a:xfrm>
          <a:prstGeom prst="rect">
            <a:avLst/>
          </a:prstGeom>
          <a:noFill/>
        </p:spPr>
        <p:txBody>
          <a:bodyPr wrap="square" rtlCol="0">
            <a:spAutoFit/>
          </a:bodyPr>
          <a:lstStyle/>
          <a:p>
            <a:r>
              <a:rPr lang="en-US" sz="2000" smtClean="0">
                <a:solidFill>
                  <a:srgbClr val="00B0F0"/>
                </a:solidFill>
              </a:rPr>
              <a:t>Lệnh ngày xưa</a:t>
            </a:r>
            <a:endParaRPr lang="en-US" sz="2000">
              <a:solidFill>
                <a:srgbClr val="00B0F0"/>
              </a:solidFill>
            </a:endParaRPr>
          </a:p>
        </p:txBody>
      </p:sp>
      <p:cxnSp>
        <p:nvCxnSpPr>
          <p:cNvPr id="9" name="Straight Arrow Connector 8"/>
          <p:cNvCxnSpPr/>
          <p:nvPr/>
        </p:nvCxnSpPr>
        <p:spPr>
          <a:xfrm flipV="1">
            <a:off x="3049464" y="2881955"/>
            <a:ext cx="448578" cy="413068"/>
          </a:xfrm>
          <a:prstGeom prst="straightConnector1">
            <a:avLst/>
          </a:prstGeom>
          <a:ln w="19050">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906442" y="4075184"/>
            <a:ext cx="591600" cy="437467"/>
          </a:xfrm>
          <a:prstGeom prst="straightConnector1">
            <a:avLst/>
          </a:prstGeom>
          <a:ln w="19050">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293079" y="1599443"/>
            <a:ext cx="1051594" cy="27536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17177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31</a:t>
            </a:fld>
            <a:endParaRPr lang="en-US"/>
          </a:p>
        </p:txBody>
      </p:sp>
      <p:sp>
        <p:nvSpPr>
          <p:cNvPr id="7" name="Title 1"/>
          <p:cNvSpPr txBox="1">
            <a:spLocks/>
          </p:cNvSpPr>
          <p:nvPr/>
        </p:nvSpPr>
        <p:spPr>
          <a:xfrm>
            <a:off x="521206" y="448056"/>
            <a:ext cx="10777057" cy="46451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sz="2400" b="1" smtClean="0">
                <a:solidFill>
                  <a:srgbClr val="FF00FF"/>
                </a:solidFill>
              </a:rPr>
              <a:t>2. </a:t>
            </a:r>
            <a:r>
              <a:rPr lang="en-US" sz="2400" b="1" smtClean="0">
                <a:solidFill>
                  <a:srgbClr val="00B050"/>
                </a:solidFill>
              </a:rPr>
              <a:t>Từ </a:t>
            </a:r>
            <a:r>
              <a:rPr lang="en-US" sz="2400" b="1" smtClean="0">
                <a:solidFill>
                  <a:srgbClr val="FF00FF"/>
                </a:solidFill>
              </a:rPr>
              <a:t>linux kernel 5.7 </a:t>
            </a:r>
            <a:r>
              <a:rPr lang="en-US" sz="2400" b="1" smtClean="0">
                <a:solidFill>
                  <a:srgbClr val="00B050"/>
                </a:solidFill>
              </a:rPr>
              <a:t>thống nhất </a:t>
            </a:r>
            <a:r>
              <a:rPr lang="en-US" sz="2400" b="1" smtClean="0">
                <a:solidFill>
                  <a:srgbClr val="FF00FF"/>
                </a:solidFill>
              </a:rPr>
              <a:t>cách đặt tên mới</a:t>
            </a:r>
            <a:endParaRPr lang="en-US" sz="2400" b="1">
              <a:solidFill>
                <a:srgbClr val="FF00FF"/>
              </a:solidFill>
            </a:endParaRPr>
          </a:p>
        </p:txBody>
      </p:sp>
      <p:pic>
        <p:nvPicPr>
          <p:cNvPr id="8" name="Picture 7"/>
          <p:cNvPicPr>
            <a:picLocks noChangeAspect="1"/>
          </p:cNvPicPr>
          <p:nvPr/>
        </p:nvPicPr>
        <p:blipFill>
          <a:blip r:embed="rId3"/>
          <a:stretch>
            <a:fillRect/>
          </a:stretch>
        </p:blipFill>
        <p:spPr>
          <a:xfrm>
            <a:off x="653366" y="1741579"/>
            <a:ext cx="3957823" cy="4498248"/>
          </a:xfrm>
          <a:prstGeom prst="rect">
            <a:avLst/>
          </a:prstGeom>
        </p:spPr>
      </p:pic>
      <p:cxnSp>
        <p:nvCxnSpPr>
          <p:cNvPr id="13" name="Straight Connector 12"/>
          <p:cNvCxnSpPr/>
          <p:nvPr/>
        </p:nvCxnSpPr>
        <p:spPr>
          <a:xfrm>
            <a:off x="649484" y="1933360"/>
            <a:ext cx="173706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91483" y="1362268"/>
            <a:ext cx="2525790" cy="369332"/>
          </a:xfrm>
          <a:prstGeom prst="rect">
            <a:avLst/>
          </a:prstGeom>
          <a:noFill/>
        </p:spPr>
        <p:txBody>
          <a:bodyPr wrap="square" rtlCol="0">
            <a:spAutoFit/>
          </a:bodyPr>
          <a:lstStyle/>
          <a:p>
            <a:r>
              <a:rPr lang="en-US" smtClean="0">
                <a:solidFill>
                  <a:srgbClr val="FF0000"/>
                </a:solidFill>
              </a:rPr>
              <a:t>Ông chủ/nô lệ, đày tớ</a:t>
            </a:r>
            <a:endParaRPr lang="en-US">
              <a:solidFill>
                <a:srgbClr val="FF0000"/>
              </a:solidFill>
            </a:endParaRPr>
          </a:p>
        </p:txBody>
      </p:sp>
      <p:sp>
        <p:nvSpPr>
          <p:cNvPr id="16" name="TextBox 15"/>
          <p:cNvSpPr txBox="1"/>
          <p:nvPr/>
        </p:nvSpPr>
        <p:spPr>
          <a:xfrm>
            <a:off x="718305" y="2120891"/>
            <a:ext cx="2525790" cy="369332"/>
          </a:xfrm>
          <a:prstGeom prst="rect">
            <a:avLst/>
          </a:prstGeom>
          <a:noFill/>
        </p:spPr>
        <p:txBody>
          <a:bodyPr wrap="square" rtlCol="0">
            <a:spAutoFit/>
          </a:bodyPr>
          <a:lstStyle/>
          <a:p>
            <a:r>
              <a:rPr lang="en-US" smtClean="0">
                <a:solidFill>
                  <a:srgbClr val="FF00FF"/>
                </a:solidFill>
              </a:rPr>
              <a:t>Thay bằng</a:t>
            </a:r>
            <a:endParaRPr lang="en-US">
              <a:solidFill>
                <a:srgbClr val="FF00FF"/>
              </a:solidFill>
            </a:endParaRPr>
          </a:p>
        </p:txBody>
      </p:sp>
      <p:pic>
        <p:nvPicPr>
          <p:cNvPr id="17" name="Picture 16"/>
          <p:cNvPicPr>
            <a:picLocks noChangeAspect="1"/>
          </p:cNvPicPr>
          <p:nvPr/>
        </p:nvPicPr>
        <p:blipFill>
          <a:blip r:embed="rId4"/>
          <a:stretch>
            <a:fillRect/>
          </a:stretch>
        </p:blipFill>
        <p:spPr>
          <a:xfrm>
            <a:off x="6086643" y="1741579"/>
            <a:ext cx="2598712" cy="1618359"/>
          </a:xfrm>
          <a:prstGeom prst="rect">
            <a:avLst/>
          </a:prstGeom>
        </p:spPr>
      </p:pic>
      <p:sp>
        <p:nvSpPr>
          <p:cNvPr id="18" name="TextBox 17"/>
          <p:cNvSpPr txBox="1"/>
          <p:nvPr/>
        </p:nvSpPr>
        <p:spPr>
          <a:xfrm>
            <a:off x="6223404" y="2085745"/>
            <a:ext cx="1370092" cy="369332"/>
          </a:xfrm>
          <a:prstGeom prst="rect">
            <a:avLst/>
          </a:prstGeom>
          <a:noFill/>
        </p:spPr>
        <p:txBody>
          <a:bodyPr wrap="square" rtlCol="0">
            <a:spAutoFit/>
          </a:bodyPr>
          <a:lstStyle/>
          <a:p>
            <a:r>
              <a:rPr lang="en-US" smtClean="0">
                <a:solidFill>
                  <a:srgbClr val="FF00FF"/>
                </a:solidFill>
              </a:rPr>
              <a:t>Thay bằng</a:t>
            </a:r>
            <a:endParaRPr lang="en-US">
              <a:solidFill>
                <a:srgbClr val="FF00FF"/>
              </a:solidFill>
            </a:endParaRPr>
          </a:p>
        </p:txBody>
      </p:sp>
      <p:sp>
        <p:nvSpPr>
          <p:cNvPr id="19" name="TextBox 18"/>
          <p:cNvSpPr txBox="1"/>
          <p:nvPr/>
        </p:nvSpPr>
        <p:spPr>
          <a:xfrm>
            <a:off x="6086643" y="1372247"/>
            <a:ext cx="3658248" cy="369332"/>
          </a:xfrm>
          <a:prstGeom prst="rect">
            <a:avLst/>
          </a:prstGeom>
          <a:noFill/>
        </p:spPr>
        <p:txBody>
          <a:bodyPr wrap="square" rtlCol="0">
            <a:spAutoFit/>
          </a:bodyPr>
          <a:lstStyle/>
          <a:p>
            <a:r>
              <a:rPr lang="en-US" smtClean="0">
                <a:solidFill>
                  <a:srgbClr val="FF0000"/>
                </a:solidFill>
              </a:rPr>
              <a:t>Danh sách đen/danh </a:t>
            </a:r>
            <a:r>
              <a:rPr lang="en-US">
                <a:solidFill>
                  <a:srgbClr val="FF0000"/>
                </a:solidFill>
              </a:rPr>
              <a:t>sách </a:t>
            </a:r>
            <a:r>
              <a:rPr lang="en-US" smtClean="0">
                <a:solidFill>
                  <a:srgbClr val="FF0000"/>
                </a:solidFill>
              </a:rPr>
              <a:t>trắng</a:t>
            </a:r>
            <a:endParaRPr lang="en-US">
              <a:solidFill>
                <a:srgbClr val="FF0000"/>
              </a:solidFill>
            </a:endParaRPr>
          </a:p>
        </p:txBody>
      </p:sp>
      <p:cxnSp>
        <p:nvCxnSpPr>
          <p:cNvPr id="20" name="Straight Connector 19"/>
          <p:cNvCxnSpPr/>
          <p:nvPr/>
        </p:nvCxnSpPr>
        <p:spPr>
          <a:xfrm>
            <a:off x="6088938" y="1932906"/>
            <a:ext cx="222182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34769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6" y="448056"/>
            <a:ext cx="10777057" cy="464510"/>
          </a:xfrm>
        </p:spPr>
        <p:txBody>
          <a:bodyPr>
            <a:noAutofit/>
          </a:bodyPr>
          <a:lstStyle/>
          <a:p>
            <a:r>
              <a:rPr lang="en-US" sz="2400" b="1" smtClean="0">
                <a:solidFill>
                  <a:srgbClr val="FF00FF"/>
                </a:solidFill>
              </a:rPr>
              <a:t>3. </a:t>
            </a:r>
            <a:r>
              <a:rPr lang="en-US" sz="2400" b="1" smtClean="0">
                <a:solidFill>
                  <a:srgbClr val="00B050"/>
                </a:solidFill>
              </a:rPr>
              <a:t>Lấy đường dẫn thiết bị gắn vào vách ngăn root (root partition - /)</a:t>
            </a:r>
            <a:endParaRPr lang="en-US" sz="2400" b="1">
              <a:solidFill>
                <a:srgbClr val="00B050"/>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32</a:t>
            </a:fld>
            <a:endParaRPr lang="en-US"/>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206" y="1594461"/>
            <a:ext cx="8862082" cy="4036905"/>
          </a:xfrm>
          <a:prstGeom prst="rect">
            <a:avLst/>
          </a:prstGeom>
        </p:spPr>
      </p:pic>
      <p:sp>
        <p:nvSpPr>
          <p:cNvPr id="16" name="Rectangle 15"/>
          <p:cNvSpPr/>
          <p:nvPr/>
        </p:nvSpPr>
        <p:spPr>
          <a:xfrm>
            <a:off x="7422924" y="3088888"/>
            <a:ext cx="339209" cy="278781"/>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5507915" y="5968320"/>
            <a:ext cx="5967083" cy="646331"/>
          </a:xfrm>
          <a:prstGeom prst="rect">
            <a:avLst/>
          </a:prstGeom>
          <a:noFill/>
        </p:spPr>
        <p:txBody>
          <a:bodyPr wrap="square" rtlCol="0">
            <a:spAutoFit/>
          </a:bodyPr>
          <a:lstStyle/>
          <a:p>
            <a:r>
              <a:rPr lang="en-US" smtClean="0">
                <a:solidFill>
                  <a:srgbClr val="FF00FF"/>
                </a:solidFill>
              </a:rPr>
              <a:t>Lấy </a:t>
            </a:r>
            <a:r>
              <a:rPr lang="en-US" smtClean="0">
                <a:solidFill>
                  <a:srgbClr val="00B0F0"/>
                </a:solidFill>
              </a:rPr>
              <a:t>(cut) </a:t>
            </a:r>
            <a:r>
              <a:rPr lang="en-US" smtClean="0">
                <a:solidFill>
                  <a:srgbClr val="FF00FF"/>
                </a:solidFill>
              </a:rPr>
              <a:t>cột số 1 -f1 </a:t>
            </a:r>
            <a:r>
              <a:rPr lang="en-US" smtClean="0">
                <a:solidFill>
                  <a:srgbClr val="00B0F0"/>
                </a:solidFill>
              </a:rPr>
              <a:t>(f = field)</a:t>
            </a:r>
          </a:p>
          <a:p>
            <a:r>
              <a:rPr lang="en-US" smtClean="0">
                <a:solidFill>
                  <a:srgbClr val="FF00FF"/>
                </a:solidFill>
                <a:latin typeface="Segoe UI" panose="020B0502040204020203" pitchFamily="34" charset="0"/>
                <a:cs typeface="Segoe UI" panose="020B0502040204020203" pitchFamily="34" charset="0"/>
              </a:rPr>
              <a:t>→</a:t>
            </a:r>
            <a:r>
              <a:rPr lang="en-US" smtClean="0">
                <a:solidFill>
                  <a:srgbClr val="00B0F0"/>
                </a:solidFill>
                <a:latin typeface="Segoe UI" panose="020B0502040204020203" pitchFamily="34" charset="0"/>
                <a:cs typeface="Segoe UI" panose="020B0502040204020203" pitchFamily="34" charset="0"/>
              </a:rPr>
              <a:t> </a:t>
            </a:r>
            <a:r>
              <a:rPr lang="en-US">
                <a:solidFill>
                  <a:srgbClr val="00B0F0"/>
                </a:solidFill>
              </a:rPr>
              <a:t>c</a:t>
            </a:r>
            <a:r>
              <a:rPr lang="en-US" smtClean="0">
                <a:solidFill>
                  <a:srgbClr val="00B0F0"/>
                </a:solidFill>
              </a:rPr>
              <a:t>ác </a:t>
            </a:r>
            <a:r>
              <a:rPr lang="en-US">
                <a:solidFill>
                  <a:srgbClr val="00B0F0"/>
                </a:solidFill>
              </a:rPr>
              <a:t>cột </a:t>
            </a:r>
            <a:r>
              <a:rPr lang="en-US">
                <a:solidFill>
                  <a:srgbClr val="FF00FF"/>
                </a:solidFill>
              </a:rPr>
              <a:t>cách nhau = 1 khoảng trắng -d' ' </a:t>
            </a:r>
            <a:r>
              <a:rPr lang="en-US">
                <a:solidFill>
                  <a:srgbClr val="00B0F0"/>
                </a:solidFill>
              </a:rPr>
              <a:t>(d =delimiter)</a:t>
            </a:r>
          </a:p>
        </p:txBody>
      </p:sp>
      <p:sp>
        <p:nvSpPr>
          <p:cNvPr id="9" name="TextBox 8"/>
          <p:cNvSpPr txBox="1"/>
          <p:nvPr/>
        </p:nvSpPr>
        <p:spPr>
          <a:xfrm>
            <a:off x="5798721" y="4130185"/>
            <a:ext cx="3046542" cy="369332"/>
          </a:xfrm>
          <a:prstGeom prst="rect">
            <a:avLst/>
          </a:prstGeom>
          <a:noFill/>
        </p:spPr>
        <p:txBody>
          <a:bodyPr wrap="square" rtlCol="0">
            <a:spAutoFit/>
          </a:bodyPr>
          <a:lstStyle/>
          <a:p>
            <a:r>
              <a:rPr lang="en-US" smtClean="0">
                <a:solidFill>
                  <a:srgbClr val="00B0F0"/>
                </a:solidFill>
              </a:rPr>
              <a:t>Tìm dòng </a:t>
            </a:r>
            <a:r>
              <a:rPr lang="en-US" smtClean="0">
                <a:solidFill>
                  <a:srgbClr val="FF00FF"/>
                </a:solidFill>
              </a:rPr>
              <a:t>có cuối dòng là /</a:t>
            </a:r>
          </a:p>
        </p:txBody>
      </p:sp>
      <p:cxnSp>
        <p:nvCxnSpPr>
          <p:cNvPr id="7" name="Straight Arrow Connector 6"/>
          <p:cNvCxnSpPr/>
          <p:nvPr/>
        </p:nvCxnSpPr>
        <p:spPr>
          <a:xfrm flipV="1">
            <a:off x="4683580" y="4314851"/>
            <a:ext cx="1164927" cy="14957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7367079" y="3410278"/>
            <a:ext cx="111690" cy="83425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5873808" y="5351584"/>
            <a:ext cx="1549116" cy="66907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8" idx="1"/>
          </p:cNvCxnSpPr>
          <p:nvPr/>
        </p:nvCxnSpPr>
        <p:spPr>
          <a:xfrm flipH="1" flipV="1">
            <a:off x="3065929" y="5550946"/>
            <a:ext cx="2441986" cy="7405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3302598" y="4812837"/>
            <a:ext cx="3822968" cy="153659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26066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23557"/>
            <a:ext cx="10515600" cy="6217920"/>
          </a:xfrm>
        </p:spPr>
        <p:txBody>
          <a:bodyPr anchor="ctr" anchorCtr="0">
            <a:normAutofit/>
          </a:bodyPr>
          <a:lstStyle/>
          <a:p>
            <a:r>
              <a:rPr lang="en-US" sz="4000" smtClean="0">
                <a:solidFill>
                  <a:schemeClr val="bg1"/>
                </a:solidFill>
              </a:rPr>
              <a:t>Đoạn cuối cho 1 cuộc tình</a:t>
            </a:r>
            <a:r>
              <a:rPr lang="en-US" sz="4800" smtClean="0">
                <a:solidFill>
                  <a:schemeClr val="bg1"/>
                </a:solidFill>
              </a:rPr>
              <a:t/>
            </a:r>
            <a:br>
              <a:rPr lang="en-US" sz="4800" smtClean="0">
                <a:solidFill>
                  <a:schemeClr val="bg1"/>
                </a:solidFill>
              </a:rPr>
            </a:br>
            <a:endParaRPr lang="en-US" sz="4800">
              <a:solidFill>
                <a:schemeClr val="bg1"/>
              </a:solidFill>
            </a:endParaRPr>
          </a:p>
        </p:txBody>
      </p:sp>
    </p:spTree>
    <p:extLst>
      <p:ext uri="{BB962C8B-B14F-4D97-AF65-F5344CB8AC3E}">
        <p14:creationId xmlns:p14="http://schemas.microsoft.com/office/powerpoint/2010/main" val="10241557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1" y="497542"/>
            <a:ext cx="11310423" cy="5527477"/>
          </a:xfrm>
        </p:spPr>
        <p:txBody>
          <a:bodyPr anchor="ctr" anchorCtr="0">
            <a:normAutofit/>
          </a:bodyPr>
          <a:lstStyle/>
          <a:p>
            <a:r>
              <a:rPr lang="en-US" sz="2700" smtClean="0">
                <a:solidFill>
                  <a:schemeClr val="bg1"/>
                </a:solidFill>
              </a:rPr>
              <a:t>Ban đầu tui định đưa nội dung như này lên các trang học online trong và ngoài nước để làm vài khóa học thương mại </a:t>
            </a:r>
            <a:br>
              <a:rPr lang="en-US" sz="2700" smtClean="0">
                <a:solidFill>
                  <a:schemeClr val="bg1"/>
                </a:solidFill>
              </a:rPr>
            </a:br>
            <a:r>
              <a:rPr lang="en-US" sz="2700">
                <a:solidFill>
                  <a:schemeClr val="bg1"/>
                </a:solidFill>
              </a:rPr>
              <a:t/>
            </a:r>
            <a:br>
              <a:rPr lang="en-US" sz="2700">
                <a:solidFill>
                  <a:schemeClr val="bg1"/>
                </a:solidFill>
              </a:rPr>
            </a:br>
            <a:r>
              <a:rPr lang="en-US" sz="2700">
                <a:solidFill>
                  <a:schemeClr val="bg1"/>
                </a:solidFill>
              </a:rPr>
              <a:t>Nhưng sau cùng tui quyết định </a:t>
            </a:r>
            <a:r>
              <a:rPr lang="en-US" sz="2700" smtClean="0">
                <a:solidFill>
                  <a:schemeClr val="bg1"/>
                </a:solidFill>
              </a:rPr>
              <a:t>làm miễn </a:t>
            </a:r>
            <a:r>
              <a:rPr lang="en-US" sz="2700">
                <a:solidFill>
                  <a:schemeClr val="bg1"/>
                </a:solidFill>
              </a:rPr>
              <a:t>phí cho mọi </a:t>
            </a:r>
            <a:r>
              <a:rPr lang="en-US" sz="2700" smtClean="0">
                <a:solidFill>
                  <a:schemeClr val="bg1"/>
                </a:solidFill>
              </a:rPr>
              <a:t>người và viết </a:t>
            </a:r>
            <a:r>
              <a:rPr lang="en-US" sz="2700">
                <a:solidFill>
                  <a:schemeClr val="bg1"/>
                </a:solidFill>
              </a:rPr>
              <a:t>theo xì tai </a:t>
            </a:r>
            <a:r>
              <a:rPr lang="en-US" sz="2700" smtClean="0">
                <a:solidFill>
                  <a:schemeClr val="bg1"/>
                </a:solidFill>
              </a:rPr>
              <a:t>tự do (free style?), </a:t>
            </a:r>
            <a:r>
              <a:rPr lang="en-US" sz="2700">
                <a:solidFill>
                  <a:schemeClr val="bg1"/>
                </a:solidFill>
              </a:rPr>
              <a:t>xì </a:t>
            </a:r>
            <a:r>
              <a:rPr lang="en-US" sz="2700" smtClean="0">
                <a:solidFill>
                  <a:schemeClr val="bg1"/>
                </a:solidFill>
              </a:rPr>
              <a:t>tin với </a:t>
            </a:r>
            <a:r>
              <a:rPr lang="en-US" sz="2700">
                <a:solidFill>
                  <a:schemeClr val="bg1"/>
                </a:solidFill>
              </a:rPr>
              <a:t>nội dung ngắn gọn</a:t>
            </a:r>
            <a:r>
              <a:rPr lang="en-US" sz="2700" smtClean="0">
                <a:solidFill>
                  <a:schemeClr val="bg1"/>
                </a:solidFill>
              </a:rPr>
              <a:t> </a:t>
            </a:r>
            <a:br>
              <a:rPr lang="en-US" sz="2700" smtClean="0">
                <a:solidFill>
                  <a:schemeClr val="bg1"/>
                </a:solidFill>
              </a:rPr>
            </a:br>
            <a:r>
              <a:rPr lang="en-US" sz="2700" smtClean="0">
                <a:solidFill>
                  <a:schemeClr val="bg1"/>
                </a:solidFill>
              </a:rPr>
              <a:t/>
            </a:r>
            <a:br>
              <a:rPr lang="en-US" sz="2700" smtClean="0">
                <a:solidFill>
                  <a:schemeClr val="bg1"/>
                </a:solidFill>
              </a:rPr>
            </a:br>
            <a:r>
              <a:rPr lang="en-US" sz="2700">
                <a:solidFill>
                  <a:schemeClr val="bg1"/>
                </a:solidFill>
              </a:rPr>
              <a:t>→ giúp người mới bắt đầu dể </a:t>
            </a:r>
            <a:r>
              <a:rPr lang="en-US" sz="2700" smtClean="0">
                <a:solidFill>
                  <a:schemeClr val="bg1"/>
                </a:solidFill>
              </a:rPr>
              <a:t>hiểu</a:t>
            </a:r>
            <a:br>
              <a:rPr lang="en-US" sz="2700" smtClean="0">
                <a:solidFill>
                  <a:schemeClr val="bg1"/>
                </a:solidFill>
              </a:rPr>
            </a:br>
            <a:r>
              <a:rPr lang="en-US" sz="2700">
                <a:solidFill>
                  <a:schemeClr val="bg1"/>
                </a:solidFill>
              </a:rPr>
              <a:t/>
            </a:r>
            <a:br>
              <a:rPr lang="en-US" sz="2700">
                <a:solidFill>
                  <a:schemeClr val="bg1"/>
                </a:solidFill>
              </a:rPr>
            </a:br>
            <a:r>
              <a:rPr lang="en-US" sz="2700">
                <a:solidFill>
                  <a:schemeClr val="bg1"/>
                </a:solidFill>
              </a:rPr>
              <a:t>→ điều mà nội dung + hình thức học trang trọng không làm được </a:t>
            </a:r>
            <a:r>
              <a:rPr lang="en-US" sz="2700" smtClean="0">
                <a:solidFill>
                  <a:schemeClr val="bg1"/>
                </a:solidFill>
              </a:rPr>
              <a:t/>
            </a:r>
            <a:br>
              <a:rPr lang="en-US" sz="2700" smtClean="0">
                <a:solidFill>
                  <a:schemeClr val="bg1"/>
                </a:solidFill>
              </a:rPr>
            </a:br>
            <a:r>
              <a:rPr lang="en-US" sz="2700">
                <a:solidFill>
                  <a:schemeClr val="bg1"/>
                </a:solidFill>
              </a:rPr>
              <a:t/>
            </a:r>
            <a:br>
              <a:rPr lang="en-US" sz="2700">
                <a:solidFill>
                  <a:schemeClr val="bg1"/>
                </a:solidFill>
              </a:rPr>
            </a:br>
            <a:r>
              <a:rPr lang="en-US" sz="2700" smtClean="0">
                <a:solidFill>
                  <a:schemeClr val="bg1"/>
                </a:solidFill>
              </a:rPr>
              <a:t>và tui cũng thấy ngán mấy cái video xem xong mới biết chẳng có gì nhiều, mà lại hao mòn tuổi xanh.</a:t>
            </a:r>
            <a:endParaRPr lang="en-US" sz="4800">
              <a:solidFill>
                <a:schemeClr val="bg1"/>
              </a:solidFill>
            </a:endParaRPr>
          </a:p>
        </p:txBody>
      </p:sp>
      <p:pic>
        <p:nvPicPr>
          <p:cNvPr id="3" name="Picture 2"/>
          <p:cNvPicPr>
            <a:picLocks noChangeAspect="1"/>
          </p:cNvPicPr>
          <p:nvPr/>
        </p:nvPicPr>
        <p:blipFill>
          <a:blip r:embed="rId3"/>
          <a:stretch>
            <a:fillRect/>
          </a:stretch>
        </p:blipFill>
        <p:spPr>
          <a:xfrm>
            <a:off x="4350780" y="5320223"/>
            <a:ext cx="846534" cy="818315"/>
          </a:xfrm>
          <a:prstGeom prst="rect">
            <a:avLst/>
          </a:prstGeom>
        </p:spPr>
      </p:pic>
    </p:spTree>
    <p:extLst>
      <p:ext uri="{BB962C8B-B14F-4D97-AF65-F5344CB8AC3E}">
        <p14:creationId xmlns:p14="http://schemas.microsoft.com/office/powerpoint/2010/main" val="265749168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1" y="365759"/>
            <a:ext cx="11310423" cy="6175717"/>
          </a:xfrm>
        </p:spPr>
        <p:txBody>
          <a:bodyPr anchor="ctr" anchorCtr="0">
            <a:normAutofit fontScale="90000"/>
          </a:bodyPr>
          <a:lstStyle/>
          <a:p>
            <a:r>
              <a:rPr lang="en-US" sz="2700" smtClean="0">
                <a:solidFill>
                  <a:schemeClr val="bg1"/>
                </a:solidFill>
              </a:rPr>
              <a:t>Nếu bạn thấy tài liệu này có ích, hãy mua cho tui ly cà phê</a:t>
            </a:r>
            <a:br>
              <a:rPr lang="en-US" sz="2700" smtClean="0">
                <a:solidFill>
                  <a:schemeClr val="bg1"/>
                </a:solidFill>
              </a:rPr>
            </a:br>
            <a:r>
              <a:rPr lang="en-US" sz="2700">
                <a:solidFill>
                  <a:schemeClr val="bg1"/>
                </a:solidFill>
              </a:rPr>
              <a:t/>
            </a:r>
            <a:br>
              <a:rPr lang="en-US" sz="2700">
                <a:solidFill>
                  <a:schemeClr val="bg1"/>
                </a:solidFill>
              </a:rPr>
            </a:br>
            <a:r>
              <a:rPr lang="en-US" sz="2700" smtClean="0">
                <a:solidFill>
                  <a:schemeClr val="bg1"/>
                </a:solidFill>
              </a:rPr>
              <a:t>À mà tui hổng có uống café! Tui ăn trái cây hà!</a:t>
            </a:r>
            <a:br>
              <a:rPr lang="en-US" sz="2700" smtClean="0">
                <a:solidFill>
                  <a:schemeClr val="bg1"/>
                </a:solidFill>
              </a:rPr>
            </a:br>
            <a:r>
              <a:rPr lang="en-US" sz="2700">
                <a:solidFill>
                  <a:schemeClr val="bg1"/>
                </a:solidFill>
              </a:rPr>
              <a:t/>
            </a:r>
            <a:br>
              <a:rPr lang="en-US" sz="2700">
                <a:solidFill>
                  <a:schemeClr val="bg1"/>
                </a:solidFill>
              </a:rPr>
            </a:br>
            <a:r>
              <a:rPr lang="en-US" sz="2700">
                <a:solidFill>
                  <a:schemeClr val="bg1"/>
                </a:solidFill>
              </a:rPr>
              <a:t>Tổ chức, cá nhân nào muốn giúp tui trả tiền </a:t>
            </a:r>
            <a:r>
              <a:rPr lang="en-US" sz="2700" smtClean="0">
                <a:solidFill>
                  <a:schemeClr val="bg1"/>
                </a:solidFill>
              </a:rPr>
              <a:t>điện mấy ngày viết tài liệu này, </a:t>
            </a:r>
            <a:r>
              <a:rPr lang="en-US" sz="2700">
                <a:solidFill>
                  <a:schemeClr val="bg1"/>
                </a:solidFill>
              </a:rPr>
              <a:t>cho tui 1 hộp cơm, 1 kí trái </a:t>
            </a:r>
            <a:r>
              <a:rPr lang="en-US" sz="2700" smtClean="0">
                <a:solidFill>
                  <a:schemeClr val="bg1"/>
                </a:solidFill>
              </a:rPr>
              <a:t>cây hay </a:t>
            </a:r>
            <a:r>
              <a:rPr lang="en-US" sz="2700">
                <a:solidFill>
                  <a:schemeClr val="bg1"/>
                </a:solidFill>
              </a:rPr>
              <a:t>1 trái sầu </a:t>
            </a:r>
            <a:r>
              <a:rPr lang="en-US" sz="2700" smtClean="0">
                <a:solidFill>
                  <a:schemeClr val="bg1"/>
                </a:solidFill>
              </a:rPr>
              <a:t>riêng, </a:t>
            </a:r>
            <a:r>
              <a:rPr lang="en-US" sz="2700">
                <a:solidFill>
                  <a:schemeClr val="bg1"/>
                </a:solidFill>
              </a:rPr>
              <a:t>1 căn nhà                </a:t>
            </a:r>
            <a:br>
              <a:rPr lang="en-US" sz="2700">
                <a:solidFill>
                  <a:schemeClr val="bg1"/>
                </a:solidFill>
              </a:rPr>
            </a:br>
            <a:r>
              <a:rPr lang="en-US" sz="2700">
                <a:solidFill>
                  <a:schemeClr val="bg1"/>
                </a:solidFill>
              </a:rPr>
              <a:t/>
            </a:r>
            <a:br>
              <a:rPr lang="en-US" sz="2700">
                <a:solidFill>
                  <a:schemeClr val="bg1"/>
                </a:solidFill>
              </a:rPr>
            </a:br>
            <a:r>
              <a:rPr lang="en-US" sz="2700">
                <a:solidFill>
                  <a:schemeClr val="bg1"/>
                </a:solidFill>
              </a:rPr>
              <a:t>Xin gửi vào </a:t>
            </a:r>
            <a:r>
              <a:rPr lang="en-US" sz="2700" smtClean="0">
                <a:solidFill>
                  <a:schemeClr val="bg1"/>
                </a:solidFill>
              </a:rPr>
              <a:t>đây</a:t>
            </a:r>
            <a:br>
              <a:rPr lang="en-US" sz="2700" smtClean="0">
                <a:solidFill>
                  <a:schemeClr val="bg1"/>
                </a:solidFill>
              </a:rPr>
            </a:br>
            <a:r>
              <a:rPr lang="en-US" sz="2700">
                <a:solidFill>
                  <a:schemeClr val="bg1"/>
                </a:solidFill>
              </a:rPr>
              <a:t/>
            </a:r>
            <a:br>
              <a:rPr lang="en-US" sz="2700">
                <a:solidFill>
                  <a:schemeClr val="bg1"/>
                </a:solidFill>
              </a:rPr>
            </a:br>
            <a:r>
              <a:rPr lang="en-US" sz="3300" b="1">
                <a:solidFill>
                  <a:schemeClr val="bg1"/>
                </a:solidFill>
              </a:rPr>
              <a:t>Ngân hàng </a:t>
            </a:r>
            <a:r>
              <a:rPr lang="en-US" sz="3300" b="1" smtClean="0">
                <a:solidFill>
                  <a:schemeClr val="bg1"/>
                </a:solidFill>
              </a:rPr>
              <a:t>OCB</a:t>
            </a:r>
            <a:r>
              <a:rPr lang="en-US" sz="3300" smtClean="0">
                <a:solidFill>
                  <a:schemeClr val="bg1"/>
                </a:solidFill>
              </a:rPr>
              <a:t> </a:t>
            </a:r>
            <a:r>
              <a:rPr lang="en-US" sz="3300" b="1">
                <a:solidFill>
                  <a:schemeClr val="bg1"/>
                </a:solidFill>
              </a:rPr>
              <a:t>số tài khoản: </a:t>
            </a:r>
            <a:r>
              <a:rPr lang="en-US" sz="3300" b="1" smtClean="0">
                <a:solidFill>
                  <a:schemeClr val="bg1"/>
                </a:solidFill>
              </a:rPr>
              <a:t>0019 </a:t>
            </a:r>
            <a:r>
              <a:rPr lang="en-US" sz="3300" b="1">
                <a:solidFill>
                  <a:schemeClr val="bg1"/>
                </a:solidFill>
              </a:rPr>
              <a:t>1000 1316 </a:t>
            </a:r>
            <a:r>
              <a:rPr lang="en-US" sz="3300" b="1" smtClean="0">
                <a:solidFill>
                  <a:schemeClr val="bg1"/>
                </a:solidFill>
              </a:rPr>
              <a:t>0002</a:t>
            </a:r>
            <a:br>
              <a:rPr lang="en-US" sz="3300" b="1" smtClean="0">
                <a:solidFill>
                  <a:schemeClr val="bg1"/>
                </a:solidFill>
              </a:rPr>
            </a:br>
            <a:r>
              <a:rPr lang="en-US" sz="3300" b="1">
                <a:solidFill>
                  <a:schemeClr val="bg1"/>
                </a:solidFill>
              </a:rPr>
              <a:t>Nguyễn Trung Hiếu</a:t>
            </a:r>
            <a:r>
              <a:rPr lang="en-US" b="1" smtClean="0">
                <a:solidFill>
                  <a:schemeClr val="bg1"/>
                </a:solidFill>
              </a:rPr>
              <a:t/>
            </a:r>
            <a:br>
              <a:rPr lang="en-US" b="1" smtClean="0">
                <a:solidFill>
                  <a:schemeClr val="bg1"/>
                </a:solidFill>
              </a:rPr>
            </a:br>
            <a:r>
              <a:rPr lang="en-US" sz="2700">
                <a:solidFill>
                  <a:schemeClr val="bg1"/>
                </a:solidFill>
              </a:rPr>
              <a:t/>
            </a:r>
            <a:br>
              <a:rPr lang="en-US" sz="2700">
                <a:solidFill>
                  <a:schemeClr val="bg1"/>
                </a:solidFill>
              </a:rPr>
            </a:br>
            <a:r>
              <a:rPr lang="en-US" sz="2700" smtClean="0">
                <a:solidFill>
                  <a:schemeClr val="bg1"/>
                </a:solidFill>
              </a:rPr>
              <a:t>Sự ủng hộ tài chính của các bạn giúp tui có cuộc sống tốt hơn</a:t>
            </a:r>
            <a:br>
              <a:rPr lang="en-US" sz="2700" smtClean="0">
                <a:solidFill>
                  <a:schemeClr val="bg1"/>
                </a:solidFill>
              </a:rPr>
            </a:br>
            <a:r>
              <a:rPr lang="en-US" sz="2700" smtClean="0">
                <a:solidFill>
                  <a:schemeClr val="bg1"/>
                </a:solidFill>
              </a:rPr>
              <a:t>và làm ra nhiều tài liệu hay ho hơn</a:t>
            </a:r>
            <a:br>
              <a:rPr lang="en-US" sz="2700" smtClean="0">
                <a:solidFill>
                  <a:schemeClr val="bg1"/>
                </a:solidFill>
              </a:rPr>
            </a:br>
            <a:r>
              <a:rPr lang="en-US" sz="2700">
                <a:solidFill>
                  <a:schemeClr val="bg1"/>
                </a:solidFill>
              </a:rPr>
              <a:t/>
            </a:r>
            <a:br>
              <a:rPr lang="en-US" sz="2700">
                <a:solidFill>
                  <a:schemeClr val="bg1"/>
                </a:solidFill>
              </a:rPr>
            </a:br>
            <a:r>
              <a:rPr lang="en-US" sz="2700" smtClean="0">
                <a:solidFill>
                  <a:schemeClr val="bg1"/>
                </a:solidFill>
              </a:rPr>
              <a:t>Nếu còn cảm hứng + sức khỏe tui sẽ viết khoảng 100 bài viết kỹ thuật như này</a:t>
            </a:r>
            <a:endParaRPr lang="en-US" sz="4800">
              <a:solidFill>
                <a:schemeClr val="bg1"/>
              </a:solidFill>
            </a:endParaRPr>
          </a:p>
        </p:txBody>
      </p:sp>
      <p:pic>
        <p:nvPicPr>
          <p:cNvPr id="4" name="Picture 3"/>
          <p:cNvPicPr>
            <a:picLocks noChangeAspect="1"/>
          </p:cNvPicPr>
          <p:nvPr/>
        </p:nvPicPr>
        <p:blipFill>
          <a:blip r:embed="rId3"/>
          <a:stretch>
            <a:fillRect/>
          </a:stretch>
        </p:blipFill>
        <p:spPr>
          <a:xfrm>
            <a:off x="7125608" y="2366921"/>
            <a:ext cx="981075" cy="952500"/>
          </a:xfrm>
          <a:prstGeom prst="rect">
            <a:avLst/>
          </a:prstGeom>
        </p:spPr>
      </p:pic>
      <p:pic>
        <p:nvPicPr>
          <p:cNvPr id="6" name="Picture 5"/>
          <p:cNvPicPr>
            <a:picLocks noChangeAspect="1"/>
          </p:cNvPicPr>
          <p:nvPr/>
        </p:nvPicPr>
        <p:blipFill>
          <a:blip r:embed="rId4"/>
          <a:stretch>
            <a:fillRect/>
          </a:stretch>
        </p:blipFill>
        <p:spPr>
          <a:xfrm>
            <a:off x="10592938" y="5500468"/>
            <a:ext cx="950409" cy="932644"/>
          </a:xfrm>
          <a:prstGeom prst="rect">
            <a:avLst/>
          </a:prstGeom>
        </p:spPr>
      </p:pic>
    </p:spTree>
    <p:extLst>
      <p:ext uri="{BB962C8B-B14F-4D97-AF65-F5344CB8AC3E}">
        <p14:creationId xmlns:p14="http://schemas.microsoft.com/office/powerpoint/2010/main" val="19171629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23557"/>
            <a:ext cx="10515600" cy="6217920"/>
          </a:xfrm>
        </p:spPr>
        <p:txBody>
          <a:bodyPr anchor="ctr" anchorCtr="0">
            <a:normAutofit/>
          </a:bodyPr>
          <a:lstStyle/>
          <a:p>
            <a:r>
              <a:rPr lang="en-US" sz="4000">
                <a:solidFill>
                  <a:schemeClr val="bg1"/>
                </a:solidFill>
              </a:rPr>
              <a:t>1.  Cài Linux chọn UEFI + GRUB2</a:t>
            </a:r>
            <a:r>
              <a:rPr lang="en-US" sz="4800" smtClean="0">
                <a:solidFill>
                  <a:schemeClr val="bg1"/>
                </a:solidFill>
              </a:rPr>
              <a:t/>
            </a:r>
            <a:br>
              <a:rPr lang="en-US" sz="4800" smtClean="0">
                <a:solidFill>
                  <a:schemeClr val="bg1"/>
                </a:solidFill>
              </a:rPr>
            </a:br>
            <a:endParaRPr lang="en-US" sz="4800">
              <a:solidFill>
                <a:schemeClr val="bg1"/>
              </a:solidFill>
            </a:endParaRPr>
          </a:p>
        </p:txBody>
      </p:sp>
    </p:spTree>
    <p:extLst>
      <p:ext uri="{BB962C8B-B14F-4D97-AF65-F5344CB8AC3E}">
        <p14:creationId xmlns:p14="http://schemas.microsoft.com/office/powerpoint/2010/main" val="35452894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736912" y="1455929"/>
            <a:ext cx="9778689" cy="2094095"/>
          </a:xfrm>
        </p:spPr>
        <p:txBody>
          <a:bodyPr>
            <a:noAutofit/>
          </a:bodyPr>
          <a:lstStyle/>
          <a:p>
            <a:r>
              <a:rPr lang="vi-VN" sz="3000" b="1">
                <a:solidFill>
                  <a:srgbClr val="00B0F0"/>
                </a:solidFill>
              </a:rPr>
              <a:t>Nàng từ đâu đến nào ai biết </a:t>
            </a:r>
            <a:r>
              <a:rPr lang="vi-VN" sz="3000" b="1" smtClean="0">
                <a:solidFill>
                  <a:srgbClr val="00B0F0"/>
                </a:solidFill>
              </a:rPr>
              <a:t>được</a:t>
            </a:r>
            <a:r>
              <a:rPr lang="vi-VN" sz="3000" b="1">
                <a:solidFill>
                  <a:srgbClr val="00B0F0"/>
                </a:solidFill>
              </a:rPr>
              <a:t/>
            </a:r>
            <a:br>
              <a:rPr lang="vi-VN" sz="3000" b="1">
                <a:solidFill>
                  <a:srgbClr val="00B0F0"/>
                </a:solidFill>
              </a:rPr>
            </a:br>
            <a:r>
              <a:rPr lang="vi-VN" sz="3000" b="1">
                <a:solidFill>
                  <a:srgbClr val="00B0F0"/>
                </a:solidFill>
              </a:rPr>
              <a:t>Hình như cô em từ xa mới đến đây</a:t>
            </a:r>
            <a:r>
              <a:rPr lang="en-US" sz="3000" b="1" smtClean="0">
                <a:solidFill>
                  <a:srgbClr val="00B0F0"/>
                </a:solidFill>
              </a:rPr>
              <a:t/>
            </a:r>
            <a:br>
              <a:rPr lang="en-US" sz="3000" b="1" smtClean="0">
                <a:solidFill>
                  <a:srgbClr val="00B0F0"/>
                </a:solidFill>
              </a:rPr>
            </a:br>
            <a:r>
              <a:rPr lang="vi-VN" sz="3000" b="1" smtClean="0">
                <a:solidFill>
                  <a:srgbClr val="00B0F0"/>
                </a:solidFill>
              </a:rPr>
              <a:t/>
            </a:r>
            <a:br>
              <a:rPr lang="vi-VN" sz="3000" b="1" smtClean="0">
                <a:solidFill>
                  <a:srgbClr val="00B0F0"/>
                </a:solidFill>
              </a:rPr>
            </a:br>
            <a:r>
              <a:rPr lang="it-IT" sz="3000" b="1">
                <a:solidFill>
                  <a:srgbClr val="00B0F0"/>
                </a:solidFill>
              </a:rPr>
              <a:t>Tiểu Thư Con Gái Nhà </a:t>
            </a:r>
            <a:r>
              <a:rPr lang="it-IT" sz="3000" b="1" smtClean="0">
                <a:solidFill>
                  <a:srgbClr val="00B0F0"/>
                </a:solidFill>
              </a:rPr>
              <a:t>Ai – </a:t>
            </a:r>
            <a:r>
              <a:rPr lang="en-US" sz="3000" b="1" smtClean="0">
                <a:solidFill>
                  <a:srgbClr val="FF00FF"/>
                </a:solidFill>
              </a:rPr>
              <a:t>Vũ Hà</a:t>
            </a:r>
            <a:endParaRPr lang="en-US" sz="2500" b="1">
              <a:solidFill>
                <a:srgbClr val="FF00FF"/>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5</a:t>
            </a:fld>
            <a:endParaRPr lang="en-US"/>
          </a:p>
        </p:txBody>
      </p:sp>
    </p:spTree>
    <p:extLst>
      <p:ext uri="{BB962C8B-B14F-4D97-AF65-F5344CB8AC3E}">
        <p14:creationId xmlns:p14="http://schemas.microsoft.com/office/powerpoint/2010/main" val="38588071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6" y="216835"/>
            <a:ext cx="10777057" cy="895762"/>
          </a:xfrm>
        </p:spPr>
        <p:txBody>
          <a:bodyPr>
            <a:noAutofit/>
          </a:bodyPr>
          <a:lstStyle/>
          <a:p>
            <a:r>
              <a:rPr lang="en-US" sz="2400" b="1" smtClean="0">
                <a:solidFill>
                  <a:srgbClr val="FF00FF"/>
                </a:solidFill>
              </a:rPr>
              <a:t>1. </a:t>
            </a:r>
            <a:r>
              <a:rPr lang="en-US" sz="2400" b="1" smtClean="0">
                <a:solidFill>
                  <a:srgbClr val="00B050"/>
                </a:solidFill>
              </a:rPr>
              <a:t>Lý thuyết 1 xí </a:t>
            </a:r>
            <a:r>
              <a:rPr lang="en-US" sz="2400" b="1" smtClean="0">
                <a:solidFill>
                  <a:srgbClr val="00B0F0"/>
                </a:solidFill>
              </a:rPr>
              <a:t>- </a:t>
            </a:r>
            <a:r>
              <a:rPr lang="de-DE" sz="2400" b="1" smtClean="0">
                <a:solidFill>
                  <a:srgbClr val="FF00FF"/>
                </a:solidFill>
              </a:rPr>
              <a:t>grub2</a:t>
            </a:r>
            <a:r>
              <a:rPr lang="de-DE" sz="2400" b="1" smtClean="0">
                <a:solidFill>
                  <a:srgbClr val="00B050"/>
                </a:solidFill>
              </a:rPr>
              <a:t> </a:t>
            </a:r>
            <a:r>
              <a:rPr lang="de-DE" sz="2400" b="1">
                <a:solidFill>
                  <a:srgbClr val="00B050"/>
                </a:solidFill>
              </a:rPr>
              <a:t>so với </a:t>
            </a:r>
            <a:r>
              <a:rPr lang="de-DE" sz="2400" b="1" smtClean="0">
                <a:solidFill>
                  <a:srgbClr val="00B050"/>
                </a:solidFill>
              </a:rPr>
              <a:t>(versus - vs</a:t>
            </a:r>
            <a:r>
              <a:rPr lang="de-DE" sz="2400" b="1">
                <a:solidFill>
                  <a:srgbClr val="00B050"/>
                </a:solidFill>
              </a:rPr>
              <a:t>.) </a:t>
            </a:r>
            <a:r>
              <a:rPr lang="de-DE" sz="2400" b="1" smtClean="0">
                <a:solidFill>
                  <a:srgbClr val="FF00FF"/>
                </a:solidFill>
              </a:rPr>
              <a:t>systemd-boot</a:t>
            </a:r>
            <a:br>
              <a:rPr lang="de-DE" sz="2400" b="1" smtClean="0">
                <a:solidFill>
                  <a:srgbClr val="FF00FF"/>
                </a:solidFill>
              </a:rPr>
            </a:br>
            <a:r>
              <a:rPr lang="de-DE" sz="2400" b="1" smtClean="0">
                <a:solidFill>
                  <a:srgbClr val="FF00FF"/>
                </a:solidFill>
                <a:latin typeface="Segoe UI" panose="020B0502040204020203" pitchFamily="34" charset="0"/>
                <a:cs typeface="Segoe UI" panose="020B0502040204020203" pitchFamily="34" charset="0"/>
              </a:rPr>
              <a:t>→ </a:t>
            </a:r>
            <a:r>
              <a:rPr lang="de-DE" sz="2400" b="1" smtClean="0">
                <a:solidFill>
                  <a:srgbClr val="00B050"/>
                </a:solidFill>
              </a:rPr>
              <a:t>kẻ </a:t>
            </a:r>
            <a:r>
              <a:rPr lang="de-DE" sz="2400" b="1" smtClean="0">
                <a:solidFill>
                  <a:srgbClr val="FF0000"/>
                </a:solidFill>
              </a:rPr>
              <a:t>800g</a:t>
            </a:r>
            <a:r>
              <a:rPr lang="de-DE" sz="2400" b="1" smtClean="0">
                <a:solidFill>
                  <a:srgbClr val="00B050"/>
                </a:solidFill>
              </a:rPr>
              <a:t> - người </a:t>
            </a:r>
            <a:r>
              <a:rPr lang="de-DE" sz="2400" b="1" smtClean="0">
                <a:solidFill>
                  <a:srgbClr val="FF0000"/>
                </a:solidFill>
              </a:rPr>
              <a:t>1/2 kí</a:t>
            </a:r>
            <a:endParaRPr lang="en-US" sz="2400" b="1">
              <a:solidFill>
                <a:srgbClr val="FF0000"/>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6</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484639047"/>
              </p:ext>
            </p:extLst>
          </p:nvPr>
        </p:nvGraphicFramePr>
        <p:xfrm>
          <a:off x="892349" y="1322364"/>
          <a:ext cx="10480912" cy="5195868"/>
        </p:xfrm>
        <a:graphic>
          <a:graphicData uri="http://schemas.openxmlformats.org/drawingml/2006/table">
            <a:tbl>
              <a:tblPr firstRow="1" bandRow="1">
                <a:tableStyleId>{5C22544A-7EE6-4342-B048-85BDC9FD1C3A}</a:tableStyleId>
              </a:tblPr>
              <a:tblGrid>
                <a:gridCol w="2196372">
                  <a:extLst>
                    <a:ext uri="{9D8B030D-6E8A-4147-A177-3AD203B41FA5}">
                      <a16:colId xmlns:a16="http://schemas.microsoft.com/office/drawing/2014/main" val="2608687009"/>
                    </a:ext>
                  </a:extLst>
                </a:gridCol>
                <a:gridCol w="2718118">
                  <a:extLst>
                    <a:ext uri="{9D8B030D-6E8A-4147-A177-3AD203B41FA5}">
                      <a16:colId xmlns:a16="http://schemas.microsoft.com/office/drawing/2014/main" val="3909483349"/>
                    </a:ext>
                  </a:extLst>
                </a:gridCol>
                <a:gridCol w="5566422">
                  <a:extLst>
                    <a:ext uri="{9D8B030D-6E8A-4147-A177-3AD203B41FA5}">
                      <a16:colId xmlns:a16="http://schemas.microsoft.com/office/drawing/2014/main" val="319540970"/>
                    </a:ext>
                  </a:extLst>
                </a:gridCol>
              </a:tblGrid>
              <a:tr h="667858">
                <a:tc>
                  <a:txBody>
                    <a:bodyPr/>
                    <a:lstStyle/>
                    <a:p>
                      <a:endParaRPr lang="en-US"/>
                    </a:p>
                  </a:txBody>
                  <a:tcPr/>
                </a:tc>
                <a:tc>
                  <a:txBody>
                    <a:bodyPr/>
                    <a:lstStyle/>
                    <a:p>
                      <a:r>
                        <a:rPr lang="en-US" smtClean="0"/>
                        <a:t>systemd-boot</a:t>
                      </a:r>
                      <a:endParaRPr lang="en-US"/>
                    </a:p>
                  </a:txBody>
                  <a:tcPr/>
                </a:tc>
                <a:tc>
                  <a:txBody>
                    <a:bodyPr/>
                    <a:lstStyle/>
                    <a:p>
                      <a:r>
                        <a:rPr lang="en-US" smtClean="0"/>
                        <a:t>GRUB2</a:t>
                      </a:r>
                      <a:endParaRPr lang="en-US"/>
                    </a:p>
                  </a:txBody>
                  <a:tcPr/>
                </a:tc>
                <a:extLst>
                  <a:ext uri="{0D108BD9-81ED-4DB2-BD59-A6C34878D82A}">
                    <a16:rowId xmlns:a16="http://schemas.microsoft.com/office/drawing/2014/main" val="3237614515"/>
                  </a:ext>
                </a:extLst>
              </a:tr>
              <a:tr h="667858">
                <a:tc>
                  <a:txBody>
                    <a:bodyPr/>
                    <a:lstStyle/>
                    <a:p>
                      <a:r>
                        <a:rPr lang="en-US" smtClean="0"/>
                        <a:t>Em là</a:t>
                      </a:r>
                      <a:r>
                        <a:rPr lang="en-US" baseline="0" smtClean="0"/>
                        <a:t> ai?</a:t>
                      </a:r>
                      <a:endParaRPr lang="en-US"/>
                    </a:p>
                  </a:txBody>
                  <a:tcPr/>
                </a:tc>
                <a:tc>
                  <a:txBody>
                    <a:bodyPr/>
                    <a:lstStyle/>
                    <a:p>
                      <a:r>
                        <a:rPr lang="en-US" smtClean="0"/>
                        <a:t>Là</a:t>
                      </a:r>
                      <a:r>
                        <a:rPr lang="en-US" baseline="0" smtClean="0"/>
                        <a:t> 1 phần của </a:t>
                      </a:r>
                      <a:r>
                        <a:rPr lang="en-US" baseline="0" smtClean="0">
                          <a:solidFill>
                            <a:srgbClr val="FF0000"/>
                          </a:solidFill>
                        </a:rPr>
                        <a:t>systemd</a:t>
                      </a:r>
                    </a:p>
                    <a:p>
                      <a:r>
                        <a:rPr lang="en-US" baseline="0" smtClean="0"/>
                        <a:t>Tên cũ là </a:t>
                      </a:r>
                      <a:r>
                        <a:rPr lang="en-US" baseline="0" smtClean="0">
                          <a:solidFill>
                            <a:srgbClr val="00B0F0"/>
                          </a:solidFill>
                        </a:rPr>
                        <a:t>gummiboot</a:t>
                      </a:r>
                      <a:endParaRPr lang="en-US">
                        <a:solidFill>
                          <a:srgbClr val="00B0F0"/>
                        </a:solidFill>
                      </a:endParaRPr>
                    </a:p>
                  </a:txBody>
                  <a:tcPr/>
                </a:tc>
                <a:tc>
                  <a:txBody>
                    <a:bodyPr/>
                    <a:lstStyle/>
                    <a:p>
                      <a:r>
                        <a:rPr lang="en-US" smtClean="0"/>
                        <a:t>Là</a:t>
                      </a:r>
                      <a:r>
                        <a:rPr lang="en-US" baseline="0" smtClean="0"/>
                        <a:t> 1 phần mềm trong dự án GNU</a:t>
                      </a:r>
                    </a:p>
                    <a:p>
                      <a:r>
                        <a:rPr lang="en-US" baseline="0" smtClean="0"/>
                        <a:t>Thay thế GRUB 0.9x</a:t>
                      </a:r>
                      <a:endParaRPr lang="en-US"/>
                    </a:p>
                  </a:txBody>
                  <a:tcPr/>
                </a:tc>
                <a:extLst>
                  <a:ext uri="{0D108BD9-81ED-4DB2-BD59-A6C34878D82A}">
                    <a16:rowId xmlns:a16="http://schemas.microsoft.com/office/drawing/2014/main" val="3070077565"/>
                  </a:ext>
                </a:extLst>
              </a:tr>
              <a:tr h="667858">
                <a:tc>
                  <a:txBody>
                    <a:bodyPr/>
                    <a:lstStyle/>
                    <a:p>
                      <a:r>
                        <a:rPr lang="en-US" smtClean="0"/>
                        <a:t>Em làm</a:t>
                      </a:r>
                      <a:r>
                        <a:rPr lang="en-US" baseline="0" smtClean="0"/>
                        <a:t> = gì?</a:t>
                      </a:r>
                      <a:endParaRPr lang="en-US"/>
                    </a:p>
                  </a:txBody>
                  <a:tcPr/>
                </a:tc>
                <a:tc>
                  <a:txBody>
                    <a:bodyPr/>
                    <a:lstStyle/>
                    <a:p>
                      <a:r>
                        <a:rPr lang="en-US" smtClean="0"/>
                        <a:t>C</a:t>
                      </a: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Code thực</a:t>
                      </a:r>
                      <a:r>
                        <a:rPr lang="en-US" baseline="0" smtClean="0"/>
                        <a:t> chiến là đây ạ</a:t>
                      </a:r>
                      <a:endParaRPr lang="en-US" smtClean="0"/>
                    </a:p>
                  </a:txBody>
                  <a:tcPr/>
                </a:tc>
                <a:tc>
                  <a:txBody>
                    <a:bodyPr/>
                    <a:lstStyle/>
                    <a:p>
                      <a:r>
                        <a:rPr lang="en-US" smtClean="0"/>
                        <a:t>C, Assembly</a:t>
                      </a:r>
                    </a:p>
                    <a:p>
                      <a:r>
                        <a:rPr lang="en-US" smtClean="0"/>
                        <a:t>Code thực</a:t>
                      </a:r>
                      <a:r>
                        <a:rPr lang="en-US" baseline="0" smtClean="0"/>
                        <a:t> chiến là đây ạ</a:t>
                      </a:r>
                      <a:endParaRPr lang="en-US" smtClean="0"/>
                    </a:p>
                  </a:txBody>
                  <a:tcPr/>
                </a:tc>
                <a:extLst>
                  <a:ext uri="{0D108BD9-81ED-4DB2-BD59-A6C34878D82A}">
                    <a16:rowId xmlns:a16="http://schemas.microsoft.com/office/drawing/2014/main" val="2715473380"/>
                  </a:ext>
                </a:extLst>
              </a:tr>
              <a:tr h="667858">
                <a:tc>
                  <a:txBody>
                    <a:bodyPr/>
                    <a:lstStyle/>
                    <a:p>
                      <a:r>
                        <a:rPr lang="en-US" smtClean="0"/>
                        <a:t>Chức</a:t>
                      </a:r>
                      <a:r>
                        <a:rPr lang="en-US" baseline="0" smtClean="0"/>
                        <a:t> năng</a:t>
                      </a:r>
                      <a:endParaRPr lang="en-US"/>
                    </a:p>
                  </a:txBody>
                  <a:tcPr/>
                </a:tc>
                <a:tc>
                  <a:txBody>
                    <a:bodyPr/>
                    <a:lstStyle/>
                    <a:p>
                      <a:r>
                        <a:rPr lang="en-US" smtClean="0"/>
                        <a:t>Ít</a:t>
                      </a:r>
                      <a:endParaRPr lang="en-US"/>
                    </a:p>
                  </a:txBody>
                  <a:tcPr/>
                </a:tc>
                <a:tc>
                  <a:txBody>
                    <a:bodyPr/>
                    <a:lstStyle/>
                    <a:p>
                      <a:r>
                        <a:rPr lang="en-US" smtClean="0"/>
                        <a:t>Nhiều</a:t>
                      </a:r>
                      <a:endParaRPr lang="en-US"/>
                    </a:p>
                  </a:txBody>
                  <a:tcPr/>
                </a:tc>
                <a:extLst>
                  <a:ext uri="{0D108BD9-81ED-4DB2-BD59-A6C34878D82A}">
                    <a16:rowId xmlns:a16="http://schemas.microsoft.com/office/drawing/2014/main" val="2475565813"/>
                  </a:ext>
                </a:extLst>
              </a:tr>
              <a:tr h="667858">
                <a:tc>
                  <a:txBody>
                    <a:bodyPr/>
                    <a:lstStyle/>
                    <a:p>
                      <a:r>
                        <a:rPr lang="en-US" smtClean="0"/>
                        <a:t>Cấu hình</a:t>
                      </a:r>
                      <a:endParaRPr lang="en-US"/>
                    </a:p>
                  </a:txBody>
                  <a:tcPr/>
                </a:tc>
                <a:tc>
                  <a:txBody>
                    <a:bodyPr/>
                    <a:lstStyle/>
                    <a:p>
                      <a:r>
                        <a:rPr lang="en-US" smtClean="0"/>
                        <a:t>Đơn</a:t>
                      </a:r>
                      <a:r>
                        <a:rPr lang="en-US" baseline="0" smtClean="0"/>
                        <a:t> giản hà</a:t>
                      </a:r>
                      <a:endParaRPr lang="en-US"/>
                    </a:p>
                  </a:txBody>
                  <a:tcPr/>
                </a:tc>
                <a:tc>
                  <a:txBody>
                    <a:bodyPr/>
                    <a:lstStyle/>
                    <a:p>
                      <a:r>
                        <a:rPr lang="en-US" smtClean="0"/>
                        <a:t>Nhiều, mệt lun</a:t>
                      </a:r>
                      <a:endParaRPr lang="en-US"/>
                    </a:p>
                  </a:txBody>
                  <a:tcPr/>
                </a:tc>
                <a:extLst>
                  <a:ext uri="{0D108BD9-81ED-4DB2-BD59-A6C34878D82A}">
                    <a16:rowId xmlns:a16="http://schemas.microsoft.com/office/drawing/2014/main" val="2138346998"/>
                  </a:ext>
                </a:extLst>
              </a:tr>
              <a:tr h="667858">
                <a:tc>
                  <a:txBody>
                    <a:bodyPr/>
                    <a:lstStyle/>
                    <a:p>
                      <a:r>
                        <a:rPr lang="en-US" smtClean="0"/>
                        <a:t>Firmware hỗ trợ</a:t>
                      </a:r>
                      <a:endParaRPr lang="en-US"/>
                    </a:p>
                  </a:txBody>
                  <a:tcPr/>
                </a:tc>
                <a:tc>
                  <a:txBody>
                    <a:bodyPr/>
                    <a:lstStyle/>
                    <a:p>
                      <a:r>
                        <a:rPr lang="en-US" b="0" smtClean="0">
                          <a:solidFill>
                            <a:srgbClr val="FF0000"/>
                          </a:solidFill>
                        </a:rPr>
                        <a:t>UEFI</a:t>
                      </a:r>
                      <a:endParaRPr lang="en-US" b="0">
                        <a:solidFill>
                          <a:srgbClr val="FF0000"/>
                        </a:solidFill>
                      </a:endParaRPr>
                    </a:p>
                  </a:txBody>
                  <a:tcPr/>
                </a:tc>
                <a:tc>
                  <a:txBody>
                    <a:bodyPr/>
                    <a:lstStyle/>
                    <a:p>
                      <a:r>
                        <a:rPr lang="en-US" smtClean="0"/>
                        <a:t>UEFI, BIOS</a:t>
                      </a:r>
                      <a:endParaRPr lang="en-US"/>
                    </a:p>
                  </a:txBody>
                  <a:tcPr/>
                </a:tc>
                <a:extLst>
                  <a:ext uri="{0D108BD9-81ED-4DB2-BD59-A6C34878D82A}">
                    <a16:rowId xmlns:a16="http://schemas.microsoft.com/office/drawing/2014/main" val="783572123"/>
                  </a:ext>
                </a:extLst>
              </a:tr>
              <a:tr h="1152740">
                <a:tc>
                  <a:txBody>
                    <a:bodyPr/>
                    <a:lstStyle/>
                    <a:p>
                      <a:r>
                        <a:rPr lang="en-US" smtClean="0"/>
                        <a:t>Chương</a:t>
                      </a:r>
                      <a:r>
                        <a:rPr lang="en-US" baseline="0" smtClean="0"/>
                        <a:t> trình </a:t>
                      </a:r>
                    </a:p>
                    <a:p>
                      <a:r>
                        <a:rPr lang="en-US" baseline="0" smtClean="0"/>
                        <a:t>cài đặt OS</a:t>
                      </a:r>
                      <a:endParaRPr lang="en-US"/>
                    </a:p>
                  </a:txBody>
                  <a:tcPr/>
                </a:tc>
                <a:tc>
                  <a:txBody>
                    <a:bodyPr/>
                    <a:lstStyle/>
                    <a:p>
                      <a:r>
                        <a:rPr lang="en-US" smtClean="0"/>
                        <a:t>Hổng có</a:t>
                      </a:r>
                      <a:r>
                        <a:rPr lang="en-US" baseline="0" smtClean="0"/>
                        <a:t> </a:t>
                      </a:r>
                      <a:r>
                        <a:rPr lang="en-US" smtClean="0"/>
                        <a:t>ai</a:t>
                      </a:r>
                      <a:endParaRPr lang="en-US"/>
                    </a:p>
                  </a:txBody>
                  <a:tcPr/>
                </a:tc>
                <a:tc>
                  <a:txBody>
                    <a:bodyPr/>
                    <a:lstStyle/>
                    <a:p>
                      <a:r>
                        <a:rPr lang="en-US" smtClean="0"/>
                        <a:t>Red Hat Anaconda</a:t>
                      </a: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Ubuntu Curtin</a:t>
                      </a: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Hình</a:t>
                      </a:r>
                      <a:r>
                        <a:rPr lang="en-US" baseline="0" smtClean="0"/>
                        <a:t> như mọi bản phân phối linux (linux distribution)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smtClean="0">
                          <a:latin typeface="Segoe UI" panose="020B0502040204020203" pitchFamily="34" charset="0"/>
                          <a:cs typeface="Segoe UI" panose="020B0502040204020203" pitchFamily="34" charset="0"/>
                        </a:rPr>
                        <a:t>→ đ</a:t>
                      </a:r>
                      <a:r>
                        <a:rPr lang="en-US" baseline="0" smtClean="0"/>
                        <a:t>ều chọn trước (default) GRUB2</a:t>
                      </a:r>
                      <a:endParaRPr lang="en-US" smtClean="0"/>
                    </a:p>
                  </a:txBody>
                  <a:tcPr/>
                </a:tc>
                <a:extLst>
                  <a:ext uri="{0D108BD9-81ED-4DB2-BD59-A6C34878D82A}">
                    <a16:rowId xmlns:a16="http://schemas.microsoft.com/office/drawing/2014/main" val="3755765307"/>
                  </a:ext>
                </a:extLst>
              </a:tr>
            </a:tbl>
          </a:graphicData>
        </a:graphic>
      </p:graphicFrame>
      <p:sp>
        <p:nvSpPr>
          <p:cNvPr id="7" name="TextBox 6"/>
          <p:cNvSpPr txBox="1"/>
          <p:nvPr/>
        </p:nvSpPr>
        <p:spPr>
          <a:xfrm>
            <a:off x="515008" y="5938700"/>
            <a:ext cx="5261317" cy="707886"/>
          </a:xfrm>
          <a:prstGeom prst="rect">
            <a:avLst/>
          </a:prstGeom>
          <a:noFill/>
        </p:spPr>
        <p:txBody>
          <a:bodyPr wrap="square" rtlCol="0">
            <a:spAutoFit/>
          </a:bodyPr>
          <a:lstStyle/>
          <a:p>
            <a:r>
              <a:rPr lang="en-US" sz="2000" smtClean="0">
                <a:solidFill>
                  <a:srgbClr val="00B050"/>
                </a:solidFill>
                <a:latin typeface="+mj-lt"/>
              </a:rPr>
              <a:t>Phải cài máy ảo linux với </a:t>
            </a:r>
            <a:r>
              <a:rPr lang="en-US" sz="2000" smtClean="0">
                <a:solidFill>
                  <a:srgbClr val="FF00FF"/>
                </a:solidFill>
                <a:latin typeface="+mj-lt"/>
              </a:rPr>
              <a:t>UEFI + GRUB2 trước </a:t>
            </a:r>
          </a:p>
          <a:p>
            <a:r>
              <a:rPr lang="en-US" sz="2000" smtClean="0">
                <a:solidFill>
                  <a:srgbClr val="FF00FF"/>
                </a:solidFill>
                <a:latin typeface="+mj-lt"/>
                <a:cs typeface="Segoe UI" panose="020B0502040204020203" pitchFamily="34" charset="0"/>
              </a:rPr>
              <a:t>→</a:t>
            </a:r>
            <a:r>
              <a:rPr lang="en-US" sz="2000" smtClean="0">
                <a:solidFill>
                  <a:srgbClr val="00B050"/>
                </a:solidFill>
                <a:latin typeface="+mj-lt"/>
                <a:cs typeface="Segoe UI" panose="020B0502040204020203" pitchFamily="34" charset="0"/>
              </a:rPr>
              <a:t> s</a:t>
            </a:r>
            <a:r>
              <a:rPr lang="en-US" sz="2000" smtClean="0">
                <a:solidFill>
                  <a:srgbClr val="00B050"/>
                </a:solidFill>
                <a:latin typeface="+mj-lt"/>
              </a:rPr>
              <a:t>au đó </a:t>
            </a:r>
            <a:r>
              <a:rPr lang="en-US" sz="2000" smtClean="0">
                <a:solidFill>
                  <a:srgbClr val="FF00FF"/>
                </a:solidFill>
                <a:latin typeface="+mj-lt"/>
              </a:rPr>
              <a:t>chuyển sang systemd-boot</a:t>
            </a:r>
            <a:endParaRPr lang="en-US" sz="2000">
              <a:solidFill>
                <a:srgbClr val="FF00FF"/>
              </a:solidFill>
              <a:latin typeface="+mj-lt"/>
            </a:endParaRPr>
          </a:p>
        </p:txBody>
      </p:sp>
      <p:cxnSp>
        <p:nvCxnSpPr>
          <p:cNvPr id="9" name="Straight Arrow Connector 8"/>
          <p:cNvCxnSpPr/>
          <p:nvPr/>
        </p:nvCxnSpPr>
        <p:spPr>
          <a:xfrm flipH="1">
            <a:off x="2754284" y="4955345"/>
            <a:ext cx="448887" cy="1102291"/>
          </a:xfrm>
          <a:prstGeom prst="straightConnector1">
            <a:avLst/>
          </a:prstGeom>
          <a:ln w="19050">
            <a:solidFill>
              <a:srgbClr val="FF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34940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6" y="448056"/>
            <a:ext cx="10777057" cy="464510"/>
          </a:xfrm>
        </p:spPr>
        <p:txBody>
          <a:bodyPr>
            <a:noAutofit/>
          </a:bodyPr>
          <a:lstStyle/>
          <a:p>
            <a:r>
              <a:rPr lang="en-US" sz="2400" b="1" smtClean="0">
                <a:solidFill>
                  <a:srgbClr val="FF00FF"/>
                </a:solidFill>
              </a:rPr>
              <a:t>2. </a:t>
            </a:r>
            <a:r>
              <a:rPr lang="en-US" sz="2400" b="1" smtClean="0">
                <a:solidFill>
                  <a:srgbClr val="00B050"/>
                </a:solidFill>
              </a:rPr>
              <a:t>Chọn </a:t>
            </a:r>
            <a:r>
              <a:rPr lang="en-US" sz="2400" b="1" smtClean="0">
                <a:solidFill>
                  <a:srgbClr val="FF00FF"/>
                </a:solidFill>
              </a:rPr>
              <a:t>phần mềm cấp thấp (firmware</a:t>
            </a:r>
            <a:r>
              <a:rPr lang="en-US" sz="2400" b="1" smtClean="0">
                <a:solidFill>
                  <a:srgbClr val="00B050"/>
                </a:solidFill>
              </a:rPr>
              <a:t>) là </a:t>
            </a:r>
            <a:r>
              <a:rPr lang="en-US" sz="2400" b="1" smtClean="0">
                <a:solidFill>
                  <a:srgbClr val="FF00FF"/>
                </a:solidFill>
              </a:rPr>
              <a:t>UEFI</a:t>
            </a:r>
            <a:r>
              <a:rPr lang="en-US" sz="2400" b="1" smtClean="0">
                <a:solidFill>
                  <a:srgbClr val="00B050"/>
                </a:solidFill>
              </a:rPr>
              <a:t> trên </a:t>
            </a:r>
            <a:r>
              <a:rPr lang="en-US" sz="2400" b="1" smtClean="0">
                <a:solidFill>
                  <a:srgbClr val="FF00FF"/>
                </a:solidFill>
              </a:rPr>
              <a:t>VMware Workstation</a:t>
            </a:r>
            <a:endParaRPr lang="en-US" sz="2400" b="1">
              <a:solidFill>
                <a:srgbClr val="FF00FF"/>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7</a:t>
            </a:fld>
            <a:endParaRPr lang="en-US"/>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9034" y="1887382"/>
            <a:ext cx="7146639" cy="4316570"/>
          </a:xfrm>
          <a:prstGeom prst="rect">
            <a:avLst/>
          </a:prstGeom>
        </p:spPr>
      </p:pic>
      <p:sp>
        <p:nvSpPr>
          <p:cNvPr id="15" name="Rectangle 14"/>
          <p:cNvSpPr/>
          <p:nvPr/>
        </p:nvSpPr>
        <p:spPr>
          <a:xfrm>
            <a:off x="4548132" y="4715958"/>
            <a:ext cx="2091447" cy="194553"/>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250419" y="5762955"/>
            <a:ext cx="504015" cy="240644"/>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4"/>
          <a:stretch>
            <a:fillRect/>
          </a:stretch>
        </p:blipFill>
        <p:spPr>
          <a:xfrm>
            <a:off x="521206" y="1348353"/>
            <a:ext cx="3495675" cy="1219200"/>
          </a:xfrm>
          <a:prstGeom prst="rect">
            <a:avLst/>
          </a:prstGeom>
        </p:spPr>
      </p:pic>
      <p:sp>
        <p:nvSpPr>
          <p:cNvPr id="17" name="Rectangle 16"/>
          <p:cNvSpPr/>
          <p:nvPr/>
        </p:nvSpPr>
        <p:spPr>
          <a:xfrm>
            <a:off x="710758" y="2313024"/>
            <a:ext cx="1721252" cy="194553"/>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7071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6" y="448056"/>
            <a:ext cx="10777057" cy="464510"/>
          </a:xfrm>
        </p:spPr>
        <p:txBody>
          <a:bodyPr>
            <a:noAutofit/>
          </a:bodyPr>
          <a:lstStyle/>
          <a:p>
            <a:r>
              <a:rPr lang="en-US" sz="2400" b="1" smtClean="0">
                <a:solidFill>
                  <a:srgbClr val="FF00FF"/>
                </a:solidFill>
                <a:latin typeface="Segoe UI" panose="020B0502040204020203" pitchFamily="34" charset="0"/>
                <a:cs typeface="Segoe UI" panose="020B0502040204020203" pitchFamily="34" charset="0"/>
              </a:rPr>
              <a:t>→ </a:t>
            </a:r>
            <a:r>
              <a:rPr lang="en-US" sz="2400" b="1" smtClean="0">
                <a:solidFill>
                  <a:srgbClr val="FF00FF"/>
                </a:solidFill>
              </a:rPr>
              <a:t>UEFI</a:t>
            </a:r>
            <a:r>
              <a:rPr lang="en-US" sz="2400" b="1" smtClean="0">
                <a:solidFill>
                  <a:srgbClr val="00B050"/>
                </a:solidFill>
              </a:rPr>
              <a:t> </a:t>
            </a:r>
            <a:r>
              <a:rPr lang="en-US" sz="2400" b="1">
                <a:solidFill>
                  <a:srgbClr val="00B050"/>
                </a:solidFill>
              </a:rPr>
              <a:t>trên </a:t>
            </a:r>
            <a:r>
              <a:rPr lang="en-US" sz="2400" b="1" smtClean="0">
                <a:solidFill>
                  <a:srgbClr val="FF00FF"/>
                </a:solidFill>
              </a:rPr>
              <a:t>VirtualBox</a:t>
            </a:r>
            <a:endParaRPr lang="en-US" sz="2400" b="1">
              <a:solidFill>
                <a:srgbClr val="FF00FF"/>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8</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6198" y="1529649"/>
            <a:ext cx="6163535" cy="5039428"/>
          </a:xfrm>
          <a:prstGeom prst="rect">
            <a:avLst/>
          </a:prstGeom>
        </p:spPr>
      </p:pic>
      <p:sp>
        <p:nvSpPr>
          <p:cNvPr id="7" name="Rectangle 6"/>
          <p:cNvSpPr/>
          <p:nvPr/>
        </p:nvSpPr>
        <p:spPr>
          <a:xfrm>
            <a:off x="5321029" y="4552545"/>
            <a:ext cx="1682886" cy="214008"/>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23058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521207" y="1348353"/>
            <a:ext cx="11133518" cy="530317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b="1" smtClean="0">
              <a:solidFill>
                <a:srgbClr val="00B0F0"/>
              </a:solidFill>
              <a:latin typeface="Segoe UI Light" panose="020B0502040204020203" pitchFamily="34" charset="0"/>
              <a:cs typeface="Segoe UI Light" panose="020B0502040204020203" pitchFamily="34" charset="0"/>
            </a:endParaRPr>
          </a:p>
          <a:p>
            <a:endParaRPr lang="en-US" sz="2400" b="1" smtClean="0">
              <a:solidFill>
                <a:srgbClr val="00B0F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521206" y="448056"/>
            <a:ext cx="10777057" cy="464510"/>
          </a:xfrm>
        </p:spPr>
        <p:txBody>
          <a:bodyPr>
            <a:noAutofit/>
          </a:bodyPr>
          <a:lstStyle/>
          <a:p>
            <a:r>
              <a:rPr lang="en-US" sz="2400" smtClean="0">
                <a:solidFill>
                  <a:srgbClr val="FF00FF"/>
                </a:solidFill>
                <a:latin typeface="Segoe UI" panose="020B0502040204020203" pitchFamily="34" charset="0"/>
                <a:cs typeface="Segoe UI" panose="020B0502040204020203" pitchFamily="34" charset="0"/>
              </a:rPr>
              <a:t>3. </a:t>
            </a:r>
            <a:r>
              <a:rPr lang="en-US" sz="2400" smtClean="0">
                <a:solidFill>
                  <a:srgbClr val="00B050"/>
                </a:solidFill>
                <a:latin typeface="Segoe UI" panose="020B0502040204020203" pitchFamily="34" charset="0"/>
                <a:cs typeface="Segoe UI" panose="020B0502040204020203" pitchFamily="34" charset="0"/>
              </a:rPr>
              <a:t>Để Ubuntu tự chia các vách ngăn kiểu UEFI cho phẻ</a:t>
            </a:r>
            <a:endParaRPr lang="en-US" sz="2400">
              <a:solidFill>
                <a:srgbClr val="00B050"/>
              </a:solidFill>
            </a:endParaRPr>
          </a:p>
        </p:txBody>
      </p:sp>
      <p:sp>
        <p:nvSpPr>
          <p:cNvPr id="5" name="Title 1"/>
          <p:cNvSpPr txBox="1">
            <a:spLocks/>
          </p:cNvSpPr>
          <p:nvPr/>
        </p:nvSpPr>
        <p:spPr>
          <a:xfrm>
            <a:off x="521207" y="1301857"/>
            <a:ext cx="11133518" cy="5176436"/>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endParaRPr lang="en-US" b="1" smtClean="0">
              <a:solidFill>
                <a:srgbClr val="FF0000"/>
              </a:solidFill>
            </a:endParaRPr>
          </a:p>
        </p:txBody>
      </p:sp>
      <p:sp>
        <p:nvSpPr>
          <p:cNvPr id="3" name="Slide Number Placeholder 2"/>
          <p:cNvSpPr>
            <a:spLocks noGrp="1"/>
          </p:cNvSpPr>
          <p:nvPr>
            <p:ph type="sldNum" sz="quarter" idx="4"/>
          </p:nvPr>
        </p:nvSpPr>
        <p:spPr/>
        <p:txBody>
          <a:bodyPr/>
          <a:lstStyle/>
          <a:p>
            <a:fld id="{9860EDB8-5305-433F-BE41-D7A86D811DB3}" type="slidenum">
              <a:rPr lang="en-US" smtClean="0"/>
              <a:pPr/>
              <a:t>9</a:t>
            </a:fld>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8" y="1331728"/>
            <a:ext cx="4486901" cy="304842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61351" y="2297240"/>
            <a:ext cx="7925906" cy="4477375"/>
          </a:xfrm>
          <a:prstGeom prst="rect">
            <a:avLst/>
          </a:prstGeom>
        </p:spPr>
      </p:pic>
      <p:sp>
        <p:nvSpPr>
          <p:cNvPr id="10" name="Rectangle 9"/>
          <p:cNvSpPr/>
          <p:nvPr/>
        </p:nvSpPr>
        <p:spPr>
          <a:xfrm>
            <a:off x="510696" y="2596056"/>
            <a:ext cx="2957718" cy="273268"/>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340772" y="5423386"/>
            <a:ext cx="7318264" cy="1320428"/>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37000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elcome to Powerpoint 2016_CLR_v2" id="{CAB9082A-965C-42BE-8170-C940D3319B60}" vid="{82B84162-888A-4FD2-BEC9-B29B6DB2C7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50072C5-DDE0-4258-BA7A-4D4B80DFA632}">
  <ds:schemaRefs>
    <ds:schemaRef ds:uri="16c05727-aa75-4e4a-9b5f-8a80a1165891"/>
    <ds:schemaRef ds:uri="71af3243-3dd4-4a8d-8c0d-dd76da1f02a5"/>
    <ds:schemaRef ds:uri="http://schemas.microsoft.com/office/2006/documentManagement/types"/>
    <ds:schemaRef ds:uri="http://schemas.microsoft.com/office/infopath/2007/PartnerControls"/>
    <ds:schemaRef ds:uri="http://www.w3.org/XML/1998/namespace"/>
    <ds:schemaRef ds:uri="http://purl.org/dc/dcmitype/"/>
    <ds:schemaRef ds:uri="http://schemas.openxmlformats.org/package/2006/metadata/core-properties"/>
    <ds:schemaRef ds:uri="http://purl.org/dc/elements/1.1/"/>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7EE8C63A-4744-4DE4-BB49-0FF0B5375C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Welcome to PowerPoint</Template>
  <TotalTime>0</TotalTime>
  <Words>806</Words>
  <Application>Microsoft Office PowerPoint</Application>
  <PresentationFormat>Widescreen</PresentationFormat>
  <Paragraphs>465</Paragraphs>
  <Slides>35</Slides>
  <Notes>35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Segoe UI</vt:lpstr>
      <vt:lpstr>Segoe UI Light</vt:lpstr>
      <vt:lpstr>Times New Roman</vt:lpstr>
      <vt:lpstr>WelcomeDoc</vt:lpstr>
      <vt:lpstr>  Linux Thay chương trình bốc vác khi khởi động  (boot loader) GRUB2 bằng systemd-boot  20/09/2021  Nguyễn Trung Hiếu Điện thoại + Zalo: 09 19 76 11 85 Skype: opensourcesharing Email: thaygiaoth@gmail.com</vt:lpstr>
      <vt:lpstr>Nội dung  1.  Cài Linux chọn UEFI + GRUB2  2. GRUB2 sang tay hệ thống cho systemd-boot  3. Xem em gái mưa systemd-boot diễn  4. Cơm thêm</vt:lpstr>
      <vt:lpstr>Thực hành theo rất nhanh, gọn, lẹ  Lệnh + slide ở đây  https://github.com/itviet2021/systemd-boot_ubuntu-centos  copy lệnh → lên putty nhấn chuột phải để dán, enter cái bụp là xong   Các ý kiến  đóng góp để tài liệu tốt hơn → liên hệ tui theo thông tin slide đầu nhen </vt:lpstr>
      <vt:lpstr>1.  Cài Linux chọn UEFI + GRUB2 </vt:lpstr>
      <vt:lpstr>Nàng từ đâu đến nào ai biết được Hình như cô em từ xa mới đến đây  Tiểu Thư Con Gái Nhà Ai – Vũ Hà</vt:lpstr>
      <vt:lpstr>1. Lý thuyết 1 xí - grub2 so với (versus - vs.) systemd-boot → kẻ 800g - người 1/2 kí</vt:lpstr>
      <vt:lpstr>2. Chọn phần mềm cấp thấp (firmware) là UEFI trên VMware Workstation</vt:lpstr>
      <vt:lpstr>→ UEFI trên VirtualBox</vt:lpstr>
      <vt:lpstr>3. Để Ubuntu tự chia các vách ngăn kiểu UEFI cho phẻ</vt:lpstr>
      <vt:lpstr>→ CentOS 8 cũng vậy lun</vt:lpstr>
      <vt:lpstr>→ xem chi tiết thì thấy như này</vt:lpstr>
      <vt:lpstr>                                                        4. Cây thư mục của GRUB2 khi xài UEFI                                                    → kẻ 800g - người nửa kí</vt:lpstr>
      <vt:lpstr>5. Kiểm tra các tham số của kernel khi khởi động từ GRUB2 → để 1 hồi nữa so sánh với systemd-boot đọc kernel khác gì không</vt:lpstr>
      <vt:lpstr>6. Ngắm nghía cách phân chia vách ngăn (partition) của UEFI 1 chút</vt:lpstr>
      <vt:lpstr>→ CentOS 8</vt:lpstr>
      <vt:lpstr>PowerPoint Presentation</vt:lpstr>
      <vt:lpstr>Giây phút bên nhau nay còn đâu nữa  Người về trong thương nhớ  Người đi nhớ thương người.  Giã từ - Tô thanh Tùng</vt:lpstr>
      <vt:lpstr>2. GRUB2 sang tay hệ thống cho systemd-boot </vt:lpstr>
      <vt:lpstr>1. Khi không xài systemd-boot</vt:lpstr>
      <vt:lpstr>2. Thêm cái đống này để chạy được systemd-boot</vt:lpstr>
      <vt:lpstr>PowerPoint Presentation</vt:lpstr>
      <vt:lpstr>3. Xem em gái mưa systemd-boot diễn </vt:lpstr>
      <vt:lpstr>1. Ngắm nghía màn hình systemd-boot 10 giây hoặc</vt:lpstr>
      <vt:lpstr>2. Không có tham số quiet màn hình khởi động có 1 đống chữ vậy nè → chậm nữa</vt:lpstr>
      <vt:lpstr>3. Trên CentOS thì kernel có thêm tham số rhgb → che đi mấy cái chữ làm nhức mắt pà kon</vt:lpstr>
      <vt:lpstr>4. Kiểm tra lại trên OS để biết khởi động từ system-boot</vt:lpstr>
      <vt:lpstr>PowerPoint Presentation</vt:lpstr>
      <vt:lpstr>4. Cơm thêm </vt:lpstr>
      <vt:lpstr>1. Bỏ lỗi không lụm (load) được module khi khởi động</vt:lpstr>
      <vt:lpstr>→ gõ vài lệnh như này </vt:lpstr>
      <vt:lpstr>PowerPoint Presentation</vt:lpstr>
      <vt:lpstr>3. Lấy đường dẫn thiết bị gắn vào vách ngăn root (root partition - /)</vt:lpstr>
      <vt:lpstr>Đoạn cuối cho 1 cuộc tình </vt:lpstr>
      <vt:lpstr>Ban đầu tui định đưa nội dung như này lên các trang học online trong và ngoài nước để làm vài khóa học thương mại   Nhưng sau cùng tui quyết định làm miễn phí cho mọi người và viết theo xì tai tự do (free style?), xì tin với nội dung ngắn gọn   → giúp người mới bắt đầu dể hiểu  → điều mà nội dung + hình thức học trang trọng không làm được   và tui cũng thấy ngán mấy cái video xem xong mới biết chẳng có gì nhiều, mà lại hao mòn tuổi xanh.</vt:lpstr>
      <vt:lpstr>Nếu bạn thấy tài liệu này có ích, hãy mua cho tui ly cà phê  À mà tui hổng có uống café! Tui ăn trái cây hà!  Tổ chức, cá nhân nào muốn giúp tui trả tiền điện mấy ngày viết tài liệu này, cho tui 1 hộp cơm, 1 kí trái cây hay 1 trái sầu riêng, 1 căn nhà                  Xin gửi vào đây  Ngân hàng OCB số tài khoản: 0019 1000 1316 0002 Nguyễn Trung Hiếu  Sự ủng hộ tài chính của các bạn giúp tui có cuộc sống tốt hơn và làm ra nhiều tài liệu hay ho hơn  Nếu còn cảm hứng + sức khỏe tui sẽ viết khoảng 100 bài viết kỹ thuật như này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2021-03-02T08:07:16Z</dcterms:created>
  <dcterms:modified xsi:type="dcterms:W3CDTF">2021-09-20T06:20:55Z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