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79"/>
  </p:notesMasterIdLst>
  <p:handoutMasterIdLst>
    <p:handoutMasterId r:id="rId80"/>
  </p:handoutMasterIdLst>
  <p:sldIdLst>
    <p:sldId id="332" r:id="rId5"/>
    <p:sldId id="463" r:id="rId6"/>
    <p:sldId id="478" r:id="rId7"/>
    <p:sldId id="474" r:id="rId8"/>
    <p:sldId id="483" r:id="rId9"/>
    <p:sldId id="466" r:id="rId10"/>
    <p:sldId id="537" r:id="rId11"/>
    <p:sldId id="522" r:id="rId12"/>
    <p:sldId id="540" r:id="rId13"/>
    <p:sldId id="536" r:id="rId14"/>
    <p:sldId id="534" r:id="rId15"/>
    <p:sldId id="553" r:id="rId16"/>
    <p:sldId id="519" r:id="rId17"/>
    <p:sldId id="539" r:id="rId18"/>
    <p:sldId id="531" r:id="rId19"/>
    <p:sldId id="482" r:id="rId20"/>
    <p:sldId id="484" r:id="rId21"/>
    <p:sldId id="485" r:id="rId22"/>
    <p:sldId id="486" r:id="rId23"/>
    <p:sldId id="487" r:id="rId24"/>
    <p:sldId id="488" r:id="rId25"/>
    <p:sldId id="535" r:id="rId26"/>
    <p:sldId id="490" r:id="rId27"/>
    <p:sldId id="491" r:id="rId28"/>
    <p:sldId id="492" r:id="rId29"/>
    <p:sldId id="524" r:id="rId30"/>
    <p:sldId id="493" r:id="rId31"/>
    <p:sldId id="495" r:id="rId32"/>
    <p:sldId id="497" r:id="rId33"/>
    <p:sldId id="496" r:id="rId34"/>
    <p:sldId id="498" r:id="rId35"/>
    <p:sldId id="500" r:id="rId36"/>
    <p:sldId id="502" r:id="rId37"/>
    <p:sldId id="501" r:id="rId38"/>
    <p:sldId id="503" r:id="rId39"/>
    <p:sldId id="504" r:id="rId40"/>
    <p:sldId id="499" r:id="rId41"/>
    <p:sldId id="520" r:id="rId42"/>
    <p:sldId id="533" r:id="rId43"/>
    <p:sldId id="542" r:id="rId44"/>
    <p:sldId id="544" r:id="rId45"/>
    <p:sldId id="543" r:id="rId46"/>
    <p:sldId id="545" r:id="rId47"/>
    <p:sldId id="546" r:id="rId48"/>
    <p:sldId id="547" r:id="rId49"/>
    <p:sldId id="548" r:id="rId50"/>
    <p:sldId id="550" r:id="rId51"/>
    <p:sldId id="549" r:id="rId52"/>
    <p:sldId id="552" r:id="rId53"/>
    <p:sldId id="551" r:id="rId54"/>
    <p:sldId id="518" r:id="rId55"/>
    <p:sldId id="523" r:id="rId56"/>
    <p:sldId id="521" r:id="rId57"/>
    <p:sldId id="525" r:id="rId58"/>
    <p:sldId id="528" r:id="rId59"/>
    <p:sldId id="527" r:id="rId60"/>
    <p:sldId id="526" r:id="rId61"/>
    <p:sldId id="529" r:id="rId62"/>
    <p:sldId id="505" r:id="rId63"/>
    <p:sldId id="506" r:id="rId64"/>
    <p:sldId id="514" r:id="rId65"/>
    <p:sldId id="515" r:id="rId66"/>
    <p:sldId id="512" r:id="rId67"/>
    <p:sldId id="513" r:id="rId68"/>
    <p:sldId id="507" r:id="rId69"/>
    <p:sldId id="516" r:id="rId70"/>
    <p:sldId id="508" r:id="rId71"/>
    <p:sldId id="509" r:id="rId72"/>
    <p:sldId id="510" r:id="rId73"/>
    <p:sldId id="517" r:id="rId74"/>
    <p:sldId id="530" r:id="rId75"/>
    <p:sldId id="541" r:id="rId76"/>
    <p:sldId id="479" r:id="rId77"/>
    <p:sldId id="47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818" autoAdjust="0"/>
  </p:normalViewPr>
  <p:slideViewPr>
    <p:cSldViewPr snapToGrid="0">
      <p:cViewPr varScale="1">
        <p:scale>
          <a:sx n="50" d="100"/>
          <a:sy n="50" d="100"/>
        </p:scale>
        <p:origin x="1500" y="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1890" y="-20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4636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3836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https://vnexpress.net/ba-con-suoi-dep-nhu-tranh-ve-o-phu-quoc-3714802.html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65669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http</a:t>
            </a:r>
            <a:r>
              <a:rPr lang="en-US" smtClean="0">
                <a:latin typeface="Times New Roman" panose="02020603050405020304" pitchFamily="18" charset="0"/>
                <a:cs typeface="Times New Roman" panose="02020603050405020304" pitchFamily="18" charset="0"/>
              </a:rPr>
              <a:t>://fr2.rpmfind.net/linux/remi/enterprise/8/remi/x86_64/</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Từ rebase được</a:t>
            </a:r>
            <a:r>
              <a:rPr lang="en-US" b="0" baseline="0" smtClean="0">
                <a:solidFill>
                  <a:schemeClr val="tx1"/>
                </a:solidFill>
                <a:latin typeface="Times New Roman" panose="02020603050405020304" pitchFamily="18" charset="0"/>
                <a:cs typeface="Times New Roman" panose="02020603050405020304" pitchFamily="18" charset="0"/>
              </a:rPr>
              <a:t> nhắc đến 72 lần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https://access.redhat.com/documentation/en-us/red_hat_enterprise_linux/8/html-single/8.4_release_notes/index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https://bitnami.com/stack/wordpress/installer/changelog.txt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https://launchpad.net/ubuntu/+source/wordpress</a:t>
            </a: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5326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410602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1204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yum install epel-release -y -q &amp;&amp; </a:t>
            </a:r>
            <a:r>
              <a:rPr lang="en-US" smtClean="0">
                <a:latin typeface="Times New Roman" panose="02020603050405020304" pitchFamily="18" charset="0"/>
                <a:cs typeface="Times New Roman" panose="02020603050405020304" pitchFamily="18" charset="0"/>
              </a:rPr>
              <a:t>yum </a:t>
            </a:r>
            <a:r>
              <a:rPr lang="en-US">
                <a:latin typeface="Times New Roman" panose="02020603050405020304" pitchFamily="18" charset="0"/>
                <a:cs typeface="Times New Roman" panose="02020603050405020304" pitchFamily="18" charset="0"/>
              </a:rPr>
              <a:t>repolist </a:t>
            </a:r>
            <a:r>
              <a:rPr lang="en-US" smtClean="0">
                <a:latin typeface="Times New Roman" panose="02020603050405020304" pitchFamily="18" charset="0"/>
                <a:cs typeface="Times New Roman" panose="02020603050405020304" pitchFamily="18" charset="0"/>
              </a:rPr>
              <a:t>&amp;&amp;</a:t>
            </a:r>
            <a:r>
              <a:rPr lang="en-US" baseline="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yum </a:t>
            </a:r>
            <a:r>
              <a:rPr lang="en-US">
                <a:latin typeface="Times New Roman" panose="02020603050405020304" pitchFamily="18" charset="0"/>
                <a:cs typeface="Times New Roman" panose="02020603050405020304" pitchFamily="18" charset="0"/>
              </a:rPr>
              <a:t>search 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26660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repolist 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egrep '^enabled|^\[' /etc/yum.repos.d/CentOS-Linux-ContinuousRelease.repo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12894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clean all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--enablerepo="*" --disablerepo="debuginfo,media-baseos,media-appstream" search 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chạy</a:t>
            </a:r>
            <a:r>
              <a:rPr lang="en-US" b="0" baseline="0" smtClean="0">
                <a:solidFill>
                  <a:schemeClr val="tx1"/>
                </a:solidFill>
                <a:latin typeface="Times New Roman" panose="02020603050405020304" pitchFamily="18" charset="0"/>
                <a:cs typeface="Times New Roman" panose="02020603050405020304" pitchFamily="18" charset="0"/>
              </a:rPr>
              <a:t> bị lỗi khi không thấy metadata cho 2 kho </a:t>
            </a:r>
            <a:r>
              <a:rPr lang="en-US" b="0" smtClean="0">
                <a:solidFill>
                  <a:schemeClr val="tx1"/>
                </a:solidFill>
                <a:latin typeface="Times New Roman" panose="02020603050405020304" pitchFamily="18" charset="0"/>
                <a:cs typeface="Times New Roman" panose="02020603050405020304" pitchFamily="18" charset="0"/>
              </a:rPr>
              <a:t>media-baseos và</a:t>
            </a:r>
            <a:r>
              <a:rPr lang="en-US" b="0" baseline="0" smtClean="0">
                <a:solidFill>
                  <a:schemeClr val="tx1"/>
                </a:solidFill>
                <a:latin typeface="Times New Roman" panose="02020603050405020304" pitchFamily="18" charset="0"/>
                <a:cs typeface="Times New Roman" panose="02020603050405020304" pitchFamily="18" charset="0"/>
              </a:rPr>
              <a:t> </a:t>
            </a:r>
            <a:r>
              <a:rPr lang="en-US" b="0" smtClean="0">
                <a:solidFill>
                  <a:schemeClr val="tx1"/>
                </a:solidFill>
                <a:latin typeface="Times New Roman" panose="02020603050405020304" pitchFamily="18" charset="0"/>
                <a:cs typeface="Times New Roman" panose="02020603050405020304" pitchFamily="18" charset="0"/>
              </a:rPr>
              <a:t>media-appstream</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--enablerepo="*" search 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80655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yum -y -q install https://rpms.remirepo.net/enterprise/remi-release-8.rpm &amp;&amp; \</a:t>
            </a:r>
          </a:p>
          <a:p>
            <a:pPr>
              <a:defRPr/>
            </a:pPr>
            <a:r>
              <a:rPr lang="en-US" smtClean="0">
                <a:latin typeface="Times New Roman" panose="02020603050405020304" pitchFamily="18" charset="0"/>
                <a:cs typeface="Times New Roman" panose="02020603050405020304" pitchFamily="18" charset="0"/>
              </a:rPr>
              <a:t>yum repolist &amp;&amp; \</a:t>
            </a:r>
          </a:p>
          <a:p>
            <a:pPr>
              <a:defRPr/>
            </a:pPr>
            <a:r>
              <a:rPr lang="en-US" smtClean="0">
                <a:latin typeface="Times New Roman" panose="02020603050405020304" pitchFamily="18" charset="0"/>
                <a:cs typeface="Times New Roman" panose="02020603050405020304" pitchFamily="18" charset="0"/>
              </a:rPr>
              <a:t>yum search wordpress -y</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Xem remi chỉ</a:t>
            </a:r>
            <a:r>
              <a:rPr lang="en-US" baseline="0" smtClean="0">
                <a:latin typeface="Times New Roman" panose="02020603050405020304" pitchFamily="18" charset="0"/>
                <a:cs typeface="Times New Roman" panose="02020603050405020304" pitchFamily="18" charset="0"/>
              </a:rPr>
              <a:t> cách them kho remi</a:t>
            </a:r>
          </a:p>
          <a:p>
            <a:pPr>
              <a:defRPr/>
            </a:pPr>
            <a:r>
              <a:rPr lang="en-US" smtClean="0">
                <a:latin typeface="Times New Roman" panose="02020603050405020304" pitchFamily="18" charset="0"/>
                <a:cs typeface="Times New Roman" panose="02020603050405020304" pitchFamily="18" charset="0"/>
              </a:rPr>
              <a:t>https://blog.remirepo.net/post/2019/09/24/CentOS-8-repository</a:t>
            </a:r>
          </a:p>
          <a:p>
            <a:pPr>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460125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yum repolist </a:t>
            </a:r>
            <a:r>
              <a:rPr lang="en-US" smtClean="0">
                <a:latin typeface="Times New Roman" panose="02020603050405020304" pitchFamily="18" charset="0"/>
                <a:cs typeface="Times New Roman" panose="02020603050405020304" pitchFamily="18" charset="0"/>
              </a:rPr>
              <a:t>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37899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6901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yum --disablerepo="*" --enablerepo="remi" -q search wordpress</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yum --disablerepo="*" --enablerepo="remi" -q info wordpress</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9877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yum module list php -y -q &amp;&amp; yum module info php:remi-8.0 -q</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91497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80571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937854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yum install https://rpms.remirepo.net/enterprise/remi-release-8.rpm -y &amp;&amp; \</a:t>
            </a:r>
          </a:p>
          <a:p>
            <a:pPr>
              <a:defRPr/>
            </a:pPr>
            <a:r>
              <a:rPr lang="en-US" smtClean="0">
                <a:latin typeface="Times New Roman" panose="02020603050405020304" pitchFamily="18" charset="0"/>
                <a:cs typeface="Times New Roman" panose="02020603050405020304" pitchFamily="18" charset="0"/>
              </a:rPr>
              <a:t>yum module install php:remi-8.0 -y &amp;&amp; \</a:t>
            </a:r>
          </a:p>
          <a:p>
            <a:pPr>
              <a:defRPr/>
            </a:pPr>
            <a:r>
              <a:rPr lang="en-US" smtClean="0">
                <a:latin typeface="Times New Roman" panose="02020603050405020304" pitchFamily="18" charset="0"/>
                <a:cs typeface="Times New Roman" panose="02020603050405020304" pitchFamily="18" charset="0"/>
              </a:rPr>
              <a:t>yum --enablerepo=remi install wordpress -y</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86683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82424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82514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800760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yum install --setopt=install_weak_deps=False mariadb-server -y &amp;&amp; \</a:t>
            </a:r>
          </a:p>
          <a:p>
            <a:pPr>
              <a:defRPr/>
            </a:pPr>
            <a:r>
              <a:rPr lang="en-US" smtClean="0">
                <a:latin typeface="Times New Roman" panose="02020603050405020304" pitchFamily="18" charset="0"/>
                <a:cs typeface="Times New Roman" panose="02020603050405020304" pitchFamily="18" charset="0"/>
              </a:rPr>
              <a:t>systemctl start mariadb &amp;&amp; \</a:t>
            </a:r>
          </a:p>
          <a:p>
            <a:pPr>
              <a:defRPr/>
            </a:pPr>
            <a:r>
              <a:rPr lang="en-US" smtClean="0">
                <a:latin typeface="Times New Roman" panose="02020603050405020304" pitchFamily="18" charset="0"/>
                <a:cs typeface="Times New Roman" panose="02020603050405020304" pitchFamily="18" charset="0"/>
              </a:rPr>
              <a:t>systemctl --no-pager status mariadb &amp;&amp; \</a:t>
            </a:r>
          </a:p>
          <a:p>
            <a:pPr>
              <a:defRPr/>
            </a:pPr>
            <a:r>
              <a:rPr lang="en-US" smtClean="0">
                <a:latin typeface="Times New Roman" panose="02020603050405020304" pitchFamily="18" charset="0"/>
                <a:cs typeface="Times New Roman" panose="02020603050405020304" pitchFamily="18" charset="0"/>
              </a:rPr>
              <a:t>mysql -e "CREATE DATABASE wordpress; \</a:t>
            </a:r>
          </a:p>
          <a:p>
            <a:pPr>
              <a:defRPr/>
            </a:pPr>
            <a:r>
              <a:rPr lang="en-US" smtClean="0">
                <a:latin typeface="Times New Roman" panose="02020603050405020304" pitchFamily="18" charset="0"/>
                <a:cs typeface="Times New Roman" panose="02020603050405020304" pitchFamily="18" charset="0"/>
              </a:rPr>
              <a:t>GRANT ALL ON wordpress.* TO 'wordpress'@'localhost' IDENTIFIED BY 'pass'; \</a:t>
            </a:r>
          </a:p>
          <a:p>
            <a:pPr>
              <a:defRPr/>
            </a:pPr>
            <a:r>
              <a:rPr lang="en-US" smtClean="0">
                <a:latin typeface="Times New Roman" panose="02020603050405020304" pitchFamily="18" charset="0"/>
                <a:cs typeface="Times New Roman" panose="02020603050405020304" pitchFamily="18" charset="0"/>
              </a:rPr>
              <a:t>FLUSH PRIVILEGES; \</a:t>
            </a:r>
          </a:p>
          <a:p>
            <a:pPr>
              <a:defRPr/>
            </a:pPr>
            <a:r>
              <a:rPr lang="en-US" smtClean="0">
                <a:latin typeface="Times New Roman" panose="02020603050405020304" pitchFamily="18" charset="0"/>
                <a:cs typeface="Times New Roman" panose="02020603050405020304" pitchFamily="18" charset="0"/>
              </a:rPr>
              <a:t>SELECT user,host from mysql.user; \</a:t>
            </a:r>
          </a:p>
          <a:p>
            <a:pPr>
              <a:defRPr/>
            </a:pPr>
            <a:r>
              <a:rPr lang="en-US" smtClean="0">
                <a:latin typeface="Times New Roman" panose="02020603050405020304" pitchFamily="18" charset="0"/>
                <a:cs typeface="Times New Roman" panose="02020603050405020304" pitchFamily="18" charset="0"/>
              </a:rPr>
              <a:t>SHOW DATABASES"</a:t>
            </a: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83860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633146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289011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2373765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sed "s/database_name_here/wordpress/g; s/username_here/wordpress/g; s/password_here/pass/g" \</a:t>
            </a:r>
          </a:p>
          <a:p>
            <a:pPr>
              <a:defRPr/>
            </a:pPr>
            <a:r>
              <a:rPr lang="en-US" smtClean="0">
                <a:latin typeface="Times New Roman" panose="02020603050405020304" pitchFamily="18" charset="0"/>
                <a:cs typeface="Times New Roman" panose="02020603050405020304" pitchFamily="18" charset="0"/>
              </a:rPr>
              <a:t>-i /usr/share/wordpress/wp-config.php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Chỉ</a:t>
            </a:r>
            <a:r>
              <a:rPr lang="en-US" b="0" baseline="0" smtClean="0">
                <a:solidFill>
                  <a:schemeClr val="tx1"/>
                </a:solidFill>
                <a:latin typeface="Times New Roman" panose="02020603050405020304" pitchFamily="18" charset="0"/>
                <a:cs typeface="Times New Roman" panose="02020603050405020304" pitchFamily="18" charset="0"/>
              </a:rPr>
              <a:t> t</a:t>
            </a:r>
            <a:r>
              <a:rPr lang="en-US" b="0" smtClean="0">
                <a:solidFill>
                  <a:schemeClr val="tx1"/>
                </a:solidFill>
                <a:latin typeface="Times New Roman" panose="02020603050405020304" pitchFamily="18" charset="0"/>
                <a:cs typeface="Times New Roman" panose="02020603050405020304" pitchFamily="18" charset="0"/>
              </a:rPr>
              <a:t>hay thế </a:t>
            </a:r>
            <a:r>
              <a:rPr lang="en-US" b="0" baseline="0" smtClean="0">
                <a:solidFill>
                  <a:schemeClr val="tx1"/>
                </a:solidFill>
                <a:latin typeface="Times New Roman" panose="02020603050405020304" pitchFamily="18" charset="0"/>
                <a:cs typeface="Times New Roman" panose="02020603050405020304" pitchFamily="18" charset="0"/>
              </a:rPr>
              <a:t>lần đầu nếu tìm thấy nhiều lần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grep database /usr/share/wordpress/wp-config.php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sed '0,/database/s//csdl/' /usr/share/wordpress/wp-config.php | grep csdl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239884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637605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rpm -ql nginx-filesystem</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rpm -ql httpd-filesystem</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rpm -ql wordpress | grep '\.conf$'</a:t>
            </a: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235391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sed "s/database_name_here/wordpress/g; s/username_here/wordpress/g; s/password_here/pass/g" \</a:t>
            </a:r>
          </a:p>
          <a:p>
            <a:pPr>
              <a:defRPr/>
            </a:pPr>
            <a:r>
              <a:rPr lang="en-US" smtClean="0">
                <a:latin typeface="Times New Roman" panose="02020603050405020304" pitchFamily="18" charset="0"/>
                <a:cs typeface="Times New Roman" panose="02020603050405020304" pitchFamily="18" charset="0"/>
              </a:rPr>
              <a:t>-i /usr/share/wordpress/wp-config.php</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574136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hostname -I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hostname -I | cut -f1 -d'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hostname -I | awk '{print $1}'</a:t>
            </a:r>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35114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2163876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rpm -ql wordpress | grep .conf</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rpm -ql wordpress | grep '\.conf'</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rpm -ql wordpress | grep '\.conf$'</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Slide</a:t>
            </a:r>
            <a:r>
              <a:rPr lang="en-US" baseline="0" smtClean="0">
                <a:latin typeface="Times New Roman" panose="02020603050405020304" pitchFamily="18" charset="0"/>
                <a:cs typeface="Times New Roman" panose="02020603050405020304" pitchFamily="18" charset="0"/>
              </a:rPr>
              <a:t> số 16 cũng y bong vậy hà</a:t>
            </a:r>
          </a:p>
          <a:p>
            <a:pPr>
              <a:defRPr/>
            </a:pPr>
            <a:endParaRPr lang="en-US" baseline="0" smtClean="0">
              <a:latin typeface="Times New Roman" panose="02020603050405020304" pitchFamily="18" charset="0"/>
              <a:cs typeface="Times New Roman" panose="02020603050405020304" pitchFamily="18" charset="0"/>
            </a:endParaRPr>
          </a:p>
          <a:p>
            <a:pPr>
              <a:defRPr/>
            </a:pPr>
            <a:r>
              <a:rPr lang="en-US" baseline="0" smtClean="0">
                <a:latin typeface="Times New Roman" panose="02020603050405020304" pitchFamily="18" charset="0"/>
                <a:cs typeface="Times New Roman" panose="02020603050405020304" pitchFamily="18" charset="0"/>
              </a:rPr>
              <a:t>^ là đầu dòng, [ là kí tự đặc biệt trong regex</a:t>
            </a: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4273616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1828339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apt info wordpress</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a:p>
        </p:txBody>
      </p:sp>
    </p:spTree>
    <p:extLst>
      <p:ext uri="{BB962C8B-B14F-4D97-AF65-F5344CB8AC3E}">
        <p14:creationId xmlns:p14="http://schemas.microsoft.com/office/powerpoint/2010/main" val="38638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464137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a:p>
        </p:txBody>
      </p:sp>
    </p:spTree>
    <p:extLst>
      <p:ext uri="{BB962C8B-B14F-4D97-AF65-F5344CB8AC3E}">
        <p14:creationId xmlns:p14="http://schemas.microsoft.com/office/powerpoint/2010/main" val="292856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apt update &amp;&amp; \</a:t>
            </a:r>
          </a:p>
          <a:p>
            <a:pPr>
              <a:defRPr/>
            </a:pPr>
            <a:r>
              <a:rPr lang="en-US" smtClean="0">
                <a:latin typeface="Times New Roman" panose="02020603050405020304" pitchFamily="18" charset="0"/>
                <a:cs typeface="Times New Roman" panose="02020603050405020304" pitchFamily="18" charset="0"/>
              </a:rPr>
              <a:t>apt install -y wordpress &amp;&amp; \</a:t>
            </a:r>
          </a:p>
          <a:p>
            <a:pPr>
              <a:defRPr/>
            </a:pPr>
            <a:r>
              <a:rPr lang="en-US" smtClean="0">
                <a:latin typeface="Times New Roman" panose="02020603050405020304" pitchFamily="18" charset="0"/>
                <a:cs typeface="Times New Roman" panose="02020603050405020304" pitchFamily="18" charset="0"/>
              </a:rPr>
              <a:t>systemctl status --no-pager apache2</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3011828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apt install -y mysql-server &amp;&amp; \</a:t>
            </a:r>
          </a:p>
          <a:p>
            <a:pPr>
              <a:defRPr/>
            </a:pPr>
            <a:r>
              <a:rPr lang="en-US" smtClean="0">
                <a:latin typeface="Times New Roman" panose="02020603050405020304" pitchFamily="18" charset="0"/>
                <a:cs typeface="Times New Roman" panose="02020603050405020304" pitchFamily="18" charset="0"/>
              </a:rPr>
              <a:t>systemctl status --no-pager mysql &amp;&amp; \</a:t>
            </a:r>
          </a:p>
          <a:p>
            <a:pPr>
              <a:defRPr/>
            </a:pPr>
            <a:r>
              <a:rPr lang="en-US" smtClean="0">
                <a:latin typeface="Times New Roman" panose="02020603050405020304" pitchFamily="18" charset="0"/>
                <a:cs typeface="Times New Roman" panose="02020603050405020304" pitchFamily="18" charset="0"/>
              </a:rPr>
              <a:t>mysql -e "CREATE USER 'wordpress'@'localhost' IDENTIFIED BY 'pass'; \</a:t>
            </a:r>
          </a:p>
          <a:p>
            <a:pPr>
              <a:defRPr/>
            </a:pPr>
            <a:r>
              <a:rPr lang="en-US" smtClean="0">
                <a:latin typeface="Times New Roman" panose="02020603050405020304" pitchFamily="18" charset="0"/>
                <a:cs typeface="Times New Roman" panose="02020603050405020304" pitchFamily="18" charset="0"/>
              </a:rPr>
              <a:t>CREATE DATABASE wordpress; \</a:t>
            </a:r>
          </a:p>
          <a:p>
            <a:pPr>
              <a:defRPr/>
            </a:pPr>
            <a:r>
              <a:rPr lang="en-US" smtClean="0">
                <a:latin typeface="Times New Roman" panose="02020603050405020304" pitchFamily="18" charset="0"/>
                <a:cs typeface="Times New Roman" panose="02020603050405020304" pitchFamily="18" charset="0"/>
              </a:rPr>
              <a:t>GRANT ALL ON wordpress.* TO 'wordpress'@'localhost'; \</a:t>
            </a:r>
          </a:p>
          <a:p>
            <a:pPr>
              <a:defRPr/>
            </a:pPr>
            <a:r>
              <a:rPr lang="en-US" smtClean="0">
                <a:latin typeface="Times New Roman" panose="02020603050405020304" pitchFamily="18" charset="0"/>
                <a:cs typeface="Times New Roman" panose="02020603050405020304" pitchFamily="18" charset="0"/>
              </a:rPr>
              <a:t>FLUSH PRIVILEGES; \</a:t>
            </a:r>
          </a:p>
          <a:p>
            <a:pPr>
              <a:defRPr/>
            </a:pPr>
            <a:r>
              <a:rPr lang="en-US" smtClean="0">
                <a:latin typeface="Times New Roman" panose="02020603050405020304" pitchFamily="18" charset="0"/>
                <a:cs typeface="Times New Roman" panose="02020603050405020304" pitchFamily="18" charset="0"/>
              </a:rPr>
              <a:t>SELECT user,host from mysql.user; \</a:t>
            </a:r>
          </a:p>
          <a:p>
            <a:pPr>
              <a:defRPr/>
            </a:pPr>
            <a:r>
              <a:rPr lang="en-US" smtClean="0">
                <a:latin typeface="Times New Roman" panose="02020603050405020304" pitchFamily="18" charset="0"/>
                <a:cs typeface="Times New Roman" panose="02020603050405020304" pitchFamily="18" charset="0"/>
              </a:rPr>
              <a:t>SHOW DATABASES"</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3598686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1095335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apt install -y software-properties-common &amp;&amp; \</a:t>
            </a:r>
          </a:p>
          <a:p>
            <a:pPr>
              <a:defRPr/>
            </a:pPr>
            <a:r>
              <a:rPr lang="en-US" smtClean="0">
                <a:latin typeface="Times New Roman" panose="02020603050405020304" pitchFamily="18" charset="0"/>
                <a:cs typeface="Times New Roman" panose="02020603050405020304" pitchFamily="18" charset="0"/>
              </a:rPr>
              <a:t>add-apt-repository 'deb http://vn.archive.ubuntu.com/ubuntu hirsute main' &amp;&amp; \</a:t>
            </a:r>
          </a:p>
          <a:p>
            <a:pPr>
              <a:defRPr/>
            </a:pPr>
            <a:r>
              <a:rPr lang="en-US" smtClean="0">
                <a:latin typeface="Times New Roman" panose="02020603050405020304" pitchFamily="18" charset="0"/>
                <a:cs typeface="Times New Roman" panose="02020603050405020304" pitchFamily="18" charset="0"/>
              </a:rPr>
              <a:t>add-apt-repository 'deb http://vn.archive.ubuntu.com/ubuntu hirsute universe' &amp;&amp; \</a:t>
            </a:r>
          </a:p>
          <a:p>
            <a:pPr>
              <a:defRPr/>
            </a:pPr>
            <a:r>
              <a:rPr lang="en-US" smtClean="0">
                <a:latin typeface="Times New Roman" panose="02020603050405020304" pitchFamily="18" charset="0"/>
                <a:cs typeface="Times New Roman" panose="02020603050405020304" pitchFamily="18" charset="0"/>
              </a:rPr>
              <a:t>apt install -y wordpress &amp;&amp; \</a:t>
            </a:r>
          </a:p>
          <a:p>
            <a:pPr>
              <a:defRPr/>
            </a:pPr>
            <a:r>
              <a:rPr lang="en-US" smtClean="0">
                <a:latin typeface="Times New Roman" panose="02020603050405020304" pitchFamily="18" charset="0"/>
                <a:cs typeface="Times New Roman" panose="02020603050405020304" pitchFamily="18" charset="0"/>
              </a:rPr>
              <a:t>cp /usr/share/doc/wordpress/examples/config-default.php /etc/wordpress/ &amp;&amp; \</a:t>
            </a:r>
          </a:p>
          <a:p>
            <a:pPr>
              <a:defRPr/>
            </a:pPr>
            <a:r>
              <a:rPr lang="en-US" smtClean="0">
                <a:latin typeface="Times New Roman" panose="02020603050405020304" pitchFamily="18" charset="0"/>
                <a:cs typeface="Times New Roman" panose="02020603050405020304" pitchFamily="18" charset="0"/>
              </a:rPr>
              <a:t>sed "s/database_name_here/wordpress/g; s/username_here/wordpress/g; s/password_here/pass/g" \</a:t>
            </a:r>
          </a:p>
          <a:p>
            <a:pPr>
              <a:defRPr/>
            </a:pPr>
            <a:r>
              <a:rPr lang="en-US" smtClean="0">
                <a:latin typeface="Times New Roman" panose="02020603050405020304" pitchFamily="18" charset="0"/>
                <a:cs typeface="Times New Roman" panose="02020603050405020304" pitchFamily="18" charset="0"/>
              </a:rPr>
              <a:t>-i /etc/wordpress/config-default.php</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3378618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vi-VN" smtClean="0">
                <a:latin typeface="Times New Roman" panose="02020603050405020304" pitchFamily="18" charset="0"/>
                <a:cs typeface="Times New Roman" panose="02020603050405020304" pitchFamily="18" charset="0"/>
              </a:rPr>
              <a:t>curl https://raw.githubusercontent.com/itviet2021/wordpress-rpm-deb-bitnami/main/wordpress.conf \</a:t>
            </a:r>
          </a:p>
          <a:p>
            <a:pPr>
              <a:defRPr/>
            </a:pPr>
            <a:r>
              <a:rPr lang="vi-VN" smtClean="0">
                <a:latin typeface="Times New Roman" panose="02020603050405020304" pitchFamily="18" charset="0"/>
                <a:cs typeface="Times New Roman" panose="02020603050405020304" pitchFamily="18" charset="0"/>
              </a:rPr>
              <a:t>-o /etc/apache2/sites-available/wordpress.conf &amp;&amp; \</a:t>
            </a:r>
          </a:p>
          <a:p>
            <a:pPr>
              <a:defRPr/>
            </a:pPr>
            <a:r>
              <a:rPr lang="vi-VN" smtClean="0">
                <a:latin typeface="Times New Roman" panose="02020603050405020304" pitchFamily="18" charset="0"/>
                <a:cs typeface="Times New Roman" panose="02020603050405020304" pitchFamily="18" charset="0"/>
              </a:rPr>
              <a:t>a2ensite wordpress &amp;&amp; \</a:t>
            </a:r>
          </a:p>
          <a:p>
            <a:pPr>
              <a:defRPr/>
            </a:pPr>
            <a:r>
              <a:rPr lang="vi-VN" smtClean="0">
                <a:latin typeface="Times New Roman" panose="02020603050405020304" pitchFamily="18" charset="0"/>
                <a:cs typeface="Times New Roman" panose="02020603050405020304" pitchFamily="18" charset="0"/>
              </a:rPr>
              <a:t>systemctl reload apache2</a:t>
            </a:r>
          </a:p>
          <a:p>
            <a:pPr>
              <a:defRPr/>
            </a:pPr>
            <a:endParaRPr lang="vi-VN" smtClean="0">
              <a:latin typeface="Times New Roman" panose="02020603050405020304" pitchFamily="18" charset="0"/>
              <a:cs typeface="Times New Roman" panose="02020603050405020304" pitchFamily="18" charset="0"/>
            </a:endParaRPr>
          </a:p>
          <a:p>
            <a:pPr>
              <a:defRPr/>
            </a:pPr>
            <a:r>
              <a:rPr lang="vi-VN" smtClean="0">
                <a:latin typeface="Times New Roman" panose="02020603050405020304" pitchFamily="18" charset="0"/>
                <a:cs typeface="Times New Roman" panose="02020603050405020304" pitchFamily="18" charset="0"/>
              </a:rPr>
              <a:t>-- cơm thêm</a:t>
            </a:r>
          </a:p>
          <a:p>
            <a:pPr>
              <a:defRPr/>
            </a:pPr>
            <a:endParaRPr lang="vi-VN" smtClean="0">
              <a:latin typeface="Times New Roman" panose="02020603050405020304" pitchFamily="18" charset="0"/>
              <a:cs typeface="Times New Roman" panose="02020603050405020304" pitchFamily="18" charset="0"/>
            </a:endParaRPr>
          </a:p>
          <a:p>
            <a:pPr>
              <a:defRPr/>
            </a:pPr>
            <a:r>
              <a:rPr lang="vi-VN" smtClean="0">
                <a:latin typeface="Times New Roman" panose="02020603050405020304" pitchFamily="18" charset="0"/>
                <a:cs typeface="Times New Roman" panose="02020603050405020304" pitchFamily="18" charset="0"/>
              </a:rPr>
              <a:t>dpkg -S `which a2ensite` &amp;&amp; \</a:t>
            </a:r>
          </a:p>
          <a:p>
            <a:pPr>
              <a:defRPr/>
            </a:pPr>
            <a:r>
              <a:rPr lang="vi-VN" smtClean="0">
                <a:latin typeface="Times New Roman" panose="02020603050405020304" pitchFamily="18" charset="0"/>
                <a:cs typeface="Times New Roman" panose="02020603050405020304" pitchFamily="18" charset="0"/>
              </a:rPr>
              <a:t>file `which a2ensite` &amp;&amp; \</a:t>
            </a:r>
          </a:p>
          <a:p>
            <a:pPr>
              <a:defRPr/>
            </a:pPr>
            <a:r>
              <a:rPr lang="vi-VN" smtClean="0">
                <a:latin typeface="Times New Roman" panose="02020603050405020304" pitchFamily="18" charset="0"/>
                <a:cs typeface="Times New Roman" panose="02020603050405020304" pitchFamily="18" charset="0"/>
              </a:rPr>
              <a:t>file `which a2enmod`</a:t>
            </a: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1903546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46</a:t>
            </a:fld>
            <a:endParaRPr lang="en-US"/>
          </a:p>
        </p:txBody>
      </p:sp>
    </p:spTree>
    <p:extLst>
      <p:ext uri="{BB962C8B-B14F-4D97-AF65-F5344CB8AC3E}">
        <p14:creationId xmlns:p14="http://schemas.microsoft.com/office/powerpoint/2010/main" val="1135081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47</a:t>
            </a:fld>
            <a:endParaRPr lang="en-US"/>
          </a:p>
        </p:txBody>
      </p:sp>
    </p:spTree>
    <p:extLst>
      <p:ext uri="{BB962C8B-B14F-4D97-AF65-F5344CB8AC3E}">
        <p14:creationId xmlns:p14="http://schemas.microsoft.com/office/powerpoint/2010/main" val="2625336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https://launchpad.net/ubuntu/+source/wordpress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48</a:t>
            </a:fld>
            <a:endParaRPr lang="en-US"/>
          </a:p>
        </p:txBody>
      </p:sp>
    </p:spTree>
    <p:extLst>
      <p:ext uri="{BB962C8B-B14F-4D97-AF65-F5344CB8AC3E}">
        <p14:creationId xmlns:p14="http://schemas.microsoft.com/office/powerpoint/2010/main" val="49897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49</a:t>
            </a:fld>
            <a:endParaRPr lang="en-US"/>
          </a:p>
        </p:txBody>
      </p:sp>
    </p:spTree>
    <p:extLst>
      <p:ext uri="{BB962C8B-B14F-4D97-AF65-F5344CB8AC3E}">
        <p14:creationId xmlns:p14="http://schemas.microsoft.com/office/powerpoint/2010/main" val="156544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9199396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50</a:t>
            </a:fld>
            <a:endParaRPr lang="en-US"/>
          </a:p>
        </p:txBody>
      </p:sp>
    </p:spTree>
    <p:extLst>
      <p:ext uri="{BB962C8B-B14F-4D97-AF65-F5344CB8AC3E}">
        <p14:creationId xmlns:p14="http://schemas.microsoft.com/office/powerpoint/2010/main" val="5204533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51</a:t>
            </a:fld>
            <a:endParaRPr lang="en-US"/>
          </a:p>
        </p:txBody>
      </p:sp>
    </p:spTree>
    <p:extLst>
      <p:ext uri="{BB962C8B-B14F-4D97-AF65-F5344CB8AC3E}">
        <p14:creationId xmlns:p14="http://schemas.microsoft.com/office/powerpoint/2010/main" val="31881436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52</a:t>
            </a:fld>
            <a:endParaRPr lang="en-US"/>
          </a:p>
        </p:txBody>
      </p:sp>
    </p:spTree>
    <p:extLst>
      <p:ext uri="{BB962C8B-B14F-4D97-AF65-F5344CB8AC3E}">
        <p14:creationId xmlns:p14="http://schemas.microsoft.com/office/powerpoint/2010/main" val="4135466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53</a:t>
            </a:fld>
            <a:endParaRPr lang="en-US"/>
          </a:p>
        </p:txBody>
      </p:sp>
    </p:spTree>
    <p:extLst>
      <p:ext uri="{BB962C8B-B14F-4D97-AF65-F5344CB8AC3E}">
        <p14:creationId xmlns:p14="http://schemas.microsoft.com/office/powerpoint/2010/main" val="2532137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54</a:t>
            </a:fld>
            <a:endParaRPr lang="en-US"/>
          </a:p>
        </p:txBody>
      </p:sp>
    </p:spTree>
    <p:extLst>
      <p:ext uri="{BB962C8B-B14F-4D97-AF65-F5344CB8AC3E}">
        <p14:creationId xmlns:p14="http://schemas.microsoft.com/office/powerpoint/2010/main" val="2151571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55</a:t>
            </a:fld>
            <a:endParaRPr lang="en-US"/>
          </a:p>
        </p:txBody>
      </p:sp>
    </p:spTree>
    <p:extLst>
      <p:ext uri="{BB962C8B-B14F-4D97-AF65-F5344CB8AC3E}">
        <p14:creationId xmlns:p14="http://schemas.microsoft.com/office/powerpoint/2010/main" val="12672968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ls /hiếurâu</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echo $?</a:t>
            </a:r>
          </a:p>
          <a:p>
            <a:pPr>
              <a:defRPr/>
            </a:pPr>
            <a:endParaRPr lang="en-US" smtClean="0">
              <a:latin typeface="Times New Roman" panose="02020603050405020304" pitchFamily="18" charset="0"/>
              <a:cs typeface="Times New Roman" panose="02020603050405020304" pitchFamily="18" charset="0"/>
            </a:endParaRPr>
          </a:p>
          <a:p>
            <a:pPr>
              <a:defRPr/>
            </a:pPr>
            <a:r>
              <a:rPr lang="vi-VN" smtClean="0">
                <a:latin typeface="Times New Roman" panose="02020603050405020304" pitchFamily="18" charset="0"/>
                <a:cs typeface="Times New Roman" panose="02020603050405020304" pitchFamily="18" charset="0"/>
              </a:rPr>
              <a:t>ls /hiếurâu || echo 'Không có thư mục /hiếurâu đâu'</a:t>
            </a: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r>
              <a:rPr lang="vi-VN" smtClean="0">
                <a:latin typeface="Times New Roman" panose="02020603050405020304" pitchFamily="18" charset="0"/>
                <a:cs typeface="Times New Roman" panose="02020603050405020304" pitchFamily="18" charset="0"/>
              </a:rPr>
              <a:t>ls /hiếurâu &amp;&amp; echo 'Không có thư mục /hiếurâu đâu'</a:t>
            </a: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56</a:t>
            </a:fld>
            <a:endParaRPr lang="en-US"/>
          </a:p>
        </p:txBody>
      </p:sp>
    </p:spTree>
    <p:extLst>
      <p:ext uri="{BB962C8B-B14F-4D97-AF65-F5344CB8AC3E}">
        <p14:creationId xmlns:p14="http://schemas.microsoft.com/office/powerpoint/2010/main" val="1156409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ls /hiếurâu ; echo $? ; echo 'Có tiền hay không hiếu râu vẫn viết tut'</a:t>
            </a:r>
          </a:p>
          <a:p>
            <a:pPr>
              <a:defRPr/>
            </a:pPr>
            <a:endParaRPr lang="en-US" smtClean="0">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ls / ; echo $? ; echo 'Có tiền hay không hiếu râu vẫn viết tut'</a:t>
            </a: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57</a:t>
            </a:fld>
            <a:endParaRPr lang="en-US"/>
          </a:p>
        </p:txBody>
      </p:sp>
    </p:spTree>
    <p:extLst>
      <p:ext uri="{BB962C8B-B14F-4D97-AF65-F5344CB8AC3E}">
        <p14:creationId xmlns:p14="http://schemas.microsoft.com/office/powerpoint/2010/main" val="42360978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58</a:t>
            </a:fld>
            <a:endParaRPr lang="en-US"/>
          </a:p>
        </p:txBody>
      </p:sp>
    </p:spTree>
    <p:extLst>
      <p:ext uri="{BB962C8B-B14F-4D97-AF65-F5344CB8AC3E}">
        <p14:creationId xmlns:p14="http://schemas.microsoft.com/office/powerpoint/2010/main" val="1368068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59</a:t>
            </a:fld>
            <a:endParaRPr lang="en-US"/>
          </a:p>
        </p:txBody>
      </p:sp>
    </p:spTree>
    <p:extLst>
      <p:ext uri="{BB962C8B-B14F-4D97-AF65-F5344CB8AC3E}">
        <p14:creationId xmlns:p14="http://schemas.microsoft.com/office/powerpoint/2010/main" val="147865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latin typeface="Times New Roman" panose="02020603050405020304" pitchFamily="18" charset="0"/>
                <a:cs typeface="Times New Roman" panose="02020603050405020304" pitchFamily="18" charset="0"/>
              </a:rPr>
              <a:t>https://make.wordpress.org/hosting/handbook/server-environment/</a:t>
            </a: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6936932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60</a:t>
            </a:fld>
            <a:endParaRPr lang="en-US"/>
          </a:p>
        </p:txBody>
      </p:sp>
    </p:spTree>
    <p:extLst>
      <p:ext uri="{BB962C8B-B14F-4D97-AF65-F5344CB8AC3E}">
        <p14:creationId xmlns:p14="http://schemas.microsoft.com/office/powerpoint/2010/main" val="19370603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61</a:t>
            </a:fld>
            <a:endParaRPr lang="en-US"/>
          </a:p>
        </p:txBody>
      </p:sp>
    </p:spTree>
    <p:extLst>
      <p:ext uri="{BB962C8B-B14F-4D97-AF65-F5344CB8AC3E}">
        <p14:creationId xmlns:p14="http://schemas.microsoft.com/office/powerpoint/2010/main" val="780475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62</a:t>
            </a:fld>
            <a:endParaRPr lang="en-US"/>
          </a:p>
        </p:txBody>
      </p:sp>
    </p:spTree>
    <p:extLst>
      <p:ext uri="{BB962C8B-B14F-4D97-AF65-F5344CB8AC3E}">
        <p14:creationId xmlns:p14="http://schemas.microsoft.com/office/powerpoint/2010/main" val="13503511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ss -plant | egrep '80|443|3306'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63</a:t>
            </a:fld>
            <a:endParaRPr lang="en-US"/>
          </a:p>
        </p:txBody>
      </p:sp>
    </p:spTree>
    <p:extLst>
      <p:ext uri="{BB962C8B-B14F-4D97-AF65-F5344CB8AC3E}">
        <p14:creationId xmlns:p14="http://schemas.microsoft.com/office/powerpoint/2010/main" val="2133684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trang quản trị wordpress admin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http://ip/wordpress/wp-admin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trang tin tức</a:t>
            </a:r>
            <a:r>
              <a:rPr lang="en-US" b="0" baseline="0" smtClean="0">
                <a:solidFill>
                  <a:schemeClr val="tx1"/>
                </a:solidFill>
                <a:latin typeface="Times New Roman" panose="02020603050405020304" pitchFamily="18" charset="0"/>
                <a:cs typeface="Times New Roman" panose="02020603050405020304" pitchFamily="18" charset="0"/>
              </a:rPr>
              <a:t> (các bài post) của 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http://ip/wordpress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64</a:t>
            </a:fld>
            <a:endParaRPr lang="en-US"/>
          </a:p>
        </p:txBody>
      </p:sp>
    </p:spTree>
    <p:extLst>
      <p:ext uri="{BB962C8B-B14F-4D97-AF65-F5344CB8AC3E}">
        <p14:creationId xmlns:p14="http://schemas.microsoft.com/office/powerpoint/2010/main" val="10035210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chmod +x bitnami-wordpress-5.8-0-linux-x64-installer.run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cat &gt; params &lt;&lt; EOF</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mode=unattended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disable-components=varnish,phpmyadmin</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prefix=/opt/wordpress-5.8-0</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base_user=hieurau</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base_password=1</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smtp_enable=1</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EOF</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./bitnami-wordpress-5.8-0-linux-x64-installer.run --optionfile params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65</a:t>
            </a:fld>
            <a:endParaRPr lang="en-US"/>
          </a:p>
        </p:txBody>
      </p:sp>
    </p:spTree>
    <p:extLst>
      <p:ext uri="{BB962C8B-B14F-4D97-AF65-F5344CB8AC3E}">
        <p14:creationId xmlns:p14="http://schemas.microsoft.com/office/powerpoint/2010/main" val="27875754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./bitnami-wordpress-5.8-0-linux-x64-installer.run --help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66</a:t>
            </a:fld>
            <a:endParaRPr lang="en-US"/>
          </a:p>
        </p:txBody>
      </p:sp>
    </p:spTree>
    <p:extLst>
      <p:ext uri="{BB962C8B-B14F-4D97-AF65-F5344CB8AC3E}">
        <p14:creationId xmlns:p14="http://schemas.microsoft.com/office/powerpoint/2010/main" val="3798489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/opt/wordpress-5.8-0/ctlscript.sh 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/opt/wordpress-5.8-0/ctlscript.sh --help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67</a:t>
            </a:fld>
            <a:endParaRPr lang="en-US"/>
          </a:p>
        </p:txBody>
      </p:sp>
    </p:spTree>
    <p:extLst>
      <p:ext uri="{BB962C8B-B14F-4D97-AF65-F5344CB8AC3E}">
        <p14:creationId xmlns:p14="http://schemas.microsoft.com/office/powerpoint/2010/main" val="22160132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tree /opt/wordpress-5.8-0/apps/wordpress/conf</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68</a:t>
            </a:fld>
            <a:endParaRPr lang="en-US"/>
          </a:p>
        </p:txBody>
      </p:sp>
    </p:spTree>
    <p:extLst>
      <p:ext uri="{BB962C8B-B14F-4D97-AF65-F5344CB8AC3E}">
        <p14:creationId xmlns:p14="http://schemas.microsoft.com/office/powerpoint/2010/main" val="41175251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vim /opt/wordpress-5.8-0/use_wordpress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69</a:t>
            </a:fld>
            <a:endParaRPr lang="en-US"/>
          </a:p>
        </p:txBody>
      </p:sp>
    </p:spTree>
    <p:extLst>
      <p:ext uri="{BB962C8B-B14F-4D97-AF65-F5344CB8AC3E}">
        <p14:creationId xmlns:p14="http://schemas.microsoft.com/office/powerpoint/2010/main" val="325400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2490308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apt update &amp;&amp; apt -y install libtinfo5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dpkg -L libtinfo5 | grep libtinfo.so.5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70</a:t>
            </a:fld>
            <a:endParaRPr lang="en-US"/>
          </a:p>
        </p:txBody>
      </p:sp>
    </p:spTree>
    <p:extLst>
      <p:ext uri="{BB962C8B-B14F-4D97-AF65-F5344CB8AC3E}">
        <p14:creationId xmlns:p14="http://schemas.microsoft.com/office/powerpoint/2010/main" val="42067422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71</a:t>
            </a:fld>
            <a:endParaRPr lang="en-US"/>
          </a:p>
        </p:txBody>
      </p:sp>
    </p:spTree>
    <p:extLst>
      <p:ext uri="{BB962C8B-B14F-4D97-AF65-F5344CB8AC3E}">
        <p14:creationId xmlns:p14="http://schemas.microsoft.com/office/powerpoint/2010/main" val="16169735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72</a:t>
            </a:fld>
            <a:endParaRPr lang="en-US"/>
          </a:p>
        </p:txBody>
      </p:sp>
    </p:spTree>
    <p:extLst>
      <p:ext uri="{BB962C8B-B14F-4D97-AF65-F5344CB8AC3E}">
        <p14:creationId xmlns:p14="http://schemas.microsoft.com/office/powerpoint/2010/main" val="15231164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73</a:t>
            </a:fld>
            <a:endParaRPr lang="en-US"/>
          </a:p>
        </p:txBody>
      </p:sp>
    </p:spTree>
    <p:extLst>
      <p:ext uri="{BB962C8B-B14F-4D97-AF65-F5344CB8AC3E}">
        <p14:creationId xmlns:p14="http://schemas.microsoft.com/office/powerpoint/2010/main" val="1172439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74</a:t>
            </a:fld>
            <a:endParaRPr lang="en-US"/>
          </a:p>
        </p:txBody>
      </p:sp>
    </p:spTree>
    <p:extLst>
      <p:ext uri="{BB962C8B-B14F-4D97-AF65-F5344CB8AC3E}">
        <p14:creationId xmlns:p14="http://schemas.microsoft.com/office/powerpoint/2010/main" val="226414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3838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36717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8AB3105-DC0B-46AA-BF7C-10324D269079}" type="datetime1">
              <a:rPr lang="en-US" smtClean="0"/>
              <a:t>8/13/2021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521DD47-529A-4D68-B2F5-5A02D688CB19}" type="datetime1">
              <a:rPr lang="en-US" smtClean="0"/>
              <a:t>8/13/2021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6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126293"/>
          </a:xfrm>
        </p:spPr>
        <p:txBody>
          <a:bodyPr anchor="ctr" anchorCtr="0">
            <a:normAutofit fontScale="90000"/>
          </a:bodyPr>
          <a:lstStyle/>
          <a:p>
            <a:r>
              <a:rPr lang="en-US" sz="4500" smtClean="0">
                <a:solidFill>
                  <a:schemeClr val="bg1"/>
                </a:solidFill>
              </a:rPr>
              <a:t/>
            </a:r>
            <a:br>
              <a:rPr lang="en-US" sz="4500" smtClean="0">
                <a:solidFill>
                  <a:schemeClr val="bg1"/>
                </a:solidFill>
              </a:rPr>
            </a:br>
            <a:r>
              <a:rPr lang="en-US" sz="4400" smtClean="0">
                <a:solidFill>
                  <a:schemeClr val="bg1"/>
                </a:solidFill>
              </a:rPr>
              <a:t>Chạy ứng dụng web wordpress trên Linux</a:t>
            </a:r>
            <a:br>
              <a:rPr lang="en-US" sz="4400" smtClean="0">
                <a:solidFill>
                  <a:schemeClr val="bg1"/>
                </a:solidFill>
              </a:rPr>
            </a:br>
            <a:r>
              <a:rPr lang="en-US" sz="4400" smtClean="0">
                <a:solidFill>
                  <a:schemeClr val="bg1"/>
                </a:solidFill>
              </a:rPr>
              <a:t/>
            </a:r>
            <a:br>
              <a:rPr lang="en-US" sz="4400" smtClean="0">
                <a:solidFill>
                  <a:schemeClr val="bg1"/>
                </a:solidFill>
              </a:rPr>
            </a:br>
            <a:r>
              <a:rPr lang="en-US" sz="4400" smtClean="0">
                <a:solidFill>
                  <a:schemeClr val="bg1"/>
                </a:solidFill>
              </a:rPr>
              <a:t>Phần </a:t>
            </a:r>
            <a:r>
              <a:rPr lang="en-US" sz="4400" smtClean="0">
                <a:solidFill>
                  <a:schemeClr val="bg1"/>
                </a:solidFill>
              </a:rPr>
              <a:t>1: bằng các gói rpm, apt, bitnami</a:t>
            </a:r>
            <a:br>
              <a:rPr lang="en-US" sz="4400" smtClean="0">
                <a:solidFill>
                  <a:schemeClr val="bg1"/>
                </a:solidFill>
              </a:rPr>
            </a:br>
            <a:r>
              <a:rPr lang="en-US" sz="4400">
                <a:solidFill>
                  <a:schemeClr val="bg1"/>
                </a:solidFill>
              </a:rPr>
              <a:t/>
            </a:r>
            <a:br>
              <a:rPr lang="en-US" sz="4400">
                <a:solidFill>
                  <a:schemeClr val="bg1"/>
                </a:solidFill>
              </a:rPr>
            </a:br>
            <a:r>
              <a:rPr lang="en-US" sz="4400" smtClean="0">
                <a:solidFill>
                  <a:schemeClr val="bg1"/>
                </a:solidFill>
              </a:rPr>
              <a:t>01/08/2021</a:t>
            </a:r>
            <a:br>
              <a:rPr lang="en-US" sz="4400" smtClean="0">
                <a:solidFill>
                  <a:schemeClr val="bg1"/>
                </a:solidFill>
              </a:rPr>
            </a:br>
            <a:r>
              <a:rPr lang="en-US" sz="3300">
                <a:solidFill>
                  <a:schemeClr val="bg1"/>
                </a:solidFill>
              </a:rPr>
              <a:t>T</a:t>
            </a:r>
            <a:r>
              <a:rPr lang="en-US" sz="3300" smtClean="0">
                <a:solidFill>
                  <a:schemeClr val="bg1"/>
                </a:solidFill>
              </a:rPr>
              <a:t>hay đổi mới nhất: 13/08/2021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300" smtClean="0">
                <a:solidFill>
                  <a:schemeClr val="bg1"/>
                </a:solidFill>
              </a:rPr>
              <a:t>Nguyễn </a:t>
            </a:r>
            <a:r>
              <a:rPr lang="en-US" sz="3300">
                <a:solidFill>
                  <a:schemeClr val="bg1"/>
                </a:solidFill>
              </a:rPr>
              <a:t>Trung Hiếu</a:t>
            </a:r>
            <a:br>
              <a:rPr lang="en-US" sz="3300">
                <a:solidFill>
                  <a:schemeClr val="bg1"/>
                </a:solidFill>
              </a:rPr>
            </a:br>
            <a:r>
              <a:rPr lang="en-US" sz="3300">
                <a:solidFill>
                  <a:schemeClr val="bg1"/>
                </a:solidFill>
              </a:rPr>
              <a:t>Điện thoại + Zalo: 09 19 76 11 85</a:t>
            </a:r>
            <a:br>
              <a:rPr lang="en-US" sz="3300">
                <a:solidFill>
                  <a:schemeClr val="bg1"/>
                </a:solidFill>
              </a:rPr>
            </a:br>
            <a:r>
              <a:rPr lang="en-US" sz="3300">
                <a:solidFill>
                  <a:schemeClr val="bg1"/>
                </a:solidFill>
              </a:rPr>
              <a:t>Skype: opensourcesharing</a:t>
            </a:r>
            <a:br>
              <a:rPr lang="en-US" sz="3300">
                <a:solidFill>
                  <a:schemeClr val="bg1"/>
                </a:solidFill>
              </a:rPr>
            </a:br>
            <a:r>
              <a:rPr lang="en-US" sz="3300">
                <a:solidFill>
                  <a:schemeClr val="bg1"/>
                </a:solidFill>
              </a:rPr>
              <a:t>Email: </a:t>
            </a:r>
            <a:r>
              <a:rPr lang="en-US" sz="3300" smtClean="0">
                <a:solidFill>
                  <a:schemeClr val="bg1"/>
                </a:solidFill>
              </a:rPr>
              <a:t>thaygiaoth@gmail.com</a:t>
            </a:r>
            <a:endParaRPr lang="en-US" sz="3300">
              <a:solidFill>
                <a:schemeClr val="bg1"/>
              </a:solidFill>
            </a:endParaRPr>
          </a:p>
        </p:txBody>
      </p:sp>
    </p:spTree>
    <p:extLst>
      <p:ext uri="{BB962C8B-B14F-4D97-AF65-F5344CB8AC3E}">
        <p14:creationId xmlns:p14="http://schemas.microsoft.com/office/powerpoint/2010/main" val="382126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618736"/>
            <a:ext cx="11292251" cy="2414645"/>
          </a:xfrm>
        </p:spPr>
        <p:txBody>
          <a:bodyPr>
            <a:noAutofit/>
          </a:bodyPr>
          <a:lstStyle/>
          <a:p>
            <a:r>
              <a:rPr lang="vi-VN" sz="3000" b="1" smtClean="0">
                <a:solidFill>
                  <a:srgbClr val="00B0F0"/>
                </a:solidFill>
              </a:rPr>
              <a:t>suối nước tuôn róc rách chảy quanh co</a:t>
            </a:r>
            <a:br>
              <a:rPr lang="vi-VN" sz="3000" b="1" smtClean="0">
                <a:solidFill>
                  <a:srgbClr val="00B0F0"/>
                </a:solidFill>
              </a:rPr>
            </a:br>
            <a:r>
              <a:rPr lang="vi-VN" sz="3000" b="1" smtClean="0">
                <a:solidFill>
                  <a:srgbClr val="00B0F0"/>
                </a:solidFill>
              </a:rPr>
              <a:t>nước non lại lành</a:t>
            </a:r>
            <a:r>
              <a:rPr lang="en-US" sz="3000" b="1" smtClean="0">
                <a:solidFill>
                  <a:srgbClr val="00B0F0"/>
                </a:solidFill>
              </a:rPr>
              <a:t>,</a:t>
            </a:r>
            <a:r>
              <a:rPr lang="vi-VN" sz="3000" b="1" smtClean="0">
                <a:solidFill>
                  <a:srgbClr val="00B0F0"/>
                </a:solidFill>
              </a:rPr>
              <a:t> </a:t>
            </a:r>
            <a:r>
              <a:rPr lang="en-US" sz="3000" b="1" smtClean="0">
                <a:solidFill>
                  <a:srgbClr val="00B0F0"/>
                </a:solidFill>
              </a:rPr>
              <a:t/>
            </a:r>
            <a:br>
              <a:rPr lang="en-US" sz="3000" b="1" smtClean="0">
                <a:solidFill>
                  <a:srgbClr val="00B0F0"/>
                </a:solidFill>
              </a:rPr>
            </a:br>
            <a:r>
              <a:rPr lang="vi-VN" sz="3000" b="1" smtClean="0">
                <a:solidFill>
                  <a:srgbClr val="00B0F0"/>
                </a:solidFill>
              </a:rPr>
              <a:t>nước chảy về đâu,</a:t>
            </a:r>
            <a:r>
              <a:rPr lang="en-US" sz="3000" b="1" smtClean="0">
                <a:solidFill>
                  <a:srgbClr val="00B0F0"/>
                </a:solidFill>
              </a:rPr>
              <a:t> </a:t>
            </a:r>
            <a:r>
              <a:rPr lang="vi-VN" sz="3000" b="1" smtClean="0">
                <a:solidFill>
                  <a:srgbClr val="00B0F0"/>
                </a:solidFill>
              </a:rPr>
              <a:t>nước chảy về đâu</a:t>
            </a:r>
            <a:r>
              <a:rPr lang="vi-VN" sz="3000" b="1">
                <a:solidFill>
                  <a:srgbClr val="00B0F0"/>
                </a:solidFill>
              </a:rPr>
              <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Tâm Sự Nàng </a:t>
            </a:r>
            <a:r>
              <a:rPr lang="vi-VN" sz="3000" b="1" smtClean="0">
                <a:solidFill>
                  <a:srgbClr val="00B0F0"/>
                </a:solidFill>
              </a:rPr>
              <a:t>Buram</a:t>
            </a:r>
            <a:r>
              <a:rPr lang="en-US" sz="3000" b="1" smtClean="0">
                <a:solidFill>
                  <a:srgbClr val="00B0F0"/>
                </a:solidFill>
              </a:rPr>
              <a:t> </a:t>
            </a:r>
            <a:r>
              <a:rPr lang="vi-VN" sz="3000" b="1" smtClean="0">
                <a:solidFill>
                  <a:srgbClr val="00B0F0"/>
                </a:solidFill>
              </a:rPr>
              <a:t>– </a:t>
            </a:r>
            <a:r>
              <a:rPr lang="vi-VN" sz="3000" b="1">
                <a:solidFill>
                  <a:srgbClr val="FF00FF"/>
                </a:solidFill>
              </a:rPr>
              <a:t>Vinh Sử </a:t>
            </a:r>
            <a:r>
              <a:rPr lang="en-US" sz="3000" b="1" smtClean="0">
                <a:solidFill>
                  <a:srgbClr val="FF00FF"/>
                </a:solidFill>
              </a:rPr>
              <a:t>&amp;</a:t>
            </a:r>
            <a:r>
              <a:rPr lang="vi-VN" sz="3000" b="1" smtClean="0">
                <a:solidFill>
                  <a:srgbClr val="FF00FF"/>
                </a:solidFill>
              </a:rPr>
              <a:t> </a:t>
            </a:r>
            <a:r>
              <a:rPr lang="vi-VN" sz="3000" b="1">
                <a:solidFill>
                  <a:srgbClr val="FF00FF"/>
                </a:solidFill>
              </a:rPr>
              <a:t>Ngân Giang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10</a:t>
            </a:fld>
            <a:endParaRPr lang="en-US"/>
          </a:p>
        </p:txBody>
      </p:sp>
    </p:spTree>
    <p:extLst>
      <p:ext uri="{BB962C8B-B14F-4D97-AF65-F5344CB8AC3E}">
        <p14:creationId xmlns:p14="http://schemas.microsoft.com/office/powerpoint/2010/main" val="3769678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39" y="102091"/>
            <a:ext cx="8339054" cy="6671244"/>
          </a:xfrm>
          <a:prstGeom prst="rect">
            <a:avLst/>
          </a:prstGeom>
        </p:spPr>
      </p:pic>
    </p:spTree>
    <p:extLst>
      <p:ext uri="{BB962C8B-B14F-4D97-AF65-F5344CB8AC3E}">
        <p14:creationId xmlns:p14="http://schemas.microsoft.com/office/powerpoint/2010/main" val="22490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39" y="102091"/>
            <a:ext cx="8339054" cy="6671244"/>
          </a:xfrm>
          <a:prstGeom prst="rect">
            <a:avLst/>
          </a:prstGeom>
        </p:spPr>
      </p:pic>
      <p:pic>
        <p:nvPicPr>
          <p:cNvPr id="9" name="Picture 8"/>
          <p:cNvPicPr>
            <a:picLocks noChangeAspect="1"/>
          </p:cNvPicPr>
          <p:nvPr/>
        </p:nvPicPr>
        <p:blipFill>
          <a:blip r:embed="rId4"/>
          <a:stretch>
            <a:fillRect/>
          </a:stretch>
        </p:blipFill>
        <p:spPr>
          <a:xfrm>
            <a:off x="215544" y="102091"/>
            <a:ext cx="3213418" cy="1466122"/>
          </a:xfrm>
          <a:prstGeom prst="rect">
            <a:avLst/>
          </a:prstGeom>
        </p:spPr>
      </p:pic>
      <p:pic>
        <p:nvPicPr>
          <p:cNvPr id="10" name="Picture 9"/>
          <p:cNvPicPr>
            <a:picLocks noChangeAspect="1"/>
          </p:cNvPicPr>
          <p:nvPr/>
        </p:nvPicPr>
        <p:blipFill>
          <a:blip r:embed="rId5"/>
          <a:stretch>
            <a:fillRect/>
          </a:stretch>
        </p:blipFill>
        <p:spPr>
          <a:xfrm>
            <a:off x="215544" y="2867677"/>
            <a:ext cx="4090859" cy="2107790"/>
          </a:xfrm>
          <a:prstGeom prst="rect">
            <a:avLst/>
          </a:prstGeom>
        </p:spPr>
      </p:pic>
      <p:pic>
        <p:nvPicPr>
          <p:cNvPr id="11" name="Picture 10"/>
          <p:cNvPicPr>
            <a:picLocks noChangeAspect="1"/>
          </p:cNvPicPr>
          <p:nvPr/>
        </p:nvPicPr>
        <p:blipFill>
          <a:blip r:embed="rId6"/>
          <a:stretch>
            <a:fillRect/>
          </a:stretch>
        </p:blipFill>
        <p:spPr>
          <a:xfrm>
            <a:off x="215544" y="5206121"/>
            <a:ext cx="6933958" cy="1552575"/>
          </a:xfrm>
          <a:prstGeom prst="rect">
            <a:avLst/>
          </a:prstGeom>
        </p:spPr>
      </p:pic>
      <p:sp>
        <p:nvSpPr>
          <p:cNvPr id="12" name="Title 11"/>
          <p:cNvSpPr>
            <a:spLocks noGrp="1"/>
          </p:cNvSpPr>
          <p:nvPr>
            <p:ph type="title"/>
          </p:nvPr>
        </p:nvSpPr>
        <p:spPr/>
        <p:txBody>
          <a:bodyPr/>
          <a:lstStyle/>
          <a:p>
            <a:endParaRPr lang="en-US"/>
          </a:p>
        </p:txBody>
      </p:sp>
      <p:pic>
        <p:nvPicPr>
          <p:cNvPr id="13" name="Picture 12"/>
          <p:cNvPicPr>
            <a:picLocks noChangeAspect="1"/>
          </p:cNvPicPr>
          <p:nvPr/>
        </p:nvPicPr>
        <p:blipFill>
          <a:blip r:embed="rId7"/>
          <a:stretch>
            <a:fillRect/>
          </a:stretch>
        </p:blipFill>
        <p:spPr>
          <a:xfrm>
            <a:off x="215544" y="1923706"/>
            <a:ext cx="4996664" cy="683754"/>
          </a:xfrm>
          <a:prstGeom prst="rect">
            <a:avLst/>
          </a:prstGeom>
        </p:spPr>
      </p:pic>
      <p:sp>
        <p:nvSpPr>
          <p:cNvPr id="14" name="TextBox 13"/>
          <p:cNvSpPr txBox="1"/>
          <p:nvPr/>
        </p:nvSpPr>
        <p:spPr>
          <a:xfrm>
            <a:off x="8693661" y="84188"/>
            <a:ext cx="3430607" cy="1569660"/>
          </a:xfrm>
          <a:prstGeom prst="rect">
            <a:avLst/>
          </a:prstGeom>
          <a:noFill/>
        </p:spPr>
        <p:txBody>
          <a:bodyPr wrap="square" rtlCol="0">
            <a:spAutoFit/>
          </a:bodyPr>
          <a:lstStyle/>
          <a:p>
            <a:r>
              <a:rPr lang="en-US" sz="2400" smtClean="0">
                <a:solidFill>
                  <a:srgbClr val="00B0F0"/>
                </a:solidFill>
              </a:rPr>
              <a:t>Suối Tranh</a:t>
            </a:r>
          </a:p>
          <a:p>
            <a:r>
              <a:rPr lang="en-US" sz="2400" smtClean="0">
                <a:solidFill>
                  <a:srgbClr val="00B0F0"/>
                </a:solidFill>
              </a:rPr>
              <a:t>Phú Quốc – Kiên Giang</a:t>
            </a:r>
          </a:p>
          <a:p>
            <a:r>
              <a:rPr lang="en-US" sz="2400" smtClean="0">
                <a:solidFill>
                  <a:srgbClr val="00B0F0"/>
                </a:solidFill>
              </a:rPr>
              <a:t>Việt Nam</a:t>
            </a:r>
          </a:p>
          <a:p>
            <a:r>
              <a:rPr lang="en-US" sz="2400">
                <a:solidFill>
                  <a:srgbClr val="00B0F0"/>
                </a:solidFill>
              </a:rPr>
              <a:t>Ảnh: Armands</a:t>
            </a:r>
          </a:p>
        </p:txBody>
      </p:sp>
      <p:sp>
        <p:nvSpPr>
          <p:cNvPr id="15" name="TextBox 14"/>
          <p:cNvSpPr txBox="1"/>
          <p:nvPr/>
        </p:nvSpPr>
        <p:spPr>
          <a:xfrm>
            <a:off x="2506133" y="5241315"/>
            <a:ext cx="1574801" cy="369332"/>
          </a:xfrm>
          <a:prstGeom prst="rect">
            <a:avLst/>
          </a:prstGeom>
          <a:noFill/>
        </p:spPr>
        <p:txBody>
          <a:bodyPr wrap="square" rtlCol="0">
            <a:spAutoFit/>
          </a:bodyPr>
          <a:lstStyle/>
          <a:p>
            <a:r>
              <a:rPr lang="en-US" b="1" smtClean="0">
                <a:solidFill>
                  <a:srgbClr val="00B0F0"/>
                </a:solidFill>
              </a:rPr>
              <a:t>Ubuntu </a:t>
            </a:r>
            <a:r>
              <a:rPr lang="en-US" b="1" smtClean="0">
                <a:solidFill>
                  <a:srgbClr val="FF00FF"/>
                </a:solidFill>
              </a:rPr>
              <a:t>deb</a:t>
            </a:r>
            <a:endParaRPr lang="en-US" b="1">
              <a:solidFill>
                <a:srgbClr val="FF00FF"/>
              </a:solidFill>
            </a:endParaRPr>
          </a:p>
        </p:txBody>
      </p:sp>
      <p:sp>
        <p:nvSpPr>
          <p:cNvPr id="19" name="TextBox 18"/>
          <p:cNvSpPr txBox="1"/>
          <p:nvPr/>
        </p:nvSpPr>
        <p:spPr>
          <a:xfrm>
            <a:off x="2806532" y="3350678"/>
            <a:ext cx="1274402" cy="369332"/>
          </a:xfrm>
          <a:prstGeom prst="rect">
            <a:avLst/>
          </a:prstGeom>
          <a:noFill/>
        </p:spPr>
        <p:txBody>
          <a:bodyPr wrap="square" rtlCol="0">
            <a:spAutoFit/>
          </a:bodyPr>
          <a:lstStyle/>
          <a:p>
            <a:r>
              <a:rPr lang="en-US" b="1" smtClean="0">
                <a:solidFill>
                  <a:srgbClr val="00B0F0"/>
                </a:solidFill>
              </a:rPr>
              <a:t>Bitnami</a:t>
            </a:r>
            <a:endParaRPr lang="en-US" b="1">
              <a:solidFill>
                <a:srgbClr val="00B0F0"/>
              </a:solidFill>
            </a:endParaRPr>
          </a:p>
        </p:txBody>
      </p:sp>
      <p:sp>
        <p:nvSpPr>
          <p:cNvPr id="20" name="TextBox 19"/>
          <p:cNvSpPr txBox="1"/>
          <p:nvPr/>
        </p:nvSpPr>
        <p:spPr>
          <a:xfrm>
            <a:off x="1860383" y="2072179"/>
            <a:ext cx="1274402" cy="369332"/>
          </a:xfrm>
          <a:prstGeom prst="rect">
            <a:avLst/>
          </a:prstGeom>
          <a:noFill/>
        </p:spPr>
        <p:txBody>
          <a:bodyPr wrap="square" rtlCol="0">
            <a:spAutoFit/>
          </a:bodyPr>
          <a:lstStyle/>
          <a:p>
            <a:r>
              <a:rPr lang="en-US" b="1" smtClean="0">
                <a:solidFill>
                  <a:srgbClr val="00B0F0"/>
                </a:solidFill>
              </a:rPr>
              <a:t>Remi </a:t>
            </a:r>
            <a:r>
              <a:rPr lang="en-US" b="1" smtClean="0">
                <a:solidFill>
                  <a:srgbClr val="FF00FF"/>
                </a:solidFill>
              </a:rPr>
              <a:t>rpm</a:t>
            </a:r>
            <a:endParaRPr lang="en-US" b="1">
              <a:solidFill>
                <a:srgbClr val="FF00FF"/>
              </a:solidFill>
            </a:endParaRPr>
          </a:p>
        </p:txBody>
      </p:sp>
      <p:sp>
        <p:nvSpPr>
          <p:cNvPr id="22" name="TextBox 21"/>
          <p:cNvSpPr txBox="1"/>
          <p:nvPr/>
        </p:nvSpPr>
        <p:spPr>
          <a:xfrm>
            <a:off x="3625222" y="167520"/>
            <a:ext cx="1965627" cy="830997"/>
          </a:xfrm>
          <a:prstGeom prst="rect">
            <a:avLst/>
          </a:prstGeom>
          <a:noFill/>
        </p:spPr>
        <p:txBody>
          <a:bodyPr wrap="square" rtlCol="0">
            <a:spAutoFit/>
          </a:bodyPr>
          <a:lstStyle/>
          <a:p>
            <a:r>
              <a:rPr lang="en-US" sz="2400" smtClean="0">
                <a:solidFill>
                  <a:schemeClr val="bg1"/>
                </a:solidFill>
              </a:rPr>
              <a:t>Đầu nguồn (upstream)</a:t>
            </a:r>
            <a:endParaRPr lang="en-US" sz="2400">
              <a:solidFill>
                <a:schemeClr val="bg1"/>
              </a:solidFill>
            </a:endParaRPr>
          </a:p>
        </p:txBody>
      </p:sp>
      <p:sp>
        <p:nvSpPr>
          <p:cNvPr id="25" name="TextBox 24"/>
          <p:cNvSpPr txBox="1"/>
          <p:nvPr/>
        </p:nvSpPr>
        <p:spPr>
          <a:xfrm>
            <a:off x="5429939" y="1829949"/>
            <a:ext cx="2139262" cy="830997"/>
          </a:xfrm>
          <a:prstGeom prst="rect">
            <a:avLst/>
          </a:prstGeom>
          <a:noFill/>
        </p:spPr>
        <p:txBody>
          <a:bodyPr wrap="square" rtlCol="0">
            <a:spAutoFit/>
          </a:bodyPr>
          <a:lstStyle/>
          <a:p>
            <a:r>
              <a:rPr lang="en-US" sz="2400" smtClean="0">
                <a:solidFill>
                  <a:schemeClr val="bg1"/>
                </a:solidFill>
              </a:rPr>
              <a:t>Dưới nguồn</a:t>
            </a:r>
          </a:p>
          <a:p>
            <a:r>
              <a:rPr lang="en-US" sz="2400" smtClean="0">
                <a:solidFill>
                  <a:schemeClr val="bg1"/>
                </a:solidFill>
              </a:rPr>
              <a:t>(downstream)</a:t>
            </a:r>
            <a:endParaRPr lang="en-US" sz="2400">
              <a:solidFill>
                <a:schemeClr val="bg1"/>
              </a:solidFill>
            </a:endParaRPr>
          </a:p>
        </p:txBody>
      </p:sp>
      <p:sp>
        <p:nvSpPr>
          <p:cNvPr id="23" name="Rectangle 22"/>
          <p:cNvSpPr/>
          <p:nvPr/>
        </p:nvSpPr>
        <p:spPr>
          <a:xfrm>
            <a:off x="255882" y="217283"/>
            <a:ext cx="871674" cy="2307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76729" y="2308684"/>
            <a:ext cx="1072401" cy="24497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09386" y="2867677"/>
            <a:ext cx="996777" cy="21955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899655" y="5643348"/>
            <a:ext cx="884589" cy="21955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926432" y="298917"/>
            <a:ext cx="1433465" cy="369332"/>
          </a:xfrm>
          <a:prstGeom prst="rect">
            <a:avLst/>
          </a:prstGeom>
          <a:noFill/>
        </p:spPr>
        <p:txBody>
          <a:bodyPr wrap="square" rtlCol="0">
            <a:spAutoFit/>
          </a:bodyPr>
          <a:lstStyle/>
          <a:p>
            <a:r>
              <a:rPr lang="en-US" b="1" smtClean="0">
                <a:solidFill>
                  <a:srgbClr val="00B0F0"/>
                </a:solidFill>
              </a:rPr>
              <a:t>Wordpress</a:t>
            </a:r>
            <a:endParaRPr lang="en-US" b="1">
              <a:solidFill>
                <a:srgbClr val="00B0F0"/>
              </a:solidFill>
            </a:endParaRPr>
          </a:p>
        </p:txBody>
      </p:sp>
      <p:sp>
        <p:nvSpPr>
          <p:cNvPr id="26" name="TextBox 25"/>
          <p:cNvSpPr txBox="1"/>
          <p:nvPr/>
        </p:nvSpPr>
        <p:spPr>
          <a:xfrm>
            <a:off x="4852374" y="2867677"/>
            <a:ext cx="3519551" cy="923330"/>
          </a:xfrm>
          <a:prstGeom prst="rect">
            <a:avLst/>
          </a:prstGeom>
          <a:noFill/>
        </p:spPr>
        <p:txBody>
          <a:bodyPr wrap="square" rtlCol="0">
            <a:spAutoFit/>
          </a:bodyPr>
          <a:lstStyle/>
          <a:p>
            <a:r>
              <a:rPr lang="en-US" smtClean="0">
                <a:solidFill>
                  <a:schemeClr val="bg1"/>
                </a:solidFill>
              </a:rPr>
              <a:t>red hat đóng gói ứng dụng </a:t>
            </a:r>
          </a:p>
          <a:p>
            <a:r>
              <a:rPr lang="en-US" smtClean="0">
                <a:solidFill>
                  <a:schemeClr val="bg1"/>
                </a:solidFill>
              </a:rPr>
              <a:t>→ có version mới hơn thành rpm</a:t>
            </a:r>
          </a:p>
          <a:p>
            <a:r>
              <a:rPr lang="en-US">
                <a:solidFill>
                  <a:schemeClr val="bg1"/>
                </a:solidFill>
              </a:rPr>
              <a:t>→ </a:t>
            </a:r>
            <a:r>
              <a:rPr lang="en-US" smtClean="0">
                <a:solidFill>
                  <a:schemeClr val="bg1"/>
                </a:solidFill>
              </a:rPr>
              <a:t>gọi là </a:t>
            </a:r>
            <a:r>
              <a:rPr lang="en-US" smtClean="0">
                <a:solidFill>
                  <a:srgbClr val="FF00FF"/>
                </a:solidFill>
              </a:rPr>
              <a:t>rebase</a:t>
            </a:r>
            <a:endParaRPr lang="en-US">
              <a:solidFill>
                <a:srgbClr val="FF00FF"/>
              </a:solidFill>
            </a:endParaRPr>
          </a:p>
        </p:txBody>
      </p:sp>
      <p:sp>
        <p:nvSpPr>
          <p:cNvPr id="28" name="Rectangle 27"/>
          <p:cNvSpPr/>
          <p:nvPr/>
        </p:nvSpPr>
        <p:spPr>
          <a:xfrm>
            <a:off x="688931" y="5655874"/>
            <a:ext cx="576198" cy="21955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60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115" y="323557"/>
            <a:ext cx="10824411" cy="6217920"/>
          </a:xfrm>
        </p:spPr>
        <p:txBody>
          <a:bodyPr anchor="ctr" anchorCtr="0">
            <a:normAutofit/>
          </a:bodyPr>
          <a:lstStyle/>
          <a:p>
            <a:r>
              <a:rPr lang="en-US" sz="4000">
                <a:solidFill>
                  <a:schemeClr val="bg1"/>
                </a:solidFill>
              </a:rPr>
              <a:t>Thay vì tự làm mọi thứ </a:t>
            </a:r>
            <a:br>
              <a:rPr lang="en-US" sz="4000">
                <a:solidFill>
                  <a:schemeClr val="bg1"/>
                </a:solidFill>
              </a:rPr>
            </a:br>
            <a:r>
              <a:rPr lang="en-US" sz="4000">
                <a:solidFill>
                  <a:schemeClr val="bg1"/>
                </a:solidFill>
              </a:rPr>
              <a:t>và </a:t>
            </a:r>
            <a:r>
              <a:rPr lang="en-US" sz="4000" smtClean="0">
                <a:solidFill>
                  <a:schemeClr val="bg1"/>
                </a:solidFill>
              </a:rPr>
              <a:t>cũng </a:t>
            </a:r>
            <a:r>
              <a:rPr lang="en-US" sz="4000">
                <a:solidFill>
                  <a:schemeClr val="bg1"/>
                </a:solidFill>
              </a:rPr>
              <a:t>khó mà rành </a:t>
            </a:r>
            <a:r>
              <a:rPr lang="en-US" sz="4000" smtClean="0">
                <a:solidFill>
                  <a:schemeClr val="bg1"/>
                </a:solidFill>
              </a:rPr>
              <a:t>để làm hết </a:t>
            </a:r>
            <a:r>
              <a:rPr lang="en-US" sz="4000">
                <a:solidFill>
                  <a:schemeClr val="bg1"/>
                </a:solidFill>
              </a:rPr>
              <a:t>mọi thứ</a:t>
            </a:r>
            <a:r>
              <a:rPr lang="en-US" sz="4000" smtClean="0">
                <a:solidFill>
                  <a:schemeClr val="bg1"/>
                </a:solidFill>
              </a:rPr>
              <a:t>!!!</a:t>
            </a:r>
            <a:br>
              <a:rPr lang="en-US" sz="4000" smtClean="0">
                <a:solidFill>
                  <a:schemeClr val="bg1"/>
                </a:solidFill>
              </a:rPr>
            </a:br>
            <a:r>
              <a:rPr lang="en-US" sz="4000">
                <a:solidFill>
                  <a:schemeClr val="bg1"/>
                </a:solidFill>
              </a:rPr>
              <a:t/>
            </a:r>
            <a:br>
              <a:rPr lang="en-US" sz="4000">
                <a:solidFill>
                  <a:schemeClr val="bg1"/>
                </a:solidFill>
              </a:rPr>
            </a:br>
            <a:r>
              <a:rPr lang="en-US" sz="4000">
                <a:solidFill>
                  <a:schemeClr val="bg1"/>
                </a:solidFill>
              </a:rPr>
              <a:t>Bạn cần </a:t>
            </a:r>
            <a:r>
              <a:rPr lang="en-US" sz="4000" smtClean="0">
                <a:solidFill>
                  <a:schemeClr val="bg1"/>
                </a:solidFill>
              </a:rPr>
              <a:t>xài ứng </a:t>
            </a:r>
            <a:r>
              <a:rPr lang="en-US" sz="4000">
                <a:solidFill>
                  <a:schemeClr val="bg1"/>
                </a:solidFill>
              </a:rPr>
              <a:t>dụng </a:t>
            </a:r>
            <a:r>
              <a:rPr lang="en-US" sz="4000" smtClean="0">
                <a:solidFill>
                  <a:schemeClr val="bg1"/>
                </a:solidFill>
              </a:rPr>
              <a:t>được đóng gói theo cách nào đó!!!</a:t>
            </a:r>
            <a:r>
              <a:rPr lang="en-US" sz="4000">
                <a:solidFill>
                  <a:schemeClr val="bg1"/>
                </a:solidFill>
              </a:rPr>
              <a:t/>
            </a:r>
            <a:br>
              <a:rPr lang="en-US" sz="400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2008420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2</a:t>
            </a:r>
            <a:r>
              <a:rPr lang="en-US" sz="4000" smtClean="0">
                <a:solidFill>
                  <a:schemeClr val="bg1"/>
                </a:solidFill>
              </a:rPr>
              <a:t>. </a:t>
            </a:r>
            <a:r>
              <a:rPr lang="en-US" sz="4000">
                <a:solidFill>
                  <a:schemeClr val="bg1"/>
                </a:solidFill>
              </a:rPr>
              <a:t>Cài wordpress bằng rpm trên CentOS 8</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077632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66237"/>
          </a:xfrm>
        </p:spPr>
        <p:txBody>
          <a:bodyPr>
            <a:noAutofit/>
          </a:bodyPr>
          <a:lstStyle/>
          <a:p>
            <a:r>
              <a:rPr lang="en-US" sz="2400" b="1" smtClean="0">
                <a:solidFill>
                  <a:srgbClr val="FF00FF"/>
                </a:solidFill>
              </a:rPr>
              <a:t>1. </a:t>
            </a:r>
            <a:r>
              <a:rPr lang="en-US" sz="2400" b="1" smtClean="0">
                <a:solidFill>
                  <a:srgbClr val="00B050"/>
                </a:solidFill>
              </a:rPr>
              <a:t>Tới giờ không thấy </a:t>
            </a:r>
            <a:r>
              <a:rPr lang="en-US" sz="2400" b="1" smtClean="0">
                <a:solidFill>
                  <a:srgbClr val="FF0000"/>
                </a:solidFill>
              </a:rPr>
              <a:t>Red Hat </a:t>
            </a:r>
            <a:r>
              <a:rPr lang="en-US" sz="2400" b="1" smtClean="0">
                <a:solidFill>
                  <a:srgbClr val="00B050"/>
                </a:solidFill>
              </a:rPr>
              <a:t>đóng gói </a:t>
            </a:r>
            <a:r>
              <a:rPr lang="en-US" sz="2400" b="1" smtClean="0">
                <a:solidFill>
                  <a:srgbClr val="FF00FF"/>
                </a:solidFill>
              </a:rPr>
              <a:t>wordpress</a:t>
            </a:r>
            <a:r>
              <a:rPr lang="en-US" sz="2400" b="1" smtClean="0">
                <a:solidFill>
                  <a:srgbClr val="00B050"/>
                </a:solidFill>
              </a:rPr>
              <a:t> thành </a:t>
            </a:r>
            <a:r>
              <a:rPr lang="en-US" sz="2400" b="1" smtClean="0">
                <a:solidFill>
                  <a:srgbClr val="FF00FF"/>
                </a:solidFill>
              </a:rPr>
              <a:t>rpm</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2" y="1792065"/>
            <a:ext cx="12071287" cy="2856778"/>
          </a:xfrm>
          <a:prstGeom prst="rect">
            <a:avLst/>
          </a:prstGeom>
        </p:spPr>
      </p:pic>
      <p:cxnSp>
        <p:nvCxnSpPr>
          <p:cNvPr id="9" name="Straight Connector 8"/>
          <p:cNvCxnSpPr/>
          <p:nvPr/>
        </p:nvCxnSpPr>
        <p:spPr>
          <a:xfrm>
            <a:off x="2042542" y="1998618"/>
            <a:ext cx="2456402"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46290" y="1998618"/>
            <a:ext cx="336620" cy="30747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48" y="2900459"/>
            <a:ext cx="9686117" cy="974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5529734" y="1989286"/>
            <a:ext cx="12234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77812" y="1989286"/>
            <a:ext cx="0" cy="9111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176033" y="1992401"/>
            <a:ext cx="203008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729" y="4457173"/>
            <a:ext cx="1798571" cy="19453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7829550" y="2005857"/>
            <a:ext cx="6350" cy="256809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840300" y="4564762"/>
            <a:ext cx="598925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682909" y="4751742"/>
            <a:ext cx="6224607" cy="400110"/>
          </a:xfrm>
          <a:prstGeom prst="rect">
            <a:avLst/>
          </a:prstGeom>
          <a:noFill/>
        </p:spPr>
        <p:txBody>
          <a:bodyPr wrap="square" rtlCol="0">
            <a:spAutoFit/>
          </a:bodyPr>
          <a:lstStyle/>
          <a:p>
            <a:r>
              <a:rPr lang="en-US" sz="2000" smtClean="0">
                <a:solidFill>
                  <a:srgbClr val="00B0F0"/>
                </a:solidFill>
              </a:rPr>
              <a:t>5 nhà kho mà hổng cái nào có </a:t>
            </a:r>
            <a:r>
              <a:rPr lang="en-US" sz="2000" smtClean="0">
                <a:solidFill>
                  <a:srgbClr val="FF00FF"/>
                </a:solidFill>
              </a:rPr>
              <a:t>wordpress</a:t>
            </a:r>
            <a:r>
              <a:rPr lang="en-US" sz="2000" smtClean="0">
                <a:solidFill>
                  <a:srgbClr val="00B0F0"/>
                </a:solidFill>
              </a:rPr>
              <a:t> hết, hic</a:t>
            </a:r>
            <a:endParaRPr lang="en-US" sz="2000">
              <a:solidFill>
                <a:srgbClr val="00B0F0"/>
              </a:solidFill>
            </a:endParaRPr>
          </a:p>
        </p:txBody>
      </p:sp>
    </p:spTree>
    <p:extLst>
      <p:ext uri="{BB962C8B-B14F-4D97-AF65-F5344CB8AC3E}">
        <p14:creationId xmlns:p14="http://schemas.microsoft.com/office/powerpoint/2010/main" val="33046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70362" y="168409"/>
            <a:ext cx="7915275" cy="638175"/>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16</a:t>
            </a:fld>
            <a:endParaRPr lang="en-US"/>
          </a:p>
        </p:txBody>
      </p:sp>
      <p:sp>
        <p:nvSpPr>
          <p:cNvPr id="4" name="Title 3"/>
          <p:cNvSpPr>
            <a:spLocks noGrp="1"/>
          </p:cNvSpPr>
          <p:nvPr>
            <p:ph type="title"/>
          </p:nvPr>
        </p:nvSpPr>
        <p:spPr>
          <a:xfrm>
            <a:off x="310191" y="144110"/>
            <a:ext cx="6877119" cy="640080"/>
          </a:xfrm>
        </p:spPr>
        <p:txBody>
          <a:bodyPr>
            <a:normAutofit/>
          </a:bodyPr>
          <a:lstStyle/>
          <a:p>
            <a:r>
              <a:rPr lang="en-US" sz="2400" b="1" smtClean="0">
                <a:solidFill>
                  <a:srgbClr val="FF00FF"/>
                </a:solidFill>
              </a:rPr>
              <a:t>→</a:t>
            </a:r>
            <a:r>
              <a:rPr lang="en-US" sz="2400" b="1" smtClean="0">
                <a:solidFill>
                  <a:srgbClr val="00B050"/>
                </a:solidFill>
              </a:rPr>
              <a:t> có 1 số kho không bật lên</a:t>
            </a:r>
            <a:endParaRPr lang="en-US" sz="2400" b="1">
              <a:solidFill>
                <a:srgbClr val="00B05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64" y="949485"/>
            <a:ext cx="10787803" cy="5810841"/>
          </a:xfrm>
          <a:prstGeom prst="rect">
            <a:avLst/>
          </a:prstGeom>
        </p:spPr>
      </p:pic>
      <p:cxnSp>
        <p:nvCxnSpPr>
          <p:cNvPr id="10" name="Straight Arrow Connector 9"/>
          <p:cNvCxnSpPr/>
          <p:nvPr/>
        </p:nvCxnSpPr>
        <p:spPr>
          <a:xfrm flipH="1" flipV="1">
            <a:off x="5154627" y="713711"/>
            <a:ext cx="5538476" cy="1293267"/>
          </a:xfrm>
          <a:prstGeom prst="straightConnector1">
            <a:avLst/>
          </a:prstGeom>
          <a:ln w="127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4064" y="2006977"/>
            <a:ext cx="10787803" cy="192286"/>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754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17</a:t>
            </a:fld>
            <a:endParaRPr lang="en-US"/>
          </a:p>
        </p:txBody>
      </p:sp>
      <p:sp>
        <p:nvSpPr>
          <p:cNvPr id="4" name="Title 3"/>
          <p:cNvSpPr>
            <a:spLocks noGrp="1"/>
          </p:cNvSpPr>
          <p:nvPr>
            <p:ph type="title"/>
          </p:nvPr>
        </p:nvSpPr>
        <p:spPr>
          <a:xfrm>
            <a:off x="310191" y="180107"/>
            <a:ext cx="6877119" cy="534808"/>
          </a:xfrm>
        </p:spPr>
        <p:txBody>
          <a:bodyPr>
            <a:normAutofit/>
          </a:bodyPr>
          <a:lstStyle/>
          <a:p>
            <a:r>
              <a:rPr lang="en-US" sz="2400" b="1" smtClean="0">
                <a:solidFill>
                  <a:srgbClr val="00B050"/>
                </a:solidFill>
              </a:rPr>
              <a:t>Nhưng cũng hổng có </a:t>
            </a:r>
            <a:r>
              <a:rPr lang="en-US" sz="2400" b="1" smtClean="0">
                <a:solidFill>
                  <a:srgbClr val="FF00FF"/>
                </a:solidFill>
              </a:rPr>
              <a:t>wordpress</a:t>
            </a:r>
            <a:endParaRPr lang="en-US" sz="2400" b="1">
              <a:solidFill>
                <a:srgbClr val="FF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18" y="765795"/>
            <a:ext cx="10991559" cy="5976719"/>
          </a:xfrm>
          <a:prstGeom prst="rect">
            <a:avLst/>
          </a:prstGeom>
        </p:spPr>
      </p:pic>
      <p:sp>
        <p:nvSpPr>
          <p:cNvPr id="9" name="Rectangle 8"/>
          <p:cNvSpPr/>
          <p:nvPr/>
        </p:nvSpPr>
        <p:spPr>
          <a:xfrm>
            <a:off x="608090" y="6545390"/>
            <a:ext cx="1648727" cy="20135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10519" y="1288117"/>
            <a:ext cx="2081719" cy="584775"/>
          </a:xfrm>
          <a:prstGeom prst="rect">
            <a:avLst/>
          </a:prstGeom>
          <a:noFill/>
        </p:spPr>
        <p:txBody>
          <a:bodyPr wrap="square" rtlCol="0">
            <a:spAutoFit/>
          </a:bodyPr>
          <a:lstStyle/>
          <a:p>
            <a:r>
              <a:rPr lang="en-US" sz="1600" smtClean="0">
                <a:solidFill>
                  <a:srgbClr val="00B0F0"/>
                </a:solidFill>
              </a:rPr>
              <a:t>Kho này chậm lắm</a:t>
            </a:r>
          </a:p>
          <a:p>
            <a:r>
              <a:rPr lang="en-US" sz="1600">
                <a:solidFill>
                  <a:srgbClr val="00B0F0"/>
                </a:solidFill>
              </a:rPr>
              <a:t>m</a:t>
            </a:r>
            <a:r>
              <a:rPr lang="en-US" sz="1600" smtClean="0">
                <a:solidFill>
                  <a:srgbClr val="00B0F0"/>
                </a:solidFill>
              </a:rPr>
              <a:t>à cũng hổng có</a:t>
            </a:r>
            <a:endParaRPr lang="en-US" sz="1600">
              <a:solidFill>
                <a:srgbClr val="00B0F0"/>
              </a:solidFill>
            </a:endParaRPr>
          </a:p>
        </p:txBody>
      </p:sp>
      <p:cxnSp>
        <p:nvCxnSpPr>
          <p:cNvPr id="14" name="Straight Connector 13"/>
          <p:cNvCxnSpPr/>
          <p:nvPr/>
        </p:nvCxnSpPr>
        <p:spPr>
          <a:xfrm>
            <a:off x="4210442" y="1139281"/>
            <a:ext cx="819689"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00778" y="1143409"/>
            <a:ext cx="165775" cy="26223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47594" y="1134417"/>
            <a:ext cx="2598262"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37051" y="1288117"/>
            <a:ext cx="2405504" cy="584775"/>
          </a:xfrm>
          <a:prstGeom prst="rect">
            <a:avLst/>
          </a:prstGeom>
          <a:noFill/>
        </p:spPr>
        <p:txBody>
          <a:bodyPr wrap="square" rtlCol="0">
            <a:spAutoFit/>
          </a:bodyPr>
          <a:lstStyle/>
          <a:p>
            <a:r>
              <a:rPr lang="en-US" sz="1600" smtClean="0">
                <a:solidFill>
                  <a:srgbClr val="00B0F0"/>
                </a:solidFill>
              </a:rPr>
              <a:t>2 kho này k có metadata</a:t>
            </a:r>
          </a:p>
          <a:p>
            <a:r>
              <a:rPr lang="en-US" sz="1600" smtClean="0">
                <a:solidFill>
                  <a:srgbClr val="00B0F0"/>
                </a:solidFill>
              </a:rPr>
              <a:t>→ chạy sẽ bị lỗi</a:t>
            </a:r>
            <a:endParaRPr lang="en-US" sz="1600">
              <a:solidFill>
                <a:srgbClr val="00B0F0"/>
              </a:solidFill>
            </a:endParaRPr>
          </a:p>
        </p:txBody>
      </p:sp>
      <p:cxnSp>
        <p:nvCxnSpPr>
          <p:cNvPr id="20" name="Straight Arrow Connector 19"/>
          <p:cNvCxnSpPr/>
          <p:nvPr/>
        </p:nvCxnSpPr>
        <p:spPr>
          <a:xfrm>
            <a:off x="7277910" y="1123838"/>
            <a:ext cx="165775" cy="26223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757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77415"/>
          </a:xfrm>
        </p:spPr>
        <p:txBody>
          <a:bodyPr>
            <a:noAutofit/>
          </a:bodyPr>
          <a:lstStyle/>
          <a:p>
            <a:r>
              <a:rPr lang="en-US" sz="2400" b="1">
                <a:solidFill>
                  <a:srgbClr val="FF00FF"/>
                </a:solidFill>
              </a:rPr>
              <a:t>2</a:t>
            </a:r>
            <a:r>
              <a:rPr lang="en-US" sz="2400" b="1" smtClean="0">
                <a:solidFill>
                  <a:srgbClr val="FF00FF"/>
                </a:solidFill>
              </a:rPr>
              <a:t>. </a:t>
            </a:r>
            <a:r>
              <a:rPr lang="en-US" sz="2400" b="1" smtClean="0">
                <a:solidFill>
                  <a:srgbClr val="00B050"/>
                </a:solidFill>
              </a:rPr>
              <a:t>Thêm kho </a:t>
            </a:r>
            <a:r>
              <a:rPr lang="en-US" sz="2400" b="1" smtClean="0">
                <a:solidFill>
                  <a:srgbClr val="FF00FF"/>
                </a:solidFill>
              </a:rPr>
              <a:t>remi</a:t>
            </a:r>
            <a:r>
              <a:rPr lang="en-US" sz="2400" b="1" smtClean="0">
                <a:solidFill>
                  <a:srgbClr val="00B050"/>
                </a:solidFill>
              </a:rPr>
              <a:t> vào sẽ có</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16" y="1505000"/>
            <a:ext cx="11951769" cy="4041970"/>
          </a:xfrm>
          <a:prstGeom prst="rect">
            <a:avLst/>
          </a:prstGeom>
        </p:spPr>
      </p:pic>
      <p:sp>
        <p:nvSpPr>
          <p:cNvPr id="8" name="Rectangle 7"/>
          <p:cNvSpPr/>
          <p:nvPr/>
        </p:nvSpPr>
        <p:spPr>
          <a:xfrm>
            <a:off x="105778" y="5330770"/>
            <a:ext cx="1768642" cy="220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1066" y="3993846"/>
            <a:ext cx="9766834" cy="42288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118" y="1705033"/>
            <a:ext cx="1292288" cy="19990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09774" y="1475754"/>
            <a:ext cx="7477125" cy="2679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1363630" y="1928333"/>
            <a:ext cx="646144" cy="208890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781425" y="1743746"/>
            <a:ext cx="247650" cy="225010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5646" y="2086285"/>
            <a:ext cx="23017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065007" y="2086285"/>
            <a:ext cx="86061" cy="32406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4285" y="5632748"/>
            <a:ext cx="3432517" cy="646331"/>
          </a:xfrm>
          <a:prstGeom prst="rect">
            <a:avLst/>
          </a:prstGeom>
          <a:noFill/>
        </p:spPr>
        <p:txBody>
          <a:bodyPr wrap="square" rtlCol="0">
            <a:spAutoFit/>
          </a:bodyPr>
          <a:lstStyle/>
          <a:p>
            <a:r>
              <a:rPr lang="en-US" smtClean="0">
                <a:solidFill>
                  <a:srgbClr val="00B0F0"/>
                </a:solidFill>
              </a:rPr>
              <a:t>Có đâu ông, chém gió hả?</a:t>
            </a:r>
          </a:p>
          <a:p>
            <a:r>
              <a:rPr lang="en-US" smtClean="0">
                <a:solidFill>
                  <a:srgbClr val="00B0F0"/>
                </a:solidFill>
              </a:rPr>
              <a:t>Hic sao kì vậy ta!</a:t>
            </a:r>
            <a:endParaRPr lang="en-US">
              <a:solidFill>
                <a:srgbClr val="00B0F0"/>
              </a:solidFill>
            </a:endParaRPr>
          </a:p>
        </p:txBody>
      </p:sp>
    </p:spTree>
    <p:extLst>
      <p:ext uri="{BB962C8B-B14F-4D97-AF65-F5344CB8AC3E}">
        <p14:creationId xmlns:p14="http://schemas.microsoft.com/office/powerpoint/2010/main" val="2375646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19</a:t>
            </a:fld>
            <a:endParaRPr lang="en-US"/>
          </a:p>
        </p:txBody>
      </p:sp>
      <p:sp>
        <p:nvSpPr>
          <p:cNvPr id="4" name="Title 3"/>
          <p:cNvSpPr>
            <a:spLocks noGrp="1"/>
          </p:cNvSpPr>
          <p:nvPr>
            <p:ph type="title"/>
          </p:nvPr>
        </p:nvSpPr>
        <p:spPr>
          <a:xfrm>
            <a:off x="310191" y="180107"/>
            <a:ext cx="6877119" cy="534808"/>
          </a:xfrm>
        </p:spPr>
        <p:txBody>
          <a:bodyPr>
            <a:normAutofit/>
          </a:bodyPr>
          <a:lstStyle/>
          <a:p>
            <a:r>
              <a:rPr lang="en-US" sz="2400" b="1" smtClean="0">
                <a:solidFill>
                  <a:srgbClr val="FF00FF"/>
                </a:solidFill>
              </a:rPr>
              <a:t>→</a:t>
            </a:r>
            <a:r>
              <a:rPr lang="en-US" sz="2400" b="1" smtClean="0">
                <a:solidFill>
                  <a:srgbClr val="00B050"/>
                </a:solidFill>
              </a:rPr>
              <a:t> coi kĩ lại xíu coi</a:t>
            </a:r>
            <a:endParaRPr lang="en-US" sz="2400" b="1">
              <a:solidFill>
                <a:srgbClr val="00B05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673" y="758857"/>
            <a:ext cx="9452314" cy="5977074"/>
          </a:xfrm>
          <a:prstGeom prst="rect">
            <a:avLst/>
          </a:prstGeom>
        </p:spPr>
      </p:pic>
      <p:sp>
        <p:nvSpPr>
          <p:cNvPr id="8" name="Rectangle 7"/>
          <p:cNvSpPr/>
          <p:nvPr/>
        </p:nvSpPr>
        <p:spPr>
          <a:xfrm>
            <a:off x="1333673" y="5560027"/>
            <a:ext cx="9452314" cy="119798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96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r>
            <a:br>
              <a:rPr lang="en-US" sz="4000" smtClean="0">
                <a:solidFill>
                  <a:schemeClr val="bg1"/>
                </a:solidFill>
              </a:rPr>
            </a:br>
            <a:r>
              <a:rPr lang="en-US" sz="4000">
                <a:solidFill>
                  <a:schemeClr val="bg1"/>
                </a:solidFill>
              </a:rPr>
              <a:t/>
            </a:r>
            <a:br>
              <a:rPr lang="en-US" sz="4000">
                <a:solidFill>
                  <a:schemeClr val="bg1"/>
                </a:solidFill>
              </a:rPr>
            </a:br>
            <a:r>
              <a:rPr lang="en-US" sz="4000" smtClean="0">
                <a:solidFill>
                  <a:schemeClr val="bg1"/>
                </a:solidFill>
              </a:rPr>
              <a:t>Học Linux từ ứng dụng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a:solidFill>
                  <a:schemeClr val="bg1"/>
                </a:solidFill>
              </a:rPr>
              <a:t/>
            </a:r>
            <a:br>
              <a:rPr lang="en-US" sz="4000">
                <a:solidFill>
                  <a:schemeClr val="bg1"/>
                </a:solidFill>
              </a:rPr>
            </a:br>
            <a:endParaRPr lang="en-US" sz="4800">
              <a:solidFill>
                <a:schemeClr val="bg1"/>
              </a:solidFill>
            </a:endParaRPr>
          </a:p>
        </p:txBody>
      </p:sp>
    </p:spTree>
    <p:extLst>
      <p:ext uri="{BB962C8B-B14F-4D97-AF65-F5344CB8AC3E}">
        <p14:creationId xmlns:p14="http://schemas.microsoft.com/office/powerpoint/2010/main" val="356119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20</a:t>
            </a:fld>
            <a:endParaRPr lang="en-US"/>
          </a:p>
        </p:txBody>
      </p:sp>
      <p:sp>
        <p:nvSpPr>
          <p:cNvPr id="4" name="Title 3"/>
          <p:cNvSpPr>
            <a:spLocks noGrp="1"/>
          </p:cNvSpPr>
          <p:nvPr>
            <p:ph type="title"/>
          </p:nvPr>
        </p:nvSpPr>
        <p:spPr>
          <a:xfrm>
            <a:off x="310191" y="359055"/>
            <a:ext cx="8539895" cy="534808"/>
          </a:xfrm>
        </p:spPr>
        <p:txBody>
          <a:bodyPr>
            <a:normAutofit/>
          </a:bodyPr>
          <a:lstStyle/>
          <a:p>
            <a:r>
              <a:rPr lang="en-US" sz="2400" b="1" smtClean="0">
                <a:solidFill>
                  <a:srgbClr val="00B050"/>
                </a:solidFill>
              </a:rPr>
              <a:t>Thấy ùi, nằm trong kho </a:t>
            </a:r>
            <a:r>
              <a:rPr lang="en-US" sz="2400" b="1" smtClean="0">
                <a:solidFill>
                  <a:srgbClr val="FF00FF"/>
                </a:solidFill>
              </a:rPr>
              <a:t>remi</a:t>
            </a:r>
            <a:r>
              <a:rPr lang="en-US" sz="2400" b="1" smtClean="0">
                <a:solidFill>
                  <a:srgbClr val="00B050"/>
                </a:solidFill>
              </a:rPr>
              <a:t>, do không có bật lên thoai</a:t>
            </a:r>
            <a:endParaRPr lang="en-US" sz="2400" b="1">
              <a:solidFill>
                <a:srgbClr val="00B05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91" y="1476954"/>
            <a:ext cx="11004999" cy="4703750"/>
          </a:xfrm>
          <a:prstGeom prst="rect">
            <a:avLst/>
          </a:prstGeom>
        </p:spPr>
      </p:pic>
      <p:sp>
        <p:nvSpPr>
          <p:cNvPr id="10" name="Rectangle 9"/>
          <p:cNvSpPr/>
          <p:nvPr/>
        </p:nvSpPr>
        <p:spPr>
          <a:xfrm>
            <a:off x="2111464" y="2895176"/>
            <a:ext cx="1213891" cy="44760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560" y="1946366"/>
            <a:ext cx="2039322" cy="27432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334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21</a:t>
            </a:fld>
            <a:endParaRPr lang="en-US"/>
          </a:p>
        </p:txBody>
      </p:sp>
      <p:sp>
        <p:nvSpPr>
          <p:cNvPr id="4" name="Title 3"/>
          <p:cNvSpPr>
            <a:spLocks noGrp="1"/>
          </p:cNvSpPr>
          <p:nvPr>
            <p:ph type="title"/>
          </p:nvPr>
        </p:nvSpPr>
        <p:spPr>
          <a:xfrm>
            <a:off x="310191" y="359055"/>
            <a:ext cx="11187265" cy="534808"/>
          </a:xfrm>
        </p:spPr>
        <p:txBody>
          <a:bodyPr>
            <a:normAutofit/>
          </a:bodyPr>
          <a:lstStyle/>
          <a:p>
            <a:r>
              <a:rPr lang="en-US" sz="2400" b="1" smtClean="0">
                <a:solidFill>
                  <a:srgbClr val="FF00FF"/>
                </a:solidFill>
              </a:rPr>
              <a:t>→</a:t>
            </a:r>
            <a:r>
              <a:rPr lang="en-US" sz="2400" b="1" smtClean="0">
                <a:solidFill>
                  <a:srgbClr val="00B050"/>
                </a:solidFill>
              </a:rPr>
              <a:t> có </a:t>
            </a:r>
            <a:r>
              <a:rPr lang="en-US" sz="2400" b="1">
                <a:solidFill>
                  <a:srgbClr val="00B050"/>
                </a:solidFill>
              </a:rPr>
              <a:t>cả </a:t>
            </a:r>
            <a:r>
              <a:rPr lang="en-US" sz="2400" b="1">
                <a:solidFill>
                  <a:srgbClr val="FF00FF"/>
                </a:solidFill>
              </a:rPr>
              <a:t>php 8.0 </a:t>
            </a:r>
            <a:r>
              <a:rPr lang="en-US" sz="2400" b="1">
                <a:solidFill>
                  <a:srgbClr val="00B050"/>
                </a:solidFill>
              </a:rPr>
              <a:t>trong kho </a:t>
            </a:r>
            <a:r>
              <a:rPr lang="en-US" sz="2400" b="1" smtClean="0">
                <a:solidFill>
                  <a:srgbClr val="FF00FF"/>
                </a:solidFill>
              </a:rPr>
              <a:t>remi-modular </a:t>
            </a:r>
            <a:r>
              <a:rPr lang="en-US" sz="2400" b="1" smtClean="0">
                <a:solidFill>
                  <a:srgbClr val="00B050"/>
                </a:solidFill>
              </a:rPr>
              <a:t>đã bật lên, đủ đồ chơi roài</a:t>
            </a:r>
            <a:endParaRPr lang="en-US" sz="2400" b="1">
              <a:solidFill>
                <a:srgbClr val="00B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38" y="1000124"/>
            <a:ext cx="11377855" cy="5719568"/>
          </a:xfrm>
          <a:prstGeom prst="rect">
            <a:avLst/>
          </a:prstGeom>
        </p:spPr>
      </p:pic>
      <p:sp>
        <p:nvSpPr>
          <p:cNvPr id="7" name="Rectangle 6"/>
          <p:cNvSpPr/>
          <p:nvPr/>
        </p:nvSpPr>
        <p:spPr>
          <a:xfrm>
            <a:off x="401290" y="3210965"/>
            <a:ext cx="2935407" cy="20998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18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618736"/>
            <a:ext cx="11292251" cy="2940907"/>
          </a:xfrm>
        </p:spPr>
        <p:txBody>
          <a:bodyPr>
            <a:noAutofit/>
          </a:bodyPr>
          <a:lstStyle/>
          <a:p>
            <a:r>
              <a:rPr lang="vi-VN" sz="3000" b="1">
                <a:solidFill>
                  <a:srgbClr val="00B0F0"/>
                </a:solidFill>
              </a:rPr>
              <a:t>Đã hết mùa đông giá rét</a:t>
            </a:r>
            <a:br>
              <a:rPr lang="vi-VN" sz="3000" b="1">
                <a:solidFill>
                  <a:srgbClr val="00B0F0"/>
                </a:solidFill>
              </a:rPr>
            </a:br>
            <a:r>
              <a:rPr lang="vi-VN" sz="3000" b="1">
                <a:solidFill>
                  <a:srgbClr val="00B0F0"/>
                </a:solidFill>
              </a:rPr>
              <a:t>Mừng mùa xuân đã sang</a:t>
            </a:r>
            <a:br>
              <a:rPr lang="vi-VN" sz="3000" b="1">
                <a:solidFill>
                  <a:srgbClr val="00B0F0"/>
                </a:solidFill>
              </a:rPr>
            </a:br>
            <a:r>
              <a:rPr lang="vi-VN" sz="3000" b="1">
                <a:solidFill>
                  <a:srgbClr val="00B0F0"/>
                </a:solidFill>
              </a:rPr>
              <a:t>Mai trên cành như đợi chờ</a:t>
            </a:r>
            <a:br>
              <a:rPr lang="vi-VN" sz="3000" b="1">
                <a:solidFill>
                  <a:srgbClr val="00B0F0"/>
                </a:solidFill>
              </a:rPr>
            </a:br>
            <a:r>
              <a:rPr lang="vi-VN" sz="3000" b="1">
                <a:solidFill>
                  <a:srgbClr val="00B0F0"/>
                </a:solidFill>
              </a:rPr>
              <a:t>Cùng bầy chim hót vang.</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Lao Xao Mùa Xuân – </a:t>
            </a:r>
            <a:r>
              <a:rPr lang="vi-VN" sz="3000" b="1">
                <a:solidFill>
                  <a:srgbClr val="FF00FF"/>
                </a:solidFill>
              </a:rPr>
              <a:t>Tiến Luân</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22</a:t>
            </a:fld>
            <a:endParaRPr lang="en-US"/>
          </a:p>
        </p:txBody>
      </p:sp>
    </p:spTree>
    <p:extLst>
      <p:ext uri="{BB962C8B-B14F-4D97-AF65-F5344CB8AC3E}">
        <p14:creationId xmlns:p14="http://schemas.microsoft.com/office/powerpoint/2010/main" val="2544443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Buổi diễn thử (rehearsal) đến đây là hết</a:t>
            </a:r>
            <a:r>
              <a:rPr lang="en-US" sz="4000">
                <a:solidFill>
                  <a:schemeClr val="bg1"/>
                </a:solidFill>
              </a:rPr>
              <a:t/>
            </a:r>
            <a:br>
              <a:rPr lang="en-US" sz="400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Phần diễn sâu sẽ bắt đầu sau ít phút nữa</a:t>
            </a:r>
            <a:r>
              <a:rPr lang="en-US" sz="4000">
                <a:solidFill>
                  <a:schemeClr val="bg1"/>
                </a:solidFill>
              </a:rPr>
              <a:t/>
            </a:r>
            <a:br>
              <a:rPr lang="en-US" sz="4000">
                <a:solidFill>
                  <a:schemeClr val="bg1"/>
                </a:solidFill>
              </a:rPr>
            </a:br>
            <a:endParaRPr lang="en-US" sz="4800">
              <a:solidFill>
                <a:schemeClr val="bg1"/>
              </a:solidFill>
            </a:endParaRPr>
          </a:p>
        </p:txBody>
      </p:sp>
    </p:spTree>
    <p:extLst>
      <p:ext uri="{BB962C8B-B14F-4D97-AF65-F5344CB8AC3E}">
        <p14:creationId xmlns:p14="http://schemas.microsoft.com/office/powerpoint/2010/main" val="1242115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24</a:t>
            </a:fld>
            <a:endParaRPr lang="en-US"/>
          </a:p>
        </p:txBody>
      </p:sp>
      <p:sp>
        <p:nvSpPr>
          <p:cNvPr id="4" name="Title 3"/>
          <p:cNvSpPr>
            <a:spLocks noGrp="1"/>
          </p:cNvSpPr>
          <p:nvPr>
            <p:ph type="title"/>
          </p:nvPr>
        </p:nvSpPr>
        <p:spPr>
          <a:xfrm>
            <a:off x="310191" y="359055"/>
            <a:ext cx="11187265" cy="534808"/>
          </a:xfrm>
        </p:spPr>
        <p:txBody>
          <a:bodyPr>
            <a:normAutofit/>
          </a:bodyPr>
          <a:lstStyle/>
          <a:p>
            <a:r>
              <a:rPr lang="en-US" sz="2400" b="1" smtClean="0">
                <a:solidFill>
                  <a:srgbClr val="FF00FF"/>
                </a:solidFill>
              </a:rPr>
              <a:t>3. </a:t>
            </a:r>
            <a:r>
              <a:rPr lang="en-US" sz="2400" b="1" smtClean="0">
                <a:solidFill>
                  <a:srgbClr val="00B050"/>
                </a:solidFill>
              </a:rPr>
              <a:t>Cài </a:t>
            </a:r>
            <a:r>
              <a:rPr lang="en-US" sz="2400" b="1" smtClean="0">
                <a:solidFill>
                  <a:srgbClr val="00B0F0"/>
                </a:solidFill>
              </a:rPr>
              <a:t>wordpress</a:t>
            </a:r>
            <a:r>
              <a:rPr lang="en-US" sz="2400" b="1" smtClean="0">
                <a:solidFill>
                  <a:srgbClr val="00B050"/>
                </a:solidFill>
              </a:rPr>
              <a:t> sử dụng </a:t>
            </a:r>
            <a:r>
              <a:rPr lang="en-US" sz="2400" b="1" smtClean="0">
                <a:solidFill>
                  <a:srgbClr val="00B0F0"/>
                </a:solidFill>
              </a:rPr>
              <a:t>php 8.0</a:t>
            </a:r>
            <a:endParaRPr lang="en-US" sz="2400" b="1">
              <a:solidFill>
                <a:srgbClr val="00B0F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3" y="1747787"/>
            <a:ext cx="12052804" cy="3023016"/>
          </a:xfrm>
          <a:prstGeom prst="rect">
            <a:avLst/>
          </a:prstGeom>
        </p:spPr>
      </p:pic>
      <p:cxnSp>
        <p:nvCxnSpPr>
          <p:cNvPr id="13" name="Straight Arrow Connector 12"/>
          <p:cNvCxnSpPr/>
          <p:nvPr/>
        </p:nvCxnSpPr>
        <p:spPr>
          <a:xfrm flipH="1">
            <a:off x="1378324" y="1905000"/>
            <a:ext cx="4273177" cy="203498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34218" y="2232211"/>
            <a:ext cx="4612341" cy="369332"/>
          </a:xfrm>
          <a:prstGeom prst="rect">
            <a:avLst/>
          </a:prstGeom>
          <a:noFill/>
        </p:spPr>
        <p:txBody>
          <a:bodyPr wrap="square" rtlCol="0">
            <a:spAutoFit/>
          </a:bodyPr>
          <a:lstStyle/>
          <a:p>
            <a:r>
              <a:rPr lang="en-US" smtClean="0">
                <a:solidFill>
                  <a:srgbClr val="00B0F0"/>
                </a:solidFill>
              </a:rPr>
              <a:t>Tự động cài gói chứa kho </a:t>
            </a:r>
            <a:r>
              <a:rPr lang="en-US" smtClean="0">
                <a:solidFill>
                  <a:srgbClr val="FF0000"/>
                </a:solidFill>
              </a:rPr>
              <a:t>epel</a:t>
            </a:r>
            <a:r>
              <a:rPr lang="en-US" smtClean="0">
                <a:solidFill>
                  <a:srgbClr val="00B0F0"/>
                </a:solidFill>
              </a:rPr>
              <a:t> nếu chưa có</a:t>
            </a:r>
            <a:endParaRPr lang="en-US">
              <a:solidFill>
                <a:srgbClr val="00B0F0"/>
              </a:solidFill>
            </a:endParaRPr>
          </a:p>
        </p:txBody>
      </p:sp>
    </p:spTree>
    <p:extLst>
      <p:ext uri="{BB962C8B-B14F-4D97-AF65-F5344CB8AC3E}">
        <p14:creationId xmlns:p14="http://schemas.microsoft.com/office/powerpoint/2010/main" val="3936155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25</a:t>
            </a:fld>
            <a:endParaRPr lang="en-US"/>
          </a:p>
        </p:txBody>
      </p:sp>
      <p:sp>
        <p:nvSpPr>
          <p:cNvPr id="2" name="Title 1"/>
          <p:cNvSpPr>
            <a:spLocks noGrp="1"/>
          </p:cNvSpPr>
          <p:nvPr>
            <p:ph type="title"/>
          </p:nvPr>
        </p:nvSpPr>
        <p:spPr>
          <a:xfrm>
            <a:off x="631376" y="364985"/>
            <a:ext cx="6877119" cy="640080"/>
          </a:xfrm>
        </p:spPr>
        <p:txBody>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6" y="1104396"/>
            <a:ext cx="12042989" cy="3749325"/>
          </a:xfrm>
          <a:prstGeom prst="rect">
            <a:avLst/>
          </a:prstGeom>
        </p:spPr>
      </p:pic>
      <p:sp>
        <p:nvSpPr>
          <p:cNvPr id="9" name="Rectangle 8"/>
          <p:cNvSpPr/>
          <p:nvPr/>
        </p:nvSpPr>
        <p:spPr>
          <a:xfrm>
            <a:off x="164055" y="1984697"/>
            <a:ext cx="5806496" cy="91273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552501" y="685025"/>
            <a:ext cx="549979" cy="1298011"/>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26227" y="448056"/>
            <a:ext cx="5409281" cy="646331"/>
          </a:xfrm>
          <a:prstGeom prst="rect">
            <a:avLst/>
          </a:prstGeom>
          <a:noFill/>
        </p:spPr>
        <p:txBody>
          <a:bodyPr wrap="square" rtlCol="0">
            <a:spAutoFit/>
          </a:bodyPr>
          <a:lstStyle/>
          <a:p>
            <a:r>
              <a:rPr lang="en-US" smtClean="0">
                <a:solidFill>
                  <a:srgbClr val="00B0F0"/>
                </a:solidFill>
              </a:rPr>
              <a:t>Cài trước </a:t>
            </a:r>
            <a:r>
              <a:rPr lang="en-US" smtClean="0">
                <a:solidFill>
                  <a:srgbClr val="FF00FF"/>
                </a:solidFill>
              </a:rPr>
              <a:t>php 8.0 </a:t>
            </a:r>
          </a:p>
          <a:p>
            <a:r>
              <a:rPr lang="en-US" smtClean="0">
                <a:solidFill>
                  <a:srgbClr val="00B0F0"/>
                </a:solidFill>
              </a:rPr>
              <a:t>→ để </a:t>
            </a:r>
            <a:r>
              <a:rPr lang="en-US" smtClean="0">
                <a:solidFill>
                  <a:srgbClr val="FF00FF"/>
                </a:solidFill>
              </a:rPr>
              <a:t>wordpress</a:t>
            </a:r>
            <a:r>
              <a:rPr lang="en-US" smtClean="0">
                <a:solidFill>
                  <a:srgbClr val="00B0F0"/>
                </a:solidFill>
              </a:rPr>
              <a:t> cài các gói php khác theo 8.0 luôn</a:t>
            </a:r>
            <a:endParaRPr lang="en-US">
              <a:solidFill>
                <a:srgbClr val="00B0F0"/>
              </a:solidFill>
            </a:endParaRPr>
          </a:p>
        </p:txBody>
      </p:sp>
      <p:sp>
        <p:nvSpPr>
          <p:cNvPr id="17" name="Rectangle 16"/>
          <p:cNvSpPr/>
          <p:nvPr/>
        </p:nvSpPr>
        <p:spPr>
          <a:xfrm>
            <a:off x="181869" y="3048000"/>
            <a:ext cx="1657693" cy="20955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1394" y="3581400"/>
            <a:ext cx="1657693" cy="20955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16687" y="4900401"/>
            <a:ext cx="2793464" cy="646331"/>
          </a:xfrm>
          <a:prstGeom prst="rect">
            <a:avLst/>
          </a:prstGeom>
          <a:noFill/>
          <a:ln w="19050">
            <a:solidFill>
              <a:srgbClr val="FF0000"/>
            </a:solidFill>
          </a:ln>
        </p:spPr>
        <p:txBody>
          <a:bodyPr wrap="square" rtlCol="0">
            <a:spAutoFit/>
          </a:bodyPr>
          <a:lstStyle/>
          <a:p>
            <a:r>
              <a:rPr lang="en-US" smtClean="0">
                <a:solidFill>
                  <a:srgbClr val="00B0F0"/>
                </a:solidFill>
              </a:rPr>
              <a:t>Gì dzạ?</a:t>
            </a:r>
            <a:endParaRPr lang="en-US" smtClean="0">
              <a:solidFill>
                <a:srgbClr val="FF00FF"/>
              </a:solidFill>
            </a:endParaRPr>
          </a:p>
          <a:p>
            <a:r>
              <a:rPr lang="en-US" smtClean="0">
                <a:solidFill>
                  <a:srgbClr val="00B0F0"/>
                </a:solidFill>
              </a:rPr>
              <a:t>Xem giải thích ở phần sau</a:t>
            </a:r>
            <a:endParaRPr lang="en-US">
              <a:solidFill>
                <a:srgbClr val="00B0F0"/>
              </a:solidFill>
            </a:endParaRPr>
          </a:p>
        </p:txBody>
      </p:sp>
      <p:cxnSp>
        <p:nvCxnSpPr>
          <p:cNvPr id="21" name="Straight Arrow Connector 20"/>
          <p:cNvCxnSpPr>
            <a:stCxn id="18" idx="3"/>
          </p:cNvCxnSpPr>
          <p:nvPr/>
        </p:nvCxnSpPr>
        <p:spPr>
          <a:xfrm>
            <a:off x="1849087" y="3686175"/>
            <a:ext cx="532163" cy="121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3"/>
          </p:cNvCxnSpPr>
          <p:nvPr/>
        </p:nvCxnSpPr>
        <p:spPr>
          <a:xfrm>
            <a:off x="1839562" y="3152775"/>
            <a:ext cx="1303688" cy="17474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210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21275" y="1445741"/>
            <a:ext cx="11504141" cy="3484606"/>
          </a:xfrm>
        </p:spPr>
        <p:txBody>
          <a:bodyPr>
            <a:noAutofit/>
          </a:bodyPr>
          <a:lstStyle/>
          <a:p>
            <a:r>
              <a:rPr lang="vi-VN" sz="3000" b="1">
                <a:solidFill>
                  <a:srgbClr val="FF00FF"/>
                </a:solidFill>
              </a:rPr>
              <a:t>Dự báo thời tiết</a:t>
            </a:r>
            <a:r>
              <a:rPr lang="vi-VN" sz="3000" b="1">
                <a:solidFill>
                  <a:srgbClr val="00B0F0"/>
                </a:solidFill>
              </a:rPr>
              <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Nhiều mây, đêm và sáng có mưa vừa, mưa to, có nơi mưa rất to và rải rác có dông, sau có mưa rào và dông rải rác. </a:t>
            </a:r>
            <a:r>
              <a:rPr lang="en-US" sz="3000" b="1" smtClean="0">
                <a:solidFill>
                  <a:srgbClr val="00B0F0"/>
                </a:solidFill>
              </a:rPr>
              <a:t/>
            </a:r>
            <a:br>
              <a:rPr lang="en-US" sz="3000" b="1" smtClean="0">
                <a:solidFill>
                  <a:srgbClr val="00B0F0"/>
                </a:solidFill>
              </a:rPr>
            </a:br>
            <a:r>
              <a:rPr lang="en-US" sz="3000" b="1">
                <a:solidFill>
                  <a:srgbClr val="00B0F0"/>
                </a:solidFill>
              </a:rPr>
              <a:t/>
            </a:r>
            <a:br>
              <a:rPr lang="en-US" sz="3000" b="1">
                <a:solidFill>
                  <a:srgbClr val="00B0F0"/>
                </a:solidFill>
              </a:rPr>
            </a:br>
            <a:r>
              <a:rPr lang="vi-VN" sz="3000" b="1" smtClean="0">
                <a:solidFill>
                  <a:srgbClr val="00B0F0"/>
                </a:solidFill>
              </a:rPr>
              <a:t>Gió </a:t>
            </a:r>
            <a:r>
              <a:rPr lang="vi-VN" sz="3000" b="1">
                <a:solidFill>
                  <a:srgbClr val="00B0F0"/>
                </a:solidFill>
              </a:rPr>
              <a:t>nhẹ. Trong mưa dông có khả năng xảy ra lốc, sét và gió giật mạnh.</a:t>
            </a:r>
            <a:br>
              <a:rPr lang="vi-VN" sz="3000" b="1">
                <a:solidFill>
                  <a:srgbClr val="00B0F0"/>
                </a:solidFill>
              </a:rPr>
            </a:b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26</a:t>
            </a:fld>
            <a:endParaRPr lang="en-US"/>
          </a:p>
        </p:txBody>
      </p:sp>
    </p:spTree>
    <p:extLst>
      <p:ext uri="{BB962C8B-B14F-4D97-AF65-F5344CB8AC3E}">
        <p14:creationId xmlns:p14="http://schemas.microsoft.com/office/powerpoint/2010/main" val="3675573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27</a:t>
            </a:fld>
            <a:endParaRPr lang="en-US"/>
          </a:p>
        </p:txBody>
      </p:sp>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19" y="571807"/>
            <a:ext cx="11805694" cy="6080846"/>
          </a:xfrm>
          <a:prstGeom prst="rect">
            <a:avLst/>
          </a:prstGeom>
        </p:spPr>
      </p:pic>
      <p:sp>
        <p:nvSpPr>
          <p:cNvPr id="4" name="Rectangle 3"/>
          <p:cNvSpPr/>
          <p:nvPr/>
        </p:nvSpPr>
        <p:spPr>
          <a:xfrm>
            <a:off x="9288623" y="1348353"/>
            <a:ext cx="1291361" cy="463443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87966" y="209885"/>
            <a:ext cx="4506686" cy="369332"/>
          </a:xfrm>
          <a:prstGeom prst="rect">
            <a:avLst/>
          </a:prstGeom>
          <a:noFill/>
        </p:spPr>
        <p:txBody>
          <a:bodyPr wrap="square" rtlCol="0">
            <a:spAutoFit/>
          </a:bodyPr>
          <a:lstStyle/>
          <a:p>
            <a:r>
              <a:rPr lang="en-US" smtClean="0">
                <a:solidFill>
                  <a:srgbClr val="00B0F0"/>
                </a:solidFill>
              </a:rPr>
              <a:t>Các gói </a:t>
            </a:r>
            <a:r>
              <a:rPr lang="en-US" smtClean="0">
                <a:solidFill>
                  <a:srgbClr val="FF0000"/>
                </a:solidFill>
              </a:rPr>
              <a:t>phụ thuộc </a:t>
            </a:r>
            <a:r>
              <a:rPr lang="en-US" smtClean="0">
                <a:solidFill>
                  <a:srgbClr val="00B0F0"/>
                </a:solidFill>
              </a:rPr>
              <a:t>nằm rải rác ở các repo</a:t>
            </a:r>
            <a:endParaRPr lang="en-US">
              <a:solidFill>
                <a:srgbClr val="00B0F0"/>
              </a:solidFill>
            </a:endParaRPr>
          </a:p>
        </p:txBody>
      </p:sp>
      <p:cxnSp>
        <p:nvCxnSpPr>
          <p:cNvPr id="10" name="Straight Arrow Connector 9"/>
          <p:cNvCxnSpPr/>
          <p:nvPr/>
        </p:nvCxnSpPr>
        <p:spPr>
          <a:xfrm flipH="1" flipV="1">
            <a:off x="8961120" y="527469"/>
            <a:ext cx="327504" cy="81471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5129" y="3890075"/>
            <a:ext cx="2087745" cy="1207907"/>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2683" y="2475192"/>
            <a:ext cx="547518" cy="196151"/>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760651" y="2265770"/>
            <a:ext cx="315590" cy="209422"/>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2666" y="2046275"/>
            <a:ext cx="2799844" cy="369332"/>
          </a:xfrm>
          <a:prstGeom prst="rect">
            <a:avLst/>
          </a:prstGeom>
          <a:noFill/>
        </p:spPr>
        <p:txBody>
          <a:bodyPr wrap="square" rtlCol="0">
            <a:spAutoFit/>
          </a:bodyPr>
          <a:lstStyle/>
          <a:p>
            <a:r>
              <a:rPr lang="en-US" smtClean="0">
                <a:solidFill>
                  <a:srgbClr val="00B0F0"/>
                </a:solidFill>
              </a:rPr>
              <a:t>Tự cài </a:t>
            </a:r>
            <a:r>
              <a:rPr lang="en-US" smtClean="0">
                <a:solidFill>
                  <a:srgbClr val="FF00FF"/>
                </a:solidFill>
              </a:rPr>
              <a:t>apache web server</a:t>
            </a:r>
            <a:endParaRPr lang="en-US">
              <a:solidFill>
                <a:srgbClr val="FF00FF"/>
              </a:solidFill>
            </a:endParaRPr>
          </a:p>
        </p:txBody>
      </p:sp>
      <p:sp>
        <p:nvSpPr>
          <p:cNvPr id="17" name="TextBox 16"/>
          <p:cNvSpPr txBox="1"/>
          <p:nvPr/>
        </p:nvSpPr>
        <p:spPr>
          <a:xfrm>
            <a:off x="2355515" y="5924860"/>
            <a:ext cx="4854489" cy="369332"/>
          </a:xfrm>
          <a:prstGeom prst="rect">
            <a:avLst/>
          </a:prstGeom>
          <a:noFill/>
        </p:spPr>
        <p:txBody>
          <a:bodyPr wrap="square" rtlCol="0">
            <a:spAutoFit/>
          </a:bodyPr>
          <a:lstStyle/>
          <a:p>
            <a:r>
              <a:rPr lang="en-US" smtClean="0">
                <a:solidFill>
                  <a:srgbClr val="00B0F0"/>
                </a:solidFill>
              </a:rPr>
              <a:t>Tự cài các </a:t>
            </a:r>
            <a:r>
              <a:rPr lang="en-US" smtClean="0">
                <a:solidFill>
                  <a:srgbClr val="FF00FF"/>
                </a:solidFill>
              </a:rPr>
              <a:t>gói php </a:t>
            </a:r>
            <a:r>
              <a:rPr lang="en-US" smtClean="0">
                <a:solidFill>
                  <a:srgbClr val="00B0F0"/>
                </a:solidFill>
              </a:rPr>
              <a:t>mà </a:t>
            </a:r>
            <a:r>
              <a:rPr lang="en-US" smtClean="0">
                <a:solidFill>
                  <a:srgbClr val="FF0000"/>
                </a:solidFill>
              </a:rPr>
              <a:t>wordpress phụ thuộc</a:t>
            </a:r>
            <a:endParaRPr lang="en-US">
              <a:solidFill>
                <a:srgbClr val="FF0000"/>
              </a:solidFill>
            </a:endParaRPr>
          </a:p>
        </p:txBody>
      </p:sp>
      <p:cxnSp>
        <p:nvCxnSpPr>
          <p:cNvPr id="19" name="Straight Arrow Connector 18"/>
          <p:cNvCxnSpPr/>
          <p:nvPr/>
        </p:nvCxnSpPr>
        <p:spPr>
          <a:xfrm>
            <a:off x="2168665" y="5097982"/>
            <a:ext cx="639271" cy="94676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1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28</a:t>
            </a:fld>
            <a:endParaRPr lang="en-US"/>
          </a:p>
        </p:txBody>
      </p:sp>
      <p:sp>
        <p:nvSpPr>
          <p:cNvPr id="4" name="Title 3"/>
          <p:cNvSpPr>
            <a:spLocks noGrp="1"/>
          </p:cNvSpPr>
          <p:nvPr>
            <p:ph type="title"/>
          </p:nvPr>
        </p:nvSpPr>
        <p:spPr>
          <a:xfrm>
            <a:off x="310191" y="359055"/>
            <a:ext cx="11187265" cy="769572"/>
          </a:xfrm>
        </p:spPr>
        <p:txBody>
          <a:bodyPr>
            <a:noAutofit/>
          </a:bodyPr>
          <a:lstStyle/>
          <a:p>
            <a:r>
              <a:rPr lang="en-US" sz="2400" b="1" smtClean="0">
                <a:solidFill>
                  <a:srgbClr val="FF00FF"/>
                </a:solidFill>
              </a:rPr>
              <a:t>4. </a:t>
            </a:r>
            <a:r>
              <a:rPr lang="en-US" sz="2400" b="1" smtClean="0">
                <a:solidFill>
                  <a:srgbClr val="00B050"/>
                </a:solidFill>
              </a:rPr>
              <a:t>Cài căn cứ dữ liệu là </a:t>
            </a:r>
            <a:r>
              <a:rPr lang="en-US" sz="2400" b="1" smtClean="0">
                <a:solidFill>
                  <a:srgbClr val="FF00FF"/>
                </a:solidFill>
              </a:rPr>
              <a:t>mariadb</a:t>
            </a:r>
            <a:r>
              <a:rPr lang="en-US" sz="2400" b="1" smtClean="0">
                <a:solidFill>
                  <a:srgbClr val="00B050"/>
                </a:solidFill>
              </a:rPr>
              <a:t> + tạo </a:t>
            </a:r>
            <a:r>
              <a:rPr lang="en-US" sz="2400" b="1" smtClean="0">
                <a:solidFill>
                  <a:srgbClr val="FF00FF"/>
                </a:solidFill>
              </a:rPr>
              <a:t>schema</a:t>
            </a:r>
            <a:r>
              <a:rPr lang="en-US" sz="2400" b="1" smtClean="0">
                <a:solidFill>
                  <a:srgbClr val="00B050"/>
                </a:solidFill>
              </a:rPr>
              <a:t> tên </a:t>
            </a:r>
            <a:r>
              <a:rPr lang="en-US" sz="2400" b="1" smtClean="0">
                <a:solidFill>
                  <a:srgbClr val="FF00FF"/>
                </a:solidFill>
              </a:rPr>
              <a:t>wordpress</a:t>
            </a:r>
            <a:r>
              <a:rPr lang="en-US" sz="2400" b="1" smtClean="0">
                <a:solidFill>
                  <a:srgbClr val="00B050"/>
                </a:solidFill>
              </a:rPr>
              <a:t> gán cho </a:t>
            </a:r>
            <a:r>
              <a:rPr lang="en-US" sz="2400" b="1" smtClean="0">
                <a:solidFill>
                  <a:srgbClr val="FF00FF"/>
                </a:solidFill>
              </a:rPr>
              <a:t>user wordpress</a:t>
            </a:r>
            <a:r>
              <a:rPr lang="en-US" sz="2400" b="1" smtClean="0">
                <a:solidFill>
                  <a:srgbClr val="00B050"/>
                </a:solidFill>
              </a:rPr>
              <a:t/>
            </a:r>
            <a:br>
              <a:rPr lang="en-US" sz="2400" b="1" smtClean="0">
                <a:solidFill>
                  <a:srgbClr val="00B050"/>
                </a:solidFill>
              </a:rPr>
            </a:br>
            <a:r>
              <a:rPr lang="en-US" sz="2400" b="1" smtClean="0">
                <a:solidFill>
                  <a:srgbClr val="00B050"/>
                </a:solidFill>
              </a:rPr>
              <a:t>→ để </a:t>
            </a:r>
            <a:r>
              <a:rPr lang="en-US" sz="2400" b="1" smtClean="0">
                <a:solidFill>
                  <a:srgbClr val="FF00FF"/>
                </a:solidFill>
              </a:rPr>
              <a:t>wordpress</a:t>
            </a:r>
            <a:r>
              <a:rPr lang="en-US" sz="2400" b="1" smtClean="0">
                <a:solidFill>
                  <a:srgbClr val="00B050"/>
                </a:solidFill>
              </a:rPr>
              <a:t> ghi thông tin vào</a:t>
            </a:r>
            <a:endParaRPr lang="en-US" sz="2400" b="1">
              <a:solidFill>
                <a:srgbClr val="00B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91" y="3599321"/>
            <a:ext cx="8106906" cy="16004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55" y="1397529"/>
            <a:ext cx="11964469" cy="1256319"/>
          </a:xfrm>
          <a:prstGeom prst="rect">
            <a:avLst/>
          </a:prstGeom>
        </p:spPr>
      </p:pic>
      <p:cxnSp>
        <p:nvCxnSpPr>
          <p:cNvPr id="9" name="Straight Arrow Connector 8"/>
          <p:cNvCxnSpPr/>
          <p:nvPr/>
        </p:nvCxnSpPr>
        <p:spPr>
          <a:xfrm flipH="1" flipV="1">
            <a:off x="2616740" y="1585609"/>
            <a:ext cx="1177047" cy="202344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60706" y="3593788"/>
            <a:ext cx="3433864" cy="2347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99234" y="2996119"/>
            <a:ext cx="2344366" cy="369332"/>
          </a:xfrm>
          <a:prstGeom prst="rect">
            <a:avLst/>
          </a:prstGeom>
          <a:noFill/>
        </p:spPr>
        <p:txBody>
          <a:bodyPr wrap="square" rtlCol="0">
            <a:spAutoFit/>
          </a:bodyPr>
          <a:lstStyle/>
          <a:p>
            <a:r>
              <a:rPr lang="en-US">
                <a:solidFill>
                  <a:srgbClr val="FF0000"/>
                </a:solidFill>
              </a:rPr>
              <a:t>k</a:t>
            </a:r>
            <a:r>
              <a:rPr lang="en-US" smtClean="0">
                <a:solidFill>
                  <a:srgbClr val="FF0000"/>
                </a:solidFill>
              </a:rPr>
              <a:t>hông cài</a:t>
            </a:r>
            <a:endParaRPr lang="en-US">
              <a:solidFill>
                <a:srgbClr val="FF0000"/>
              </a:solidFill>
            </a:endParaRPr>
          </a:p>
        </p:txBody>
      </p:sp>
    </p:spTree>
    <p:extLst>
      <p:ext uri="{BB962C8B-B14F-4D97-AF65-F5344CB8AC3E}">
        <p14:creationId xmlns:p14="http://schemas.microsoft.com/office/powerpoint/2010/main" val="3121220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29</a:t>
            </a:fld>
            <a:endParaRPr lang="en-US"/>
          </a:p>
        </p:txBody>
      </p:sp>
      <p:sp>
        <p:nvSpPr>
          <p:cNvPr id="8" name="Title 7"/>
          <p:cNvSpPr>
            <a:spLocks noGrp="1"/>
          </p:cNvSpPr>
          <p:nvPr>
            <p:ph type="title"/>
          </p:nvPr>
        </p:nvSpPr>
        <p:spPr/>
        <p:txBody>
          <a:bodyPr/>
          <a:lstStyle/>
          <a:p>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7" y="686138"/>
            <a:ext cx="11992598" cy="4408039"/>
          </a:xfrm>
          <a:prstGeom prst="rect">
            <a:avLst/>
          </a:prstGeom>
        </p:spPr>
      </p:pic>
      <p:sp>
        <p:nvSpPr>
          <p:cNvPr id="2" name="Rectangle 1"/>
          <p:cNvSpPr/>
          <p:nvPr/>
        </p:nvSpPr>
        <p:spPr>
          <a:xfrm>
            <a:off x="160638" y="1927654"/>
            <a:ext cx="2644346" cy="2088292"/>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31989" y="3892378"/>
            <a:ext cx="667265" cy="568411"/>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3901" y="4414666"/>
            <a:ext cx="4633784" cy="370703"/>
          </a:xfrm>
          <a:prstGeom prst="rect">
            <a:avLst/>
          </a:prstGeom>
          <a:noFill/>
        </p:spPr>
        <p:txBody>
          <a:bodyPr wrap="square" rtlCol="0">
            <a:spAutoFit/>
          </a:bodyPr>
          <a:lstStyle/>
          <a:p>
            <a:r>
              <a:rPr lang="en-US" smtClean="0">
                <a:solidFill>
                  <a:srgbClr val="00B0F0"/>
                </a:solidFill>
              </a:rPr>
              <a:t>Tự cài các gói </a:t>
            </a:r>
            <a:r>
              <a:rPr lang="en-US" smtClean="0">
                <a:solidFill>
                  <a:srgbClr val="FF00FF"/>
                </a:solidFill>
              </a:rPr>
              <a:t>mariadb server </a:t>
            </a:r>
            <a:r>
              <a:rPr lang="en-US" smtClean="0">
                <a:solidFill>
                  <a:srgbClr val="00B0F0"/>
                </a:solidFill>
              </a:rPr>
              <a:t>phụ thuộc</a:t>
            </a:r>
            <a:endParaRPr lang="en-US">
              <a:solidFill>
                <a:srgbClr val="00B0F0"/>
              </a:solidFill>
            </a:endParaRPr>
          </a:p>
        </p:txBody>
      </p:sp>
    </p:spTree>
    <p:extLst>
      <p:ext uri="{BB962C8B-B14F-4D97-AF65-F5344CB8AC3E}">
        <p14:creationId xmlns:p14="http://schemas.microsoft.com/office/powerpoint/2010/main" val="3683276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000" smtClean="0">
                <a:solidFill>
                  <a:schemeClr val="bg1"/>
                </a:solidFill>
              </a:rPr>
              <a:t>Nội dung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1.  Chọn cài wordpress từ nguồn nào?</a:t>
            </a:r>
            <a:br>
              <a:rPr lang="en-US" sz="4000" smtClean="0">
                <a:solidFill>
                  <a:schemeClr val="bg1"/>
                </a:solidFill>
              </a:rPr>
            </a:br>
            <a:r>
              <a:rPr lang="en-US" sz="4000" smtClean="0">
                <a:solidFill>
                  <a:schemeClr val="bg1"/>
                </a:solidFill>
              </a:rPr>
              <a:t>2. Cài </a:t>
            </a:r>
            <a:r>
              <a:rPr lang="en-US" sz="4000">
                <a:solidFill>
                  <a:schemeClr val="bg1"/>
                </a:solidFill>
              </a:rPr>
              <a:t>wordpress bằng </a:t>
            </a:r>
            <a:r>
              <a:rPr lang="en-US" sz="4000" smtClean="0">
                <a:solidFill>
                  <a:schemeClr val="bg1"/>
                </a:solidFill>
              </a:rPr>
              <a:t>rpm </a:t>
            </a:r>
            <a:r>
              <a:rPr lang="en-US" sz="4000">
                <a:solidFill>
                  <a:schemeClr val="bg1"/>
                </a:solidFill>
              </a:rPr>
              <a:t>trên </a:t>
            </a:r>
            <a:r>
              <a:rPr lang="en-US" sz="4000" smtClean="0">
                <a:solidFill>
                  <a:schemeClr val="bg1"/>
                </a:solidFill>
              </a:rPr>
              <a:t>CentOS 8</a:t>
            </a:r>
            <a:br>
              <a:rPr lang="en-US" sz="4000" smtClean="0">
                <a:solidFill>
                  <a:schemeClr val="bg1"/>
                </a:solidFill>
              </a:rPr>
            </a:br>
            <a:r>
              <a:rPr lang="en-US" sz="4000" smtClean="0">
                <a:solidFill>
                  <a:schemeClr val="bg1"/>
                </a:solidFill>
              </a:rPr>
              <a:t>3. </a:t>
            </a:r>
            <a:r>
              <a:rPr lang="en-US" sz="4000">
                <a:solidFill>
                  <a:schemeClr val="bg1"/>
                </a:solidFill>
              </a:rPr>
              <a:t>C</a:t>
            </a:r>
            <a:r>
              <a:rPr lang="en-US" sz="4000" smtClean="0">
                <a:solidFill>
                  <a:schemeClr val="bg1"/>
                </a:solidFill>
              </a:rPr>
              <a:t>ài wordpress bằng apt trên Ubuntu 20.04.2</a:t>
            </a:r>
            <a:br>
              <a:rPr lang="en-US" sz="4000" smtClean="0">
                <a:solidFill>
                  <a:schemeClr val="bg1"/>
                </a:solidFill>
              </a:rPr>
            </a:br>
            <a:r>
              <a:rPr lang="en-US" sz="4000" smtClean="0">
                <a:solidFill>
                  <a:schemeClr val="bg1"/>
                </a:solidFill>
              </a:rPr>
              <a:t>4. Cơm thêm về cọng dây chuyền lệnh</a:t>
            </a:r>
            <a:br>
              <a:rPr lang="en-US" sz="4000" smtClean="0">
                <a:solidFill>
                  <a:schemeClr val="bg1"/>
                </a:solidFill>
              </a:rPr>
            </a:br>
            <a:r>
              <a:rPr lang="en-US" sz="4000" smtClean="0">
                <a:solidFill>
                  <a:schemeClr val="bg1"/>
                </a:solidFill>
              </a:rPr>
              <a:t>5. Cài wordpress bằng bitnami</a:t>
            </a:r>
            <a:endParaRPr lang="en-US" sz="4000">
              <a:solidFill>
                <a:schemeClr val="bg1"/>
              </a:solidFill>
            </a:endParaRPr>
          </a:p>
        </p:txBody>
      </p:sp>
    </p:spTree>
    <p:extLst>
      <p:ext uri="{BB962C8B-B14F-4D97-AF65-F5344CB8AC3E}">
        <p14:creationId xmlns:p14="http://schemas.microsoft.com/office/powerpoint/2010/main" val="3120925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30</a:t>
            </a:fld>
            <a:endParaRPr lang="en-US"/>
          </a:p>
        </p:txBody>
      </p:sp>
      <p:sp>
        <p:nvSpPr>
          <p:cNvPr id="8" name="Title 7"/>
          <p:cNvSpPr>
            <a:spLocks noGrp="1"/>
          </p:cNvSpPr>
          <p:nvPr>
            <p:ph type="title"/>
          </p:nvPr>
        </p:nvSpPr>
        <p:spPr/>
        <p:txBody>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43" y="448056"/>
            <a:ext cx="10498015" cy="240063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43" y="3092481"/>
            <a:ext cx="2851210" cy="3385812"/>
          </a:xfrm>
          <a:prstGeom prst="rect">
            <a:avLst/>
          </a:prstGeom>
        </p:spPr>
      </p:pic>
      <p:sp>
        <p:nvSpPr>
          <p:cNvPr id="2" name="TextBox 1"/>
          <p:cNvSpPr txBox="1"/>
          <p:nvPr/>
        </p:nvSpPr>
        <p:spPr>
          <a:xfrm>
            <a:off x="3233378" y="4086023"/>
            <a:ext cx="4164948" cy="646331"/>
          </a:xfrm>
          <a:prstGeom prst="rect">
            <a:avLst/>
          </a:prstGeom>
          <a:noFill/>
        </p:spPr>
        <p:txBody>
          <a:bodyPr wrap="square" rtlCol="0">
            <a:spAutoFit/>
          </a:bodyPr>
          <a:lstStyle/>
          <a:p>
            <a:r>
              <a:rPr lang="en-US" smtClean="0">
                <a:solidFill>
                  <a:srgbClr val="00B0F0"/>
                </a:solidFill>
              </a:rPr>
              <a:t>Đã tạo ra </a:t>
            </a:r>
            <a:r>
              <a:rPr lang="en-US" smtClean="0">
                <a:solidFill>
                  <a:srgbClr val="FF00FF"/>
                </a:solidFill>
              </a:rPr>
              <a:t>user wordpress </a:t>
            </a:r>
          </a:p>
          <a:p>
            <a:r>
              <a:rPr lang="en-US" smtClean="0">
                <a:solidFill>
                  <a:srgbClr val="00B0F0"/>
                </a:solidFill>
              </a:rPr>
              <a:t>→ chỉ cho </a:t>
            </a:r>
            <a:r>
              <a:rPr lang="en-US" smtClean="0">
                <a:solidFill>
                  <a:srgbClr val="FF00FF"/>
                </a:solidFill>
              </a:rPr>
              <a:t>localhost</a:t>
            </a:r>
            <a:r>
              <a:rPr lang="en-US" smtClean="0"/>
              <a:t> </a:t>
            </a:r>
            <a:r>
              <a:rPr lang="en-US" smtClean="0">
                <a:solidFill>
                  <a:srgbClr val="00B0F0"/>
                </a:solidFill>
              </a:rPr>
              <a:t>kết nối vào</a:t>
            </a:r>
            <a:endParaRPr lang="en-US">
              <a:solidFill>
                <a:srgbClr val="00B0F0"/>
              </a:solidFill>
            </a:endParaRPr>
          </a:p>
        </p:txBody>
      </p:sp>
      <p:sp>
        <p:nvSpPr>
          <p:cNvPr id="9" name="TextBox 8"/>
          <p:cNvSpPr txBox="1"/>
          <p:nvPr/>
        </p:nvSpPr>
        <p:spPr>
          <a:xfrm>
            <a:off x="2930024" y="5986196"/>
            <a:ext cx="3057799" cy="369332"/>
          </a:xfrm>
          <a:prstGeom prst="rect">
            <a:avLst/>
          </a:prstGeom>
          <a:noFill/>
        </p:spPr>
        <p:txBody>
          <a:bodyPr wrap="square" rtlCol="0">
            <a:spAutoFit/>
          </a:bodyPr>
          <a:lstStyle/>
          <a:p>
            <a:r>
              <a:rPr lang="en-US" smtClean="0">
                <a:solidFill>
                  <a:srgbClr val="00B0F0"/>
                </a:solidFill>
              </a:rPr>
              <a:t>Đã tạo ra </a:t>
            </a:r>
            <a:r>
              <a:rPr lang="en-US" smtClean="0">
                <a:solidFill>
                  <a:srgbClr val="FF00FF"/>
                </a:solidFill>
              </a:rPr>
              <a:t>db</a:t>
            </a:r>
            <a:r>
              <a:rPr lang="en-US" smtClean="0">
                <a:solidFill>
                  <a:srgbClr val="00B0F0"/>
                </a:solidFill>
              </a:rPr>
              <a:t> </a:t>
            </a:r>
            <a:r>
              <a:rPr lang="en-US" smtClean="0">
                <a:solidFill>
                  <a:srgbClr val="FF00FF"/>
                </a:solidFill>
              </a:rPr>
              <a:t>wordpress</a:t>
            </a:r>
          </a:p>
        </p:txBody>
      </p:sp>
    </p:spTree>
    <p:extLst>
      <p:ext uri="{BB962C8B-B14F-4D97-AF65-F5344CB8AC3E}">
        <p14:creationId xmlns:p14="http://schemas.microsoft.com/office/powerpoint/2010/main" val="2641580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31</a:t>
            </a:fld>
            <a:endParaRPr lang="en-US"/>
          </a:p>
        </p:txBody>
      </p:sp>
      <p:sp>
        <p:nvSpPr>
          <p:cNvPr id="4" name="Title 3"/>
          <p:cNvSpPr>
            <a:spLocks noGrp="1"/>
          </p:cNvSpPr>
          <p:nvPr>
            <p:ph type="title"/>
          </p:nvPr>
        </p:nvSpPr>
        <p:spPr>
          <a:xfrm>
            <a:off x="310191" y="359055"/>
            <a:ext cx="11187265" cy="576967"/>
          </a:xfrm>
        </p:spPr>
        <p:txBody>
          <a:bodyPr>
            <a:normAutofit/>
          </a:bodyPr>
          <a:lstStyle/>
          <a:p>
            <a:r>
              <a:rPr lang="en-US" sz="2400" b="1" smtClean="0">
                <a:solidFill>
                  <a:srgbClr val="FF00FF"/>
                </a:solidFill>
              </a:rPr>
              <a:t>5. </a:t>
            </a:r>
            <a:r>
              <a:rPr lang="en-US" sz="2400" b="1" smtClean="0">
                <a:solidFill>
                  <a:srgbClr val="00B050"/>
                </a:solidFill>
              </a:rPr>
              <a:t>Định nghĩa </a:t>
            </a:r>
            <a:r>
              <a:rPr lang="en-US" sz="2400" b="1" smtClean="0">
                <a:solidFill>
                  <a:srgbClr val="00B0F0"/>
                </a:solidFill>
              </a:rPr>
              <a:t>nơi</a:t>
            </a:r>
            <a:r>
              <a:rPr lang="en-US" sz="2400" b="1" smtClean="0">
                <a:solidFill>
                  <a:srgbClr val="00B050"/>
                </a:solidFill>
              </a:rPr>
              <a:t> </a:t>
            </a:r>
            <a:r>
              <a:rPr lang="en-US" sz="2400" b="1" smtClean="0">
                <a:solidFill>
                  <a:srgbClr val="FF00FF"/>
                </a:solidFill>
              </a:rPr>
              <a:t>wordpress</a:t>
            </a:r>
            <a:r>
              <a:rPr lang="en-US" sz="2400" b="1" smtClean="0">
                <a:solidFill>
                  <a:srgbClr val="00B050"/>
                </a:solidFill>
              </a:rPr>
              <a:t> </a:t>
            </a:r>
            <a:r>
              <a:rPr lang="en-US" sz="2400" b="1" smtClean="0">
                <a:solidFill>
                  <a:srgbClr val="00B0F0"/>
                </a:solidFill>
              </a:rPr>
              <a:t>đổ dữ liệu</a:t>
            </a:r>
            <a:r>
              <a:rPr lang="en-US" sz="2400" b="1" smtClean="0">
                <a:solidFill>
                  <a:srgbClr val="00B050"/>
                </a:solidFill>
              </a:rPr>
              <a:t> vào</a:t>
            </a:r>
            <a:endParaRPr lang="en-US" sz="2400" b="1">
              <a:solidFill>
                <a:srgbClr val="00B050"/>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9" y="2203602"/>
            <a:ext cx="12072777" cy="52940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41" y="2984546"/>
            <a:ext cx="11987857" cy="3615385"/>
          </a:xfrm>
          <a:prstGeom prst="rect">
            <a:avLst/>
          </a:prstGeom>
        </p:spPr>
      </p:pic>
      <p:sp>
        <p:nvSpPr>
          <p:cNvPr id="21" name="TextBox 20"/>
          <p:cNvSpPr txBox="1"/>
          <p:nvPr/>
        </p:nvSpPr>
        <p:spPr>
          <a:xfrm>
            <a:off x="5903823" y="3705399"/>
            <a:ext cx="2480441" cy="369332"/>
          </a:xfrm>
          <a:prstGeom prst="rect">
            <a:avLst/>
          </a:prstGeom>
          <a:noFill/>
        </p:spPr>
        <p:txBody>
          <a:bodyPr wrap="square" rtlCol="0">
            <a:spAutoFit/>
          </a:bodyPr>
          <a:lstStyle/>
          <a:p>
            <a:r>
              <a:rPr lang="en-US">
                <a:solidFill>
                  <a:srgbClr val="00B0F0"/>
                </a:solidFill>
              </a:rPr>
              <a:t>database_name_here</a:t>
            </a:r>
          </a:p>
        </p:txBody>
      </p:sp>
      <p:cxnSp>
        <p:nvCxnSpPr>
          <p:cNvPr id="19" name="Straight Connector 18"/>
          <p:cNvCxnSpPr/>
          <p:nvPr/>
        </p:nvCxnSpPr>
        <p:spPr>
          <a:xfrm>
            <a:off x="5963723" y="3923627"/>
            <a:ext cx="21598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58657" y="3890065"/>
            <a:ext cx="20144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858657" y="4511191"/>
            <a:ext cx="20144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866300" y="5148963"/>
            <a:ext cx="20144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03823" y="4289463"/>
            <a:ext cx="2480441" cy="369332"/>
          </a:xfrm>
          <a:prstGeom prst="rect">
            <a:avLst/>
          </a:prstGeom>
          <a:noFill/>
        </p:spPr>
        <p:txBody>
          <a:bodyPr wrap="square" rtlCol="0">
            <a:spAutoFit/>
          </a:bodyPr>
          <a:lstStyle/>
          <a:p>
            <a:r>
              <a:rPr lang="en-US" smtClean="0">
                <a:solidFill>
                  <a:srgbClr val="00B0F0"/>
                </a:solidFill>
              </a:rPr>
              <a:t>username_here</a:t>
            </a:r>
            <a:endParaRPr lang="en-US">
              <a:solidFill>
                <a:srgbClr val="00B0F0"/>
              </a:solidFill>
            </a:endParaRPr>
          </a:p>
        </p:txBody>
      </p:sp>
      <p:cxnSp>
        <p:nvCxnSpPr>
          <p:cNvPr id="35" name="Straight Connector 34"/>
          <p:cNvCxnSpPr/>
          <p:nvPr/>
        </p:nvCxnSpPr>
        <p:spPr>
          <a:xfrm>
            <a:off x="5951672" y="4511191"/>
            <a:ext cx="1618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03823" y="4964297"/>
            <a:ext cx="2480441" cy="369332"/>
          </a:xfrm>
          <a:prstGeom prst="rect">
            <a:avLst/>
          </a:prstGeom>
          <a:noFill/>
        </p:spPr>
        <p:txBody>
          <a:bodyPr wrap="square" rtlCol="0">
            <a:spAutoFit/>
          </a:bodyPr>
          <a:lstStyle/>
          <a:p>
            <a:r>
              <a:rPr lang="en-US" smtClean="0">
                <a:solidFill>
                  <a:srgbClr val="00B0F0"/>
                </a:solidFill>
              </a:rPr>
              <a:t>password_here</a:t>
            </a:r>
            <a:endParaRPr lang="en-US">
              <a:solidFill>
                <a:srgbClr val="00B0F0"/>
              </a:solidFill>
            </a:endParaRPr>
          </a:p>
        </p:txBody>
      </p:sp>
      <p:cxnSp>
        <p:nvCxnSpPr>
          <p:cNvPr id="37" name="Straight Connector 36"/>
          <p:cNvCxnSpPr/>
          <p:nvPr/>
        </p:nvCxnSpPr>
        <p:spPr>
          <a:xfrm>
            <a:off x="5964578" y="5188074"/>
            <a:ext cx="15398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57842" y="1348353"/>
            <a:ext cx="1286572" cy="369332"/>
          </a:xfrm>
          <a:prstGeom prst="rect">
            <a:avLst/>
          </a:prstGeom>
          <a:noFill/>
        </p:spPr>
        <p:txBody>
          <a:bodyPr wrap="square" rtlCol="0">
            <a:spAutoFit/>
          </a:bodyPr>
          <a:lstStyle/>
          <a:p>
            <a:r>
              <a:rPr lang="en-US">
                <a:solidFill>
                  <a:srgbClr val="FF0000"/>
                </a:solidFill>
              </a:rPr>
              <a:t>s</a:t>
            </a:r>
            <a:r>
              <a:rPr lang="en-US" smtClean="0"/>
              <a:t> </a:t>
            </a:r>
            <a:r>
              <a:rPr lang="en-US" smtClean="0">
                <a:solidFill>
                  <a:srgbClr val="00B0F0"/>
                </a:solidFill>
              </a:rPr>
              <a:t>là</a:t>
            </a:r>
            <a:r>
              <a:rPr lang="en-US" smtClean="0"/>
              <a:t> </a:t>
            </a:r>
            <a:r>
              <a:rPr lang="en-US" smtClean="0">
                <a:solidFill>
                  <a:srgbClr val="FF0000"/>
                </a:solidFill>
              </a:rPr>
              <a:t>search</a:t>
            </a:r>
            <a:endParaRPr lang="en-US">
              <a:solidFill>
                <a:srgbClr val="FF0000"/>
              </a:solidFill>
            </a:endParaRPr>
          </a:p>
        </p:txBody>
      </p:sp>
      <p:cxnSp>
        <p:nvCxnSpPr>
          <p:cNvPr id="8" name="Straight Arrow Connector 7"/>
          <p:cNvCxnSpPr/>
          <p:nvPr/>
        </p:nvCxnSpPr>
        <p:spPr>
          <a:xfrm flipV="1">
            <a:off x="1051034" y="1671145"/>
            <a:ext cx="136635" cy="53245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06383" y="1314312"/>
            <a:ext cx="4763741" cy="646331"/>
          </a:xfrm>
          <a:prstGeom prst="rect">
            <a:avLst/>
          </a:prstGeom>
          <a:noFill/>
        </p:spPr>
        <p:txBody>
          <a:bodyPr wrap="square" rtlCol="0">
            <a:spAutoFit/>
          </a:bodyPr>
          <a:lstStyle/>
          <a:p>
            <a:r>
              <a:rPr lang="en-US" smtClean="0">
                <a:solidFill>
                  <a:srgbClr val="FF0000"/>
                </a:solidFill>
              </a:rPr>
              <a:t>  g</a:t>
            </a:r>
            <a:r>
              <a:rPr lang="en-US" smtClean="0"/>
              <a:t> </a:t>
            </a:r>
            <a:r>
              <a:rPr lang="en-US" smtClean="0">
                <a:solidFill>
                  <a:srgbClr val="00B0F0"/>
                </a:solidFill>
              </a:rPr>
              <a:t>là</a:t>
            </a:r>
            <a:r>
              <a:rPr lang="en-US" smtClean="0"/>
              <a:t> </a:t>
            </a:r>
            <a:r>
              <a:rPr lang="en-US" smtClean="0">
                <a:solidFill>
                  <a:srgbClr val="FF0000"/>
                </a:solidFill>
              </a:rPr>
              <a:t>global </a:t>
            </a:r>
            <a:r>
              <a:rPr lang="en-US">
                <a:solidFill>
                  <a:srgbClr val="FF0000"/>
                </a:solidFill>
              </a:rPr>
              <a:t>→ </a:t>
            </a:r>
            <a:r>
              <a:rPr lang="en-US" smtClean="0">
                <a:solidFill>
                  <a:srgbClr val="FF0000"/>
                </a:solidFill>
              </a:rPr>
              <a:t> </a:t>
            </a:r>
            <a:r>
              <a:rPr lang="en-US" smtClean="0">
                <a:solidFill>
                  <a:srgbClr val="00B0F0"/>
                </a:solidFill>
              </a:rPr>
              <a:t>tìm hết trong file</a:t>
            </a:r>
          </a:p>
          <a:p>
            <a:r>
              <a:rPr lang="en-US" smtClean="0">
                <a:solidFill>
                  <a:srgbClr val="FF0000"/>
                </a:solidFill>
              </a:rPr>
              <a:t>     → </a:t>
            </a:r>
            <a:r>
              <a:rPr lang="en-US" smtClean="0">
                <a:solidFill>
                  <a:srgbClr val="00B0F0"/>
                </a:solidFill>
              </a:rPr>
              <a:t>thấy bi nhiêu là thay thế ráo trọi</a:t>
            </a:r>
            <a:endParaRPr lang="en-US">
              <a:solidFill>
                <a:srgbClr val="00B0F0"/>
              </a:solidFill>
            </a:endParaRPr>
          </a:p>
        </p:txBody>
      </p:sp>
      <p:cxnSp>
        <p:nvCxnSpPr>
          <p:cNvPr id="24" name="Straight Arrow Connector 23"/>
          <p:cNvCxnSpPr/>
          <p:nvPr/>
        </p:nvCxnSpPr>
        <p:spPr>
          <a:xfrm flipH="1" flipV="1">
            <a:off x="4782207" y="1671145"/>
            <a:ext cx="183765" cy="5576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719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32</a:t>
            </a:fld>
            <a:endParaRPr lang="en-US"/>
          </a:p>
        </p:txBody>
      </p:sp>
      <p:sp>
        <p:nvSpPr>
          <p:cNvPr id="4" name="Title 3"/>
          <p:cNvSpPr>
            <a:spLocks noGrp="1"/>
          </p:cNvSpPr>
          <p:nvPr>
            <p:ph type="title"/>
          </p:nvPr>
        </p:nvSpPr>
        <p:spPr>
          <a:xfrm>
            <a:off x="152464" y="345608"/>
            <a:ext cx="11936441" cy="769572"/>
          </a:xfrm>
        </p:spPr>
        <p:txBody>
          <a:bodyPr>
            <a:noAutofit/>
          </a:bodyPr>
          <a:lstStyle/>
          <a:p>
            <a:r>
              <a:rPr lang="en-US" sz="2400" b="1" smtClean="0">
                <a:solidFill>
                  <a:srgbClr val="FF0000"/>
                </a:solidFill>
              </a:rPr>
              <a:t>Cơm thêm: </a:t>
            </a:r>
            <a:r>
              <a:rPr lang="en-US" sz="2400" b="1" smtClean="0">
                <a:solidFill>
                  <a:srgbClr val="00B0F0"/>
                </a:solidFill>
              </a:rPr>
              <a:t>chủ nhà web (web hosting)</a:t>
            </a:r>
            <a:r>
              <a:rPr lang="en-US" sz="2400" b="1" smtClean="0">
                <a:solidFill>
                  <a:srgbClr val="00B050"/>
                </a:solidFill>
              </a:rPr>
              <a:t> là </a:t>
            </a:r>
            <a:r>
              <a:rPr lang="en-US" sz="2400" b="1" smtClean="0">
                <a:solidFill>
                  <a:srgbClr val="FF00FF"/>
                </a:solidFill>
              </a:rPr>
              <a:t>apache, nginx </a:t>
            </a:r>
            <a:r>
              <a:rPr lang="en-US" sz="2400" b="1" smtClean="0">
                <a:solidFill>
                  <a:srgbClr val="00B050"/>
                </a:solidFill>
              </a:rPr>
              <a:t>có cho nhiều khách thuê nhà</a:t>
            </a:r>
            <a:r>
              <a:rPr lang="en-US" sz="2400" b="1">
                <a:solidFill>
                  <a:srgbClr val="00B050"/>
                </a:solidFill>
              </a:rPr>
              <a:t/>
            </a:r>
            <a:br>
              <a:rPr lang="en-US" sz="2400" b="1">
                <a:solidFill>
                  <a:srgbClr val="00B050"/>
                </a:solidFill>
              </a:rPr>
            </a:br>
            <a:r>
              <a:rPr lang="en-US" sz="2400" b="1">
                <a:solidFill>
                  <a:srgbClr val="00B050"/>
                </a:solidFill>
              </a:rPr>
              <a:t>→ mỗi khách phải có tờ </a:t>
            </a:r>
            <a:r>
              <a:rPr lang="en-US" sz="2400" b="1" smtClean="0">
                <a:solidFill>
                  <a:srgbClr val="00B050"/>
                </a:solidFill>
              </a:rPr>
              <a:t>khai </a:t>
            </a:r>
            <a:r>
              <a:rPr lang="en-US" sz="2400" b="1">
                <a:solidFill>
                  <a:srgbClr val="00B050"/>
                </a:solidFill>
              </a:rPr>
              <a:t>để ổng xếp </a:t>
            </a:r>
            <a:r>
              <a:rPr lang="en-US" sz="2400" b="1" smtClean="0">
                <a:solidFill>
                  <a:srgbClr val="FF00FF"/>
                </a:solidFill>
              </a:rPr>
              <a:t>nhà </a:t>
            </a:r>
            <a:r>
              <a:rPr lang="en-US" sz="2400" b="1">
                <a:solidFill>
                  <a:srgbClr val="FF00FF"/>
                </a:solidFill>
              </a:rPr>
              <a:t>ảo (virtual host</a:t>
            </a:r>
            <a:r>
              <a:rPr lang="en-US" sz="2400" b="1" smtClean="0">
                <a:solidFill>
                  <a:srgbClr val="FF00FF"/>
                </a:solidFill>
              </a:rPr>
              <a:t>)</a:t>
            </a:r>
            <a:r>
              <a:rPr lang="en-US" sz="2400" b="1" smtClean="0">
                <a:solidFill>
                  <a:srgbClr val="00B050"/>
                </a:solidFill>
              </a:rPr>
              <a:t>              cho </a:t>
            </a:r>
            <a:r>
              <a:rPr lang="en-US" sz="2400" b="1">
                <a:solidFill>
                  <a:srgbClr val="00B050"/>
                </a:solidFill>
              </a:rPr>
              <a:t>ở</a:t>
            </a:r>
          </a:p>
        </p:txBody>
      </p:sp>
      <p:sp>
        <p:nvSpPr>
          <p:cNvPr id="13" name="Title 3"/>
          <p:cNvSpPr txBox="1">
            <a:spLocks/>
          </p:cNvSpPr>
          <p:nvPr/>
        </p:nvSpPr>
        <p:spPr>
          <a:xfrm>
            <a:off x="310190" y="1609558"/>
            <a:ext cx="8061735" cy="140990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b="1" smtClean="0">
                <a:solidFill>
                  <a:srgbClr val="00B0F0"/>
                </a:solidFill>
              </a:rPr>
              <a:t>Ngoài mã nguồn (source code) của wordpress</a:t>
            </a:r>
          </a:p>
          <a:p>
            <a:endParaRPr lang="en-US" sz="2000" b="1" smtClean="0">
              <a:solidFill>
                <a:srgbClr val="FF00FF"/>
              </a:solidFill>
            </a:endParaRPr>
          </a:p>
          <a:p>
            <a:r>
              <a:rPr lang="en-US" sz="2000" b="1">
                <a:solidFill>
                  <a:srgbClr val="FF00FF"/>
                </a:solidFill>
              </a:rPr>
              <a:t>remi</a:t>
            </a:r>
            <a:r>
              <a:rPr lang="en-US" sz="2000" b="1">
                <a:solidFill>
                  <a:srgbClr val="00B050"/>
                </a:solidFill>
              </a:rPr>
              <a:t> đóng gói </a:t>
            </a:r>
            <a:r>
              <a:rPr lang="en-US" sz="2000" b="1">
                <a:solidFill>
                  <a:srgbClr val="FF00FF"/>
                </a:solidFill>
              </a:rPr>
              <a:t>wordpress</a:t>
            </a:r>
            <a:r>
              <a:rPr lang="en-US" sz="2000" b="1">
                <a:solidFill>
                  <a:srgbClr val="00B050"/>
                </a:solidFill>
              </a:rPr>
              <a:t> thành </a:t>
            </a:r>
            <a:r>
              <a:rPr lang="en-US" sz="2000" b="1" smtClean="0">
                <a:solidFill>
                  <a:srgbClr val="FF00FF"/>
                </a:solidFill>
              </a:rPr>
              <a:t>rpm</a:t>
            </a:r>
          </a:p>
          <a:p>
            <a:endParaRPr lang="en-US" sz="2000" b="1" smtClean="0">
              <a:solidFill>
                <a:srgbClr val="FF00FF"/>
              </a:solidFill>
            </a:endParaRPr>
          </a:p>
          <a:p>
            <a:r>
              <a:rPr lang="en-US" sz="2000" b="1" smtClean="0">
                <a:solidFill>
                  <a:srgbClr val="00B050"/>
                </a:solidFill>
              </a:rPr>
              <a:t>→ còn khuyến mãi thêm 2 tờ khai thuê nhà với web server dùm mềnh</a:t>
            </a:r>
            <a:endParaRPr lang="en-US" sz="2000" b="1">
              <a:solidFill>
                <a:srgbClr val="00B050"/>
              </a:solidFill>
            </a:endParaRPr>
          </a:p>
        </p:txBody>
      </p:sp>
      <p:pic>
        <p:nvPicPr>
          <p:cNvPr id="14" name="Picture 13"/>
          <p:cNvPicPr>
            <a:picLocks noChangeAspect="1"/>
          </p:cNvPicPr>
          <p:nvPr/>
        </p:nvPicPr>
        <p:blipFill>
          <a:blip r:embed="rId3"/>
          <a:stretch>
            <a:fillRect/>
          </a:stretch>
        </p:blipFill>
        <p:spPr>
          <a:xfrm>
            <a:off x="310190" y="3295130"/>
            <a:ext cx="4496587" cy="758730"/>
          </a:xfrm>
          <a:prstGeom prst="rect">
            <a:avLst/>
          </a:prstGeom>
        </p:spPr>
      </p:pic>
      <p:pic>
        <p:nvPicPr>
          <p:cNvPr id="15" name="Picture 14"/>
          <p:cNvPicPr>
            <a:picLocks noChangeAspect="1"/>
          </p:cNvPicPr>
          <p:nvPr/>
        </p:nvPicPr>
        <p:blipFill>
          <a:blip r:embed="rId4"/>
          <a:stretch>
            <a:fillRect/>
          </a:stretch>
        </p:blipFill>
        <p:spPr>
          <a:xfrm>
            <a:off x="8183667" y="736305"/>
            <a:ext cx="892593" cy="867090"/>
          </a:xfrm>
          <a:prstGeom prst="rect">
            <a:avLst/>
          </a:prstGeom>
        </p:spPr>
      </p:pic>
      <p:pic>
        <p:nvPicPr>
          <p:cNvPr id="16" name="Picture 15"/>
          <p:cNvPicPr>
            <a:picLocks noChangeAspect="1"/>
          </p:cNvPicPr>
          <p:nvPr/>
        </p:nvPicPr>
        <p:blipFill>
          <a:blip r:embed="rId5"/>
          <a:stretch>
            <a:fillRect/>
          </a:stretch>
        </p:blipFill>
        <p:spPr>
          <a:xfrm>
            <a:off x="31441" y="4440738"/>
            <a:ext cx="12103939" cy="921922"/>
          </a:xfrm>
          <a:prstGeom prst="rect">
            <a:avLst/>
          </a:prstGeom>
        </p:spPr>
      </p:pic>
    </p:spTree>
    <p:extLst>
      <p:ext uri="{BB962C8B-B14F-4D97-AF65-F5344CB8AC3E}">
        <p14:creationId xmlns:p14="http://schemas.microsoft.com/office/powerpoint/2010/main" val="1202247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33</a:t>
            </a:fld>
            <a:endParaRPr lang="en-US"/>
          </a:p>
        </p:txBody>
      </p:sp>
      <p:sp>
        <p:nvSpPr>
          <p:cNvPr id="2" name="Title 1"/>
          <p:cNvSpPr>
            <a:spLocks noGrp="1"/>
          </p:cNvSpPr>
          <p:nvPr>
            <p:ph type="title"/>
          </p:nvPr>
        </p:nvSpPr>
        <p:spPr/>
        <p:txBody>
          <a:bodyPr/>
          <a:lstStyle/>
          <a:p>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96" y="376633"/>
            <a:ext cx="7146870" cy="6218388"/>
          </a:xfrm>
          <a:prstGeom prst="rect">
            <a:avLst/>
          </a:prstGeom>
        </p:spPr>
      </p:pic>
      <p:cxnSp>
        <p:nvCxnSpPr>
          <p:cNvPr id="18" name="Straight Arrow Connector 17"/>
          <p:cNvCxnSpPr/>
          <p:nvPr/>
        </p:nvCxnSpPr>
        <p:spPr>
          <a:xfrm flipH="1" flipV="1">
            <a:off x="1409238" y="3439916"/>
            <a:ext cx="9659" cy="2834757"/>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486212" y="1376125"/>
            <a:ext cx="15250" cy="516656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9147" y="6274673"/>
            <a:ext cx="427792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3709" y="6542685"/>
            <a:ext cx="4678697"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648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34</a:t>
            </a:fld>
            <a:endParaRPr lang="en-US"/>
          </a:p>
        </p:txBody>
      </p:sp>
      <p:sp>
        <p:nvSpPr>
          <p:cNvPr id="4" name="Title 3"/>
          <p:cNvSpPr>
            <a:spLocks noGrp="1"/>
          </p:cNvSpPr>
          <p:nvPr>
            <p:ph type="title"/>
          </p:nvPr>
        </p:nvSpPr>
        <p:spPr>
          <a:xfrm>
            <a:off x="310191" y="359055"/>
            <a:ext cx="11187265" cy="525010"/>
          </a:xfrm>
        </p:spPr>
        <p:txBody>
          <a:bodyPr>
            <a:normAutofit/>
          </a:bodyPr>
          <a:lstStyle/>
          <a:p>
            <a:r>
              <a:rPr lang="en-US" sz="2400" b="1" smtClean="0">
                <a:solidFill>
                  <a:srgbClr val="FF00FF"/>
                </a:solidFill>
              </a:rPr>
              <a:t>6. </a:t>
            </a:r>
            <a:r>
              <a:rPr lang="en-US" sz="2400" b="1" smtClean="0">
                <a:solidFill>
                  <a:srgbClr val="00B050"/>
                </a:solidFill>
              </a:rPr>
              <a:t>Cho truy cập web server từ mọi máy + bật apache web servrer lên</a:t>
            </a:r>
            <a:endParaRPr lang="en-US" sz="2400" b="1">
              <a:solidFill>
                <a:srgbClr val="00B05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7" y="4364685"/>
            <a:ext cx="9650172" cy="241016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67" y="1332194"/>
            <a:ext cx="10704656" cy="754166"/>
          </a:xfrm>
          <a:prstGeom prst="rect">
            <a:avLst/>
          </a:prstGeom>
        </p:spPr>
      </p:pic>
      <p:pic>
        <p:nvPicPr>
          <p:cNvPr id="2" name="Picture 1"/>
          <p:cNvPicPr>
            <a:picLocks noChangeAspect="1"/>
          </p:cNvPicPr>
          <p:nvPr/>
        </p:nvPicPr>
        <p:blipFill>
          <a:blip r:embed="rId5"/>
          <a:stretch>
            <a:fillRect/>
          </a:stretch>
        </p:blipFill>
        <p:spPr>
          <a:xfrm>
            <a:off x="4319799" y="2146150"/>
            <a:ext cx="5033334" cy="2207240"/>
          </a:xfrm>
          <a:prstGeom prst="rect">
            <a:avLst/>
          </a:prstGeom>
        </p:spPr>
      </p:pic>
      <p:sp>
        <p:nvSpPr>
          <p:cNvPr id="7" name="TextBox 6"/>
          <p:cNvSpPr txBox="1"/>
          <p:nvPr/>
        </p:nvSpPr>
        <p:spPr>
          <a:xfrm>
            <a:off x="8971079" y="3960490"/>
            <a:ext cx="1565910" cy="369332"/>
          </a:xfrm>
          <a:prstGeom prst="rect">
            <a:avLst/>
          </a:prstGeom>
          <a:noFill/>
        </p:spPr>
        <p:txBody>
          <a:bodyPr wrap="square" rtlCol="0">
            <a:spAutoFit/>
          </a:bodyPr>
          <a:lstStyle/>
          <a:p>
            <a:r>
              <a:rPr lang="en-US" smtClean="0">
                <a:solidFill>
                  <a:srgbClr val="FF0000"/>
                </a:solidFill>
              </a:rPr>
              <a:t>Require local</a:t>
            </a:r>
            <a:endParaRPr lang="en-US">
              <a:solidFill>
                <a:srgbClr val="FF0000"/>
              </a:solidFill>
            </a:endParaRPr>
          </a:p>
        </p:txBody>
      </p:sp>
      <p:cxnSp>
        <p:nvCxnSpPr>
          <p:cNvPr id="10" name="Straight Arrow Connector 9"/>
          <p:cNvCxnSpPr/>
          <p:nvPr/>
        </p:nvCxnSpPr>
        <p:spPr>
          <a:xfrm flipH="1">
            <a:off x="7317173" y="4145156"/>
            <a:ext cx="1703322" cy="6479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005058" y="4177551"/>
            <a:ext cx="13677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95653" y="1542505"/>
            <a:ext cx="134697" cy="2621937"/>
          </a:xfrm>
          <a:prstGeom prst="straightConnector1">
            <a:avLst/>
          </a:prstGeom>
          <a:ln w="127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46729" y="2275990"/>
            <a:ext cx="1865847" cy="369332"/>
          </a:xfrm>
          <a:prstGeom prst="rect">
            <a:avLst/>
          </a:prstGeom>
          <a:noFill/>
        </p:spPr>
        <p:txBody>
          <a:bodyPr wrap="square" rtlCol="0">
            <a:spAutoFit/>
          </a:bodyPr>
          <a:lstStyle/>
          <a:p>
            <a:r>
              <a:rPr lang="en-US">
                <a:solidFill>
                  <a:srgbClr val="00B0F0"/>
                </a:solidFill>
              </a:rPr>
              <a:t>n</a:t>
            </a:r>
            <a:r>
              <a:rPr lang="en-US" smtClean="0">
                <a:solidFill>
                  <a:srgbClr val="00B0F0"/>
                </a:solidFill>
              </a:rPr>
              <a:t>hà trọ mềnh ở</a:t>
            </a:r>
            <a:endParaRPr lang="en-US">
              <a:solidFill>
                <a:srgbClr val="00B0F0"/>
              </a:solidFill>
            </a:endParaRPr>
          </a:p>
        </p:txBody>
      </p:sp>
      <p:cxnSp>
        <p:nvCxnSpPr>
          <p:cNvPr id="20" name="Straight Arrow Connector 19"/>
          <p:cNvCxnSpPr/>
          <p:nvPr/>
        </p:nvCxnSpPr>
        <p:spPr>
          <a:xfrm>
            <a:off x="8885055" y="2298138"/>
            <a:ext cx="719741" cy="14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6049" y="2853473"/>
            <a:ext cx="4149232" cy="646331"/>
          </a:xfrm>
          <a:prstGeom prst="rect">
            <a:avLst/>
          </a:prstGeom>
          <a:noFill/>
        </p:spPr>
        <p:txBody>
          <a:bodyPr wrap="square" rtlCol="0">
            <a:spAutoFit/>
          </a:bodyPr>
          <a:lstStyle/>
          <a:p>
            <a:r>
              <a:rPr lang="en-US" smtClean="0">
                <a:solidFill>
                  <a:srgbClr val="00B0F0"/>
                </a:solidFill>
              </a:rPr>
              <a:t>ông </a:t>
            </a:r>
            <a:r>
              <a:rPr lang="en-US" smtClean="0">
                <a:solidFill>
                  <a:srgbClr val="FF00FF"/>
                </a:solidFill>
              </a:rPr>
              <a:t>apache</a:t>
            </a:r>
            <a:r>
              <a:rPr lang="en-US" smtClean="0">
                <a:solidFill>
                  <a:srgbClr val="00B0F0"/>
                </a:solidFill>
              </a:rPr>
              <a:t> quản lý nhà mềnh như vầy:</a:t>
            </a:r>
          </a:p>
          <a:p>
            <a:r>
              <a:rPr lang="en-US" smtClean="0">
                <a:solidFill>
                  <a:srgbClr val="00B050"/>
                </a:solidFill>
              </a:rPr>
              <a:t>http://localhost/wordpress</a:t>
            </a:r>
            <a:endParaRPr lang="en-US">
              <a:solidFill>
                <a:srgbClr val="00B050"/>
              </a:solidFill>
            </a:endParaRPr>
          </a:p>
        </p:txBody>
      </p:sp>
      <p:cxnSp>
        <p:nvCxnSpPr>
          <p:cNvPr id="23" name="Straight Arrow Connector 22"/>
          <p:cNvCxnSpPr/>
          <p:nvPr/>
        </p:nvCxnSpPr>
        <p:spPr>
          <a:xfrm flipH="1">
            <a:off x="3300085" y="2370966"/>
            <a:ext cx="2180905" cy="531391"/>
          </a:xfrm>
          <a:prstGeom prst="straightConnector1">
            <a:avLst/>
          </a:prstGeom>
          <a:ln w="127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890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35</a:t>
            </a:fld>
            <a:endParaRPr lang="en-US"/>
          </a:p>
        </p:txBody>
      </p:sp>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3"/>
          <a:stretch>
            <a:fillRect/>
          </a:stretch>
        </p:blipFill>
        <p:spPr>
          <a:xfrm>
            <a:off x="3826412" y="1651287"/>
            <a:ext cx="8201283" cy="5107994"/>
          </a:xfrm>
          <a:prstGeom prst="rect">
            <a:avLst/>
          </a:prstGeom>
        </p:spPr>
      </p:pic>
      <p:pic>
        <p:nvPicPr>
          <p:cNvPr id="8" name="Picture 7"/>
          <p:cNvPicPr>
            <a:picLocks noChangeAspect="1"/>
          </p:cNvPicPr>
          <p:nvPr/>
        </p:nvPicPr>
        <p:blipFill>
          <a:blip r:embed="rId4"/>
          <a:stretch>
            <a:fillRect/>
          </a:stretch>
        </p:blipFill>
        <p:spPr>
          <a:xfrm>
            <a:off x="148237" y="263252"/>
            <a:ext cx="5162550" cy="1200150"/>
          </a:xfrm>
          <a:prstGeom prst="rect">
            <a:avLst/>
          </a:prstGeom>
        </p:spPr>
      </p:pic>
      <p:cxnSp>
        <p:nvCxnSpPr>
          <p:cNvPr id="10" name="Straight Arrow Connector 9"/>
          <p:cNvCxnSpPr/>
          <p:nvPr/>
        </p:nvCxnSpPr>
        <p:spPr>
          <a:xfrm>
            <a:off x="1460809" y="1463402"/>
            <a:ext cx="2399056" cy="30293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15162" y="1659357"/>
            <a:ext cx="1723991" cy="28095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505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36</a:t>
            </a:fld>
            <a:endParaRPr lang="en-US"/>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521207" y="768096"/>
            <a:ext cx="3133725" cy="4991100"/>
          </a:xfrm>
          <a:prstGeom prst="rect">
            <a:avLst/>
          </a:prstGeom>
        </p:spPr>
      </p:pic>
      <p:pic>
        <p:nvPicPr>
          <p:cNvPr id="9" name="Picture 8"/>
          <p:cNvPicPr>
            <a:picLocks noChangeAspect="1"/>
          </p:cNvPicPr>
          <p:nvPr/>
        </p:nvPicPr>
        <p:blipFill>
          <a:blip r:embed="rId4"/>
          <a:stretch>
            <a:fillRect/>
          </a:stretch>
        </p:blipFill>
        <p:spPr>
          <a:xfrm>
            <a:off x="5075260" y="1494223"/>
            <a:ext cx="6593331" cy="3410718"/>
          </a:xfrm>
          <a:prstGeom prst="rect">
            <a:avLst/>
          </a:prstGeom>
        </p:spPr>
      </p:pic>
      <p:sp>
        <p:nvSpPr>
          <p:cNvPr id="11" name="Rectangle 10"/>
          <p:cNvSpPr/>
          <p:nvPr/>
        </p:nvSpPr>
        <p:spPr>
          <a:xfrm>
            <a:off x="2173813" y="4820421"/>
            <a:ext cx="714749" cy="27378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86039" y="2252546"/>
            <a:ext cx="2810108" cy="33453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38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37</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00"/>
                </a:solidFill>
              </a:rPr>
              <a:t>Cơm thêm: </a:t>
            </a:r>
            <a:r>
              <a:rPr lang="en-US" sz="2400" b="1" smtClean="0">
                <a:solidFill>
                  <a:srgbClr val="00B050"/>
                </a:solidFill>
              </a:rPr>
              <a:t>về </a:t>
            </a:r>
            <a:r>
              <a:rPr lang="en-US" sz="2400" b="1" smtClean="0">
                <a:solidFill>
                  <a:srgbClr val="FF00FF"/>
                </a:solidFill>
              </a:rPr>
              <a:t>biểu thức có quy tắc </a:t>
            </a:r>
            <a:r>
              <a:rPr lang="en-US" sz="2400" b="1" smtClean="0">
                <a:solidFill>
                  <a:srgbClr val="00B050"/>
                </a:solidFill>
              </a:rPr>
              <a:t>(</a:t>
            </a:r>
            <a:r>
              <a:rPr lang="en-US" sz="2400" b="1" smtClean="0">
                <a:solidFill>
                  <a:srgbClr val="FF00FF"/>
                </a:solidFill>
              </a:rPr>
              <a:t>regex</a:t>
            </a:r>
            <a:r>
              <a:rPr lang="en-US" sz="2400" b="1" smtClean="0">
                <a:solidFill>
                  <a:srgbClr val="00B050"/>
                </a:solidFill>
              </a:rPr>
              <a:t> – </a:t>
            </a:r>
            <a:r>
              <a:rPr lang="en-US" sz="2400" b="1" smtClean="0">
                <a:solidFill>
                  <a:srgbClr val="FF00FF"/>
                </a:solidFill>
              </a:rPr>
              <a:t>reg</a:t>
            </a:r>
            <a:r>
              <a:rPr lang="en-US" sz="2400" b="1" smtClean="0">
                <a:solidFill>
                  <a:srgbClr val="00B050"/>
                </a:solidFill>
              </a:rPr>
              <a:t>ular </a:t>
            </a:r>
            <a:r>
              <a:rPr lang="en-US" sz="2400" b="1" smtClean="0">
                <a:solidFill>
                  <a:srgbClr val="FF00FF"/>
                </a:solidFill>
              </a:rPr>
              <a:t>ex</a:t>
            </a:r>
            <a:r>
              <a:rPr lang="en-US" sz="2400" b="1" smtClean="0">
                <a:solidFill>
                  <a:srgbClr val="00B050"/>
                </a:solidFill>
              </a:rPr>
              <a:t>pression)</a:t>
            </a:r>
            <a:endParaRPr lang="en-US" sz="2400" b="1">
              <a:solidFill>
                <a:srgbClr val="00B05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79" y="1499010"/>
            <a:ext cx="9383434" cy="4429743"/>
          </a:xfrm>
          <a:prstGeom prst="rect">
            <a:avLst/>
          </a:prstGeom>
        </p:spPr>
      </p:pic>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sp>
        <p:nvSpPr>
          <p:cNvPr id="7" name="TextBox 6"/>
          <p:cNvSpPr txBox="1"/>
          <p:nvPr/>
        </p:nvSpPr>
        <p:spPr>
          <a:xfrm>
            <a:off x="5667144" y="1697330"/>
            <a:ext cx="3824079" cy="523220"/>
          </a:xfrm>
          <a:prstGeom prst="rect">
            <a:avLst/>
          </a:prstGeom>
          <a:noFill/>
        </p:spPr>
        <p:txBody>
          <a:bodyPr wrap="square" rtlCol="0">
            <a:spAutoFit/>
          </a:bodyPr>
          <a:lstStyle/>
          <a:p>
            <a:r>
              <a:rPr lang="en-US" sz="1400" smtClean="0">
                <a:solidFill>
                  <a:srgbClr val="00B050"/>
                </a:solidFill>
              </a:rPr>
              <a:t>Dấu</a:t>
            </a:r>
            <a:r>
              <a:rPr lang="en-US" sz="1400" smtClean="0"/>
              <a:t> </a:t>
            </a:r>
            <a:r>
              <a:rPr lang="en-US" sz="1400" b="1" smtClean="0">
                <a:solidFill>
                  <a:srgbClr val="FF0000"/>
                </a:solidFill>
              </a:rPr>
              <a:t>.</a:t>
            </a:r>
            <a:r>
              <a:rPr lang="en-US" sz="1400" smtClean="0"/>
              <a:t> </a:t>
            </a:r>
            <a:r>
              <a:rPr lang="en-US" sz="1400" smtClean="0">
                <a:solidFill>
                  <a:srgbClr val="00B050"/>
                </a:solidFill>
              </a:rPr>
              <a:t>trong</a:t>
            </a:r>
            <a:r>
              <a:rPr lang="en-US" sz="1400" smtClean="0"/>
              <a:t> </a:t>
            </a:r>
            <a:r>
              <a:rPr lang="en-US" sz="1400" smtClean="0">
                <a:solidFill>
                  <a:srgbClr val="FF0000"/>
                </a:solidFill>
              </a:rPr>
              <a:t>regex</a:t>
            </a:r>
            <a:r>
              <a:rPr lang="en-US" sz="1400" smtClean="0"/>
              <a:t> </a:t>
            </a:r>
            <a:r>
              <a:rPr lang="en-US" sz="1400" smtClean="0">
                <a:solidFill>
                  <a:srgbClr val="00B050"/>
                </a:solidFill>
              </a:rPr>
              <a:t>là</a:t>
            </a:r>
            <a:r>
              <a:rPr lang="en-US" sz="1400" smtClean="0"/>
              <a:t> </a:t>
            </a:r>
            <a:r>
              <a:rPr lang="en-US" sz="1400" smtClean="0">
                <a:solidFill>
                  <a:srgbClr val="0070C0"/>
                </a:solidFill>
              </a:rPr>
              <a:t>đại diện </a:t>
            </a:r>
            <a:r>
              <a:rPr lang="en-US" sz="1400" smtClean="0">
                <a:solidFill>
                  <a:srgbClr val="00B050"/>
                </a:solidFill>
              </a:rPr>
              <a:t>cho</a:t>
            </a:r>
            <a:r>
              <a:rPr lang="en-US" sz="1400" smtClean="0"/>
              <a:t> </a:t>
            </a:r>
            <a:r>
              <a:rPr lang="en-US" sz="1400" smtClean="0">
                <a:solidFill>
                  <a:srgbClr val="FF0000"/>
                </a:solidFill>
              </a:rPr>
              <a:t>1 kí tự tùy ý</a:t>
            </a:r>
          </a:p>
          <a:p>
            <a:r>
              <a:rPr lang="en-US" sz="1400">
                <a:solidFill>
                  <a:srgbClr val="00B050"/>
                </a:solidFill>
              </a:rPr>
              <a:t>n</a:t>
            </a:r>
            <a:r>
              <a:rPr lang="en-US" sz="1400" smtClean="0">
                <a:solidFill>
                  <a:srgbClr val="00B050"/>
                </a:solidFill>
              </a:rPr>
              <a:t>ên kết quả sẽ</a:t>
            </a:r>
            <a:endParaRPr lang="en-US" sz="1400">
              <a:solidFill>
                <a:srgbClr val="00B050"/>
              </a:solidFill>
            </a:endParaRPr>
          </a:p>
        </p:txBody>
      </p:sp>
      <p:cxnSp>
        <p:nvCxnSpPr>
          <p:cNvPr id="10" name="Straight Arrow Connector 9"/>
          <p:cNvCxnSpPr/>
          <p:nvPr/>
        </p:nvCxnSpPr>
        <p:spPr>
          <a:xfrm flipH="1" flipV="1">
            <a:off x="3900663" y="2018105"/>
            <a:ext cx="1855076" cy="45435"/>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56691" y="2105405"/>
            <a:ext cx="1499048" cy="23613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903823" y="2162978"/>
            <a:ext cx="25359" cy="781042"/>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83289" y="2141780"/>
            <a:ext cx="1788637" cy="119880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01304" y="3916567"/>
            <a:ext cx="2638910" cy="738664"/>
          </a:xfrm>
          <a:prstGeom prst="rect">
            <a:avLst/>
          </a:prstGeom>
          <a:noFill/>
        </p:spPr>
        <p:txBody>
          <a:bodyPr wrap="square" rtlCol="0">
            <a:spAutoFit/>
          </a:bodyPr>
          <a:lstStyle/>
          <a:p>
            <a:r>
              <a:rPr lang="en-US" sz="1400" smtClean="0">
                <a:solidFill>
                  <a:srgbClr val="00B050"/>
                </a:solidFill>
              </a:rPr>
              <a:t>Để </a:t>
            </a:r>
            <a:r>
              <a:rPr lang="en-US" sz="1400" smtClean="0">
                <a:solidFill>
                  <a:srgbClr val="FF0000"/>
                </a:solidFill>
              </a:rPr>
              <a:t>bỏ ý nghĩa đại diện </a:t>
            </a:r>
            <a:r>
              <a:rPr lang="en-US" sz="1400" smtClean="0">
                <a:solidFill>
                  <a:srgbClr val="00B050"/>
                </a:solidFill>
              </a:rPr>
              <a:t>đi</a:t>
            </a:r>
          </a:p>
          <a:p>
            <a:r>
              <a:rPr lang="en-US" sz="1400" smtClean="0">
                <a:solidFill>
                  <a:srgbClr val="00B050"/>
                </a:solidFill>
              </a:rPr>
              <a:t>Xem nó </a:t>
            </a:r>
            <a:r>
              <a:rPr lang="en-US" sz="1400" smtClean="0">
                <a:solidFill>
                  <a:srgbClr val="FF00FF"/>
                </a:solidFill>
              </a:rPr>
              <a:t>đúng như dấu </a:t>
            </a:r>
            <a:r>
              <a:rPr lang="en-US" sz="1400" b="1" smtClean="0">
                <a:solidFill>
                  <a:srgbClr val="FF00FF"/>
                </a:solidFill>
              </a:rPr>
              <a:t>.</a:t>
            </a:r>
          </a:p>
          <a:p>
            <a:r>
              <a:rPr lang="en-US" sz="1400" smtClean="0">
                <a:solidFill>
                  <a:srgbClr val="FF0000"/>
                </a:solidFill>
              </a:rPr>
              <a:t>→</a:t>
            </a:r>
            <a:r>
              <a:rPr lang="en-US" sz="1400" smtClean="0">
                <a:solidFill>
                  <a:srgbClr val="00B050"/>
                </a:solidFill>
              </a:rPr>
              <a:t> thêm vào trước đó dấu </a:t>
            </a:r>
            <a:r>
              <a:rPr lang="en-US" sz="1400" b="1" smtClean="0">
                <a:solidFill>
                  <a:srgbClr val="FF0000"/>
                </a:solidFill>
              </a:rPr>
              <a:t>\</a:t>
            </a:r>
            <a:endParaRPr lang="en-US" sz="1400" b="1">
              <a:solidFill>
                <a:srgbClr val="FF0000"/>
              </a:solidFill>
            </a:endParaRPr>
          </a:p>
        </p:txBody>
      </p:sp>
      <p:cxnSp>
        <p:nvCxnSpPr>
          <p:cNvPr id="23" name="Straight Arrow Connector 22"/>
          <p:cNvCxnSpPr/>
          <p:nvPr/>
        </p:nvCxnSpPr>
        <p:spPr>
          <a:xfrm flipH="1" flipV="1">
            <a:off x="5006216" y="4285899"/>
            <a:ext cx="1865852" cy="2371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84772" y="4285899"/>
            <a:ext cx="1335186" cy="127530"/>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888790" y="4289592"/>
            <a:ext cx="1031168" cy="300760"/>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45111" y="4285899"/>
            <a:ext cx="1694840" cy="47435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78122" y="5729690"/>
            <a:ext cx="3801048" cy="523220"/>
          </a:xfrm>
          <a:prstGeom prst="rect">
            <a:avLst/>
          </a:prstGeom>
          <a:noFill/>
        </p:spPr>
        <p:txBody>
          <a:bodyPr wrap="square" rtlCol="0">
            <a:spAutoFit/>
          </a:bodyPr>
          <a:lstStyle/>
          <a:p>
            <a:r>
              <a:rPr lang="en-US" sz="1400" smtClean="0">
                <a:solidFill>
                  <a:srgbClr val="FF0000"/>
                </a:solidFill>
              </a:rPr>
              <a:t>$</a:t>
            </a:r>
            <a:r>
              <a:rPr lang="en-US" sz="1400" smtClean="0">
                <a:solidFill>
                  <a:srgbClr val="00B050"/>
                </a:solidFill>
              </a:rPr>
              <a:t> trong </a:t>
            </a:r>
            <a:r>
              <a:rPr lang="en-US" sz="1400" smtClean="0">
                <a:solidFill>
                  <a:srgbClr val="FF0000"/>
                </a:solidFill>
              </a:rPr>
              <a:t>regex</a:t>
            </a:r>
            <a:r>
              <a:rPr lang="en-US" sz="1400" smtClean="0">
                <a:solidFill>
                  <a:srgbClr val="00B050"/>
                </a:solidFill>
              </a:rPr>
              <a:t> là </a:t>
            </a:r>
            <a:r>
              <a:rPr lang="en-US" sz="1400" smtClean="0">
                <a:solidFill>
                  <a:srgbClr val="FF0000"/>
                </a:solidFill>
              </a:rPr>
              <a:t>cuối dòng</a:t>
            </a:r>
          </a:p>
          <a:p>
            <a:r>
              <a:rPr lang="en-US" sz="1400">
                <a:solidFill>
                  <a:srgbClr val="FF0000"/>
                </a:solidFill>
              </a:rPr>
              <a:t>→ </a:t>
            </a:r>
            <a:r>
              <a:rPr lang="en-US" sz="1400">
                <a:solidFill>
                  <a:srgbClr val="00B050"/>
                </a:solidFill>
              </a:rPr>
              <a:t>l</a:t>
            </a:r>
            <a:r>
              <a:rPr lang="en-US" sz="1400" smtClean="0">
                <a:solidFill>
                  <a:srgbClr val="00B050"/>
                </a:solidFill>
              </a:rPr>
              <a:t>ọc ra các file có đuôi cuối cùng là </a:t>
            </a:r>
            <a:r>
              <a:rPr lang="en-US" sz="1400" smtClean="0">
                <a:solidFill>
                  <a:srgbClr val="FF0000"/>
                </a:solidFill>
              </a:rPr>
              <a:t>.conf</a:t>
            </a:r>
          </a:p>
        </p:txBody>
      </p:sp>
      <p:cxnSp>
        <p:nvCxnSpPr>
          <p:cNvPr id="38" name="Straight Arrow Connector 37"/>
          <p:cNvCxnSpPr/>
          <p:nvPr/>
        </p:nvCxnSpPr>
        <p:spPr>
          <a:xfrm flipH="1" flipV="1">
            <a:off x="7026812" y="5082893"/>
            <a:ext cx="724486" cy="915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240802" y="5273805"/>
            <a:ext cx="73265" cy="2628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18824" y="5394235"/>
            <a:ext cx="3453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3884053" y="5846776"/>
            <a:ext cx="1572756" cy="252596"/>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1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3. Cài wordpress bằng apt trên Ubuntu 20.04.2</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2563328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39</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FF"/>
                </a:solidFill>
              </a:rPr>
              <a:t>1. Ubuntu</a:t>
            </a:r>
            <a:r>
              <a:rPr lang="en-US" sz="2400" b="1" smtClean="0">
                <a:solidFill>
                  <a:srgbClr val="00B050"/>
                </a:solidFill>
              </a:rPr>
              <a:t> có đóng gói </a:t>
            </a:r>
            <a:r>
              <a:rPr lang="en-US" sz="2400" b="1" smtClean="0">
                <a:solidFill>
                  <a:srgbClr val="FF00FF"/>
                </a:solidFill>
              </a:rPr>
              <a:t>wordpress</a:t>
            </a:r>
            <a:r>
              <a:rPr lang="en-US" sz="2400" b="1" smtClean="0">
                <a:solidFill>
                  <a:srgbClr val="00B050"/>
                </a:solidFill>
              </a:rPr>
              <a:t> thành gói </a:t>
            </a:r>
            <a:r>
              <a:rPr lang="en-US" sz="2400" b="1" smtClean="0">
                <a:solidFill>
                  <a:srgbClr val="FF00FF"/>
                </a:solidFill>
              </a:rPr>
              <a:t>deb</a:t>
            </a:r>
            <a:endParaRPr lang="en-US" sz="2400" b="1">
              <a:solidFill>
                <a:srgbClr val="FF00FF"/>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72" y="1093508"/>
            <a:ext cx="10693102" cy="5496736"/>
          </a:xfrm>
          <a:prstGeom prst="rect">
            <a:avLst/>
          </a:prstGeom>
        </p:spPr>
      </p:pic>
      <p:sp>
        <p:nvSpPr>
          <p:cNvPr id="12" name="Rectangle 11"/>
          <p:cNvSpPr/>
          <p:nvPr/>
        </p:nvSpPr>
        <p:spPr>
          <a:xfrm>
            <a:off x="5946462" y="4843591"/>
            <a:ext cx="1623380" cy="28713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24152" y="1309277"/>
            <a:ext cx="2293814" cy="44046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32307" y="5181314"/>
            <a:ext cx="1132598" cy="400110"/>
          </a:xfrm>
          <a:prstGeom prst="rect">
            <a:avLst/>
          </a:prstGeom>
          <a:noFill/>
        </p:spPr>
        <p:txBody>
          <a:bodyPr wrap="square" rtlCol="0">
            <a:spAutoFit/>
          </a:bodyPr>
          <a:lstStyle/>
          <a:p>
            <a:r>
              <a:rPr lang="en-US" sz="2000" b="1" smtClean="0">
                <a:solidFill>
                  <a:srgbClr val="FF0000"/>
                </a:solidFill>
              </a:rPr>
              <a:t>20.04.2</a:t>
            </a:r>
            <a:endParaRPr lang="en-US" sz="2000" b="1">
              <a:solidFill>
                <a:srgbClr val="FF0000"/>
              </a:solidFill>
            </a:endParaRPr>
          </a:p>
        </p:txBody>
      </p:sp>
    </p:spTree>
    <p:extLst>
      <p:ext uri="{BB962C8B-B14F-4D97-AF65-F5344CB8AC3E}">
        <p14:creationId xmlns:p14="http://schemas.microsoft.com/office/powerpoint/2010/main" val="3954875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Thực </a:t>
            </a:r>
            <a:r>
              <a:rPr lang="en-US" sz="2700">
                <a:solidFill>
                  <a:schemeClr val="bg1"/>
                </a:solidFill>
              </a:rPr>
              <a:t>hành </a:t>
            </a:r>
            <a:r>
              <a:rPr lang="en-US" sz="2700" smtClean="0">
                <a:solidFill>
                  <a:schemeClr val="bg1"/>
                </a:solidFill>
              </a:rPr>
              <a:t>theo rất nhanh</a:t>
            </a:r>
            <a:r>
              <a:rPr lang="en-US" sz="2700">
                <a:solidFill>
                  <a:schemeClr val="bg1"/>
                </a:solidFill>
              </a:rPr>
              <a:t>, gọn, lẹ</a:t>
            </a:r>
            <a:r>
              <a:rPr lang="en-US" sz="2700" smtClean="0">
                <a:solidFill>
                  <a:schemeClr val="bg1"/>
                </a:solidFill>
              </a:rPr>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smtClean="0">
                <a:solidFill>
                  <a:schemeClr val="bg1"/>
                </a:solidFill>
              </a:rPr>
              <a:t>Lệnh ở đây </a:t>
            </a:r>
            <a:r>
              <a:rPr lang="en-US" sz="2700">
                <a:solidFill>
                  <a:schemeClr val="bg1"/>
                </a:solidFill>
              </a:rPr>
              <a:t/>
            </a:r>
            <a:br>
              <a:rPr lang="en-US" sz="2700">
                <a:solidFill>
                  <a:schemeClr val="bg1"/>
                </a:solidFill>
              </a:rPr>
            </a:br>
            <a:r>
              <a:rPr lang="en-US" sz="2700">
                <a:solidFill>
                  <a:schemeClr val="bg1"/>
                </a:solidFill>
              </a:rPr>
              <a:t>https://</a:t>
            </a:r>
            <a:r>
              <a:rPr lang="en-US" sz="2700" smtClean="0">
                <a:solidFill>
                  <a:schemeClr val="bg1"/>
                </a:solidFill>
              </a:rPr>
              <a:t>github.com/itviet2021/wordpress-rpm-deb-bitnami-lab</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copy lệnh → </a:t>
            </a:r>
            <a:r>
              <a:rPr lang="en-US" sz="2700" smtClean="0">
                <a:solidFill>
                  <a:schemeClr val="bg1"/>
                </a:solidFill>
              </a:rPr>
              <a:t>lên </a:t>
            </a:r>
            <a:r>
              <a:rPr lang="en-US" sz="2700">
                <a:solidFill>
                  <a:schemeClr val="bg1"/>
                </a:solidFill>
              </a:rPr>
              <a:t>putty nhấn chuột </a:t>
            </a:r>
            <a:r>
              <a:rPr lang="en-US" sz="2700" smtClean="0">
                <a:solidFill>
                  <a:schemeClr val="bg1"/>
                </a:solidFill>
              </a:rPr>
              <a:t>phải để dán, </a:t>
            </a:r>
            <a:r>
              <a:rPr lang="en-US" sz="2700">
                <a:solidFill>
                  <a:schemeClr val="bg1"/>
                </a:solidFill>
              </a:rPr>
              <a:t>enter cái bụp là xong</a:t>
            </a:r>
            <a:br>
              <a:rPr lang="en-US" sz="270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Slide </a:t>
            </a:r>
            <a:r>
              <a:rPr lang="en-US" sz="2700">
                <a:solidFill>
                  <a:schemeClr val="bg1"/>
                </a:solidFill>
              </a:rPr>
              <a:t>ở đây</a:t>
            </a:r>
            <a:br>
              <a:rPr lang="en-US" sz="2700">
                <a:solidFill>
                  <a:schemeClr val="bg1"/>
                </a:solidFill>
              </a:rPr>
            </a:br>
            <a:r>
              <a:rPr lang="en-US" sz="2700">
                <a:solidFill>
                  <a:schemeClr val="bg1"/>
                </a:solidFill>
              </a:rPr>
              <a:t>https://github.com/itviet2021/wordpress-rpm-deb-bitnami-slide</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Các ý kiến  đóng góp để tài liệu tốt hơn</a:t>
            </a:r>
            <a:br>
              <a:rPr lang="en-US" sz="2700">
                <a:solidFill>
                  <a:schemeClr val="bg1"/>
                </a:solidFill>
              </a:rPr>
            </a:br>
            <a:r>
              <a:rPr lang="en-US" sz="2700" smtClean="0">
                <a:solidFill>
                  <a:schemeClr val="bg1"/>
                </a:solidFill>
              </a:rPr>
              <a:t>→ liên hệ tui theo thông tin slide đầu nhen</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Tài liệu có lấy các hình ảnh từ mạng Internet</a:t>
            </a:r>
            <a:endParaRPr lang="en-US" sz="4800">
              <a:solidFill>
                <a:schemeClr val="bg1"/>
              </a:solidFill>
            </a:endParaRPr>
          </a:p>
        </p:txBody>
      </p:sp>
    </p:spTree>
    <p:extLst>
      <p:ext uri="{BB962C8B-B14F-4D97-AF65-F5344CB8AC3E}">
        <p14:creationId xmlns:p14="http://schemas.microsoft.com/office/powerpoint/2010/main" val="3983212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40</a:t>
            </a:fld>
            <a:endParaRPr lang="en-US"/>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571" y="1034929"/>
            <a:ext cx="9952789" cy="5630662"/>
          </a:xfrm>
          <a:prstGeom prst="rect">
            <a:avLst/>
          </a:prstGeom>
        </p:spPr>
      </p:pic>
      <p:sp>
        <p:nvSpPr>
          <p:cNvPr id="8" name="Title 7"/>
          <p:cNvSpPr>
            <a:spLocks noGrp="1"/>
          </p:cNvSpPr>
          <p:nvPr>
            <p:ph type="title"/>
          </p:nvPr>
        </p:nvSpPr>
        <p:spPr/>
        <p:txBody>
          <a:bodyPr/>
          <a:lstStyle/>
          <a:p>
            <a:endParaRPr lang="en-US"/>
          </a:p>
        </p:txBody>
      </p:sp>
      <p:sp>
        <p:nvSpPr>
          <p:cNvPr id="10" name="Rectangle 9"/>
          <p:cNvSpPr/>
          <p:nvPr/>
        </p:nvSpPr>
        <p:spPr>
          <a:xfrm>
            <a:off x="2049518" y="1249878"/>
            <a:ext cx="2070538" cy="42069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33394" y="4539693"/>
            <a:ext cx="1842874" cy="26871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354831" y="4875278"/>
            <a:ext cx="973600" cy="400110"/>
          </a:xfrm>
          <a:prstGeom prst="rect">
            <a:avLst/>
          </a:prstGeom>
          <a:noFill/>
        </p:spPr>
        <p:txBody>
          <a:bodyPr wrap="square" rtlCol="0">
            <a:spAutoFit/>
          </a:bodyPr>
          <a:lstStyle/>
          <a:p>
            <a:r>
              <a:rPr lang="en-US" sz="2000" b="1" smtClean="0">
                <a:solidFill>
                  <a:srgbClr val="FF0000"/>
                </a:solidFill>
              </a:rPr>
              <a:t>21.04</a:t>
            </a:r>
            <a:endParaRPr lang="en-US" sz="2000" b="1">
              <a:solidFill>
                <a:srgbClr val="FF0000"/>
              </a:solidFill>
            </a:endParaRPr>
          </a:p>
        </p:txBody>
      </p:sp>
    </p:spTree>
    <p:extLst>
      <p:ext uri="{BB962C8B-B14F-4D97-AF65-F5344CB8AC3E}">
        <p14:creationId xmlns:p14="http://schemas.microsoft.com/office/powerpoint/2010/main" val="3974308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760" y="3978674"/>
            <a:ext cx="9443092" cy="2811011"/>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41</a:t>
            </a:fld>
            <a:endParaRPr lang="en-US"/>
          </a:p>
        </p:txBody>
      </p:sp>
      <p:sp>
        <p:nvSpPr>
          <p:cNvPr id="4" name="Title 3"/>
          <p:cNvSpPr>
            <a:spLocks noGrp="1"/>
          </p:cNvSpPr>
          <p:nvPr>
            <p:ph type="title"/>
          </p:nvPr>
        </p:nvSpPr>
        <p:spPr>
          <a:xfrm>
            <a:off x="294579" y="175674"/>
            <a:ext cx="11187265" cy="526301"/>
          </a:xfrm>
        </p:spPr>
        <p:txBody>
          <a:bodyPr>
            <a:normAutofit/>
          </a:bodyPr>
          <a:lstStyle/>
          <a:p>
            <a:r>
              <a:rPr lang="en-US" sz="2400" b="1" smtClean="0">
                <a:solidFill>
                  <a:srgbClr val="FF00FF"/>
                </a:solidFill>
              </a:rPr>
              <a:t>2. </a:t>
            </a:r>
            <a:r>
              <a:rPr lang="en-US" sz="2400" b="1" smtClean="0">
                <a:solidFill>
                  <a:srgbClr val="00B050"/>
                </a:solidFill>
              </a:rPr>
              <a:t>Ubuntu cài </a:t>
            </a:r>
            <a:r>
              <a:rPr lang="en-US" sz="2400" b="1" smtClean="0">
                <a:solidFill>
                  <a:srgbClr val="FF00FF"/>
                </a:solidFill>
              </a:rPr>
              <a:t>wordpress</a:t>
            </a:r>
            <a:r>
              <a:rPr lang="en-US" sz="2400" b="1" smtClean="0">
                <a:solidFill>
                  <a:srgbClr val="00B050"/>
                </a:solidFill>
              </a:rPr>
              <a:t> bằng </a:t>
            </a:r>
            <a:r>
              <a:rPr lang="en-US" sz="2400" b="1" smtClean="0">
                <a:solidFill>
                  <a:srgbClr val="FF00FF"/>
                </a:solidFill>
              </a:rPr>
              <a:t>apt</a:t>
            </a:r>
            <a:endParaRPr lang="en-US" sz="2400" b="1">
              <a:solidFill>
                <a:srgbClr val="FF00FF"/>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7" y="739805"/>
            <a:ext cx="12071287" cy="3131308"/>
          </a:xfrm>
          <a:prstGeom prst="rect">
            <a:avLst/>
          </a:prstGeom>
        </p:spPr>
      </p:pic>
      <p:cxnSp>
        <p:nvCxnSpPr>
          <p:cNvPr id="11" name="Straight Arrow Connector 10"/>
          <p:cNvCxnSpPr/>
          <p:nvPr/>
        </p:nvCxnSpPr>
        <p:spPr>
          <a:xfrm>
            <a:off x="1840832" y="1301857"/>
            <a:ext cx="2165684" cy="313130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70801" y="4792971"/>
            <a:ext cx="4374485" cy="646331"/>
          </a:xfrm>
          <a:prstGeom prst="rect">
            <a:avLst/>
          </a:prstGeom>
          <a:noFill/>
        </p:spPr>
        <p:txBody>
          <a:bodyPr wrap="square" rtlCol="0">
            <a:spAutoFit/>
          </a:bodyPr>
          <a:lstStyle/>
          <a:p>
            <a:r>
              <a:rPr lang="en-US" smtClean="0">
                <a:solidFill>
                  <a:srgbClr val="00B0F0"/>
                </a:solidFill>
              </a:rPr>
              <a:t>Tự chạy </a:t>
            </a:r>
            <a:r>
              <a:rPr lang="en-US" smtClean="0">
                <a:solidFill>
                  <a:srgbClr val="FF00FF"/>
                </a:solidFill>
              </a:rPr>
              <a:t>apache</a:t>
            </a:r>
            <a:r>
              <a:rPr lang="en-US" smtClean="0">
                <a:solidFill>
                  <a:srgbClr val="00B0F0"/>
                </a:solidFill>
              </a:rPr>
              <a:t> </a:t>
            </a:r>
          </a:p>
          <a:p>
            <a:r>
              <a:rPr lang="en-US" smtClean="0">
                <a:solidFill>
                  <a:srgbClr val="00B0F0"/>
                </a:solidFill>
              </a:rPr>
              <a:t>CentOS 7/8 phải thêm lệnh + tên là </a:t>
            </a:r>
            <a:r>
              <a:rPr lang="en-US" smtClean="0">
                <a:solidFill>
                  <a:srgbClr val="FF0000"/>
                </a:solidFill>
              </a:rPr>
              <a:t>httpd</a:t>
            </a:r>
            <a:endParaRPr lang="en-US">
              <a:solidFill>
                <a:srgbClr val="FF0000"/>
              </a:solidFill>
            </a:endParaRPr>
          </a:p>
        </p:txBody>
      </p:sp>
      <p:sp>
        <p:nvSpPr>
          <p:cNvPr id="13" name="TextBox 12"/>
          <p:cNvSpPr txBox="1"/>
          <p:nvPr/>
        </p:nvSpPr>
        <p:spPr>
          <a:xfrm>
            <a:off x="294579" y="4331306"/>
            <a:ext cx="2127221" cy="923330"/>
          </a:xfrm>
          <a:prstGeom prst="rect">
            <a:avLst/>
          </a:prstGeom>
          <a:noFill/>
        </p:spPr>
        <p:txBody>
          <a:bodyPr wrap="square" rtlCol="0">
            <a:spAutoFit/>
          </a:bodyPr>
          <a:lstStyle/>
          <a:p>
            <a:r>
              <a:rPr lang="en-US" smtClean="0">
                <a:solidFill>
                  <a:srgbClr val="00B0F0"/>
                </a:solidFill>
              </a:rPr>
              <a:t>Tự cài </a:t>
            </a:r>
            <a:r>
              <a:rPr lang="en-US" smtClean="0">
                <a:solidFill>
                  <a:srgbClr val="FF0000"/>
                </a:solidFill>
              </a:rPr>
              <a:t>phụ thuộc </a:t>
            </a:r>
            <a:r>
              <a:rPr lang="en-US" smtClean="0">
                <a:solidFill>
                  <a:srgbClr val="00B0F0"/>
                </a:solidFill>
              </a:rPr>
              <a:t>của </a:t>
            </a:r>
            <a:r>
              <a:rPr lang="en-US" smtClean="0">
                <a:solidFill>
                  <a:srgbClr val="FF00FF"/>
                </a:solidFill>
              </a:rPr>
              <a:t>wordpress</a:t>
            </a:r>
            <a:r>
              <a:rPr lang="en-US" smtClean="0">
                <a:solidFill>
                  <a:srgbClr val="00B0F0"/>
                </a:solidFill>
              </a:rPr>
              <a:t> là</a:t>
            </a:r>
          </a:p>
          <a:p>
            <a:r>
              <a:rPr lang="en-US">
                <a:solidFill>
                  <a:srgbClr val="FF0000"/>
                </a:solidFill>
              </a:rPr>
              <a:t>a</a:t>
            </a:r>
            <a:r>
              <a:rPr lang="en-US" smtClean="0">
                <a:solidFill>
                  <a:srgbClr val="FF0000"/>
                </a:solidFill>
              </a:rPr>
              <a:t>pache web server</a:t>
            </a:r>
            <a:endParaRPr lang="en-US">
              <a:solidFill>
                <a:srgbClr val="FF0000"/>
              </a:solidFill>
            </a:endParaRPr>
          </a:p>
        </p:txBody>
      </p:sp>
      <p:sp>
        <p:nvSpPr>
          <p:cNvPr id="14" name="Rectangle 13"/>
          <p:cNvSpPr/>
          <p:nvPr/>
        </p:nvSpPr>
        <p:spPr>
          <a:xfrm>
            <a:off x="241914" y="1720406"/>
            <a:ext cx="811520" cy="20673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813769" y="1927144"/>
            <a:ext cx="390878" cy="245242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1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42</a:t>
            </a:fld>
            <a:endParaRPr lang="en-US"/>
          </a:p>
        </p:txBody>
      </p:sp>
      <p:sp>
        <p:nvSpPr>
          <p:cNvPr id="4" name="Title 3"/>
          <p:cNvSpPr>
            <a:spLocks noGrp="1"/>
          </p:cNvSpPr>
          <p:nvPr>
            <p:ph type="title"/>
          </p:nvPr>
        </p:nvSpPr>
        <p:spPr>
          <a:xfrm>
            <a:off x="310191" y="336785"/>
            <a:ext cx="11187265" cy="526301"/>
          </a:xfrm>
        </p:spPr>
        <p:txBody>
          <a:bodyPr>
            <a:normAutofit/>
          </a:bodyPr>
          <a:lstStyle/>
          <a:p>
            <a:r>
              <a:rPr lang="en-US" sz="2400" b="1" smtClean="0">
                <a:solidFill>
                  <a:srgbClr val="FF00FF"/>
                </a:solidFill>
              </a:rPr>
              <a:t>3. </a:t>
            </a:r>
            <a:r>
              <a:rPr lang="en-US" sz="2400" b="1">
                <a:solidFill>
                  <a:srgbClr val="00B050"/>
                </a:solidFill>
              </a:rPr>
              <a:t>C</a:t>
            </a:r>
            <a:r>
              <a:rPr lang="en-US" sz="2400" b="1" smtClean="0">
                <a:solidFill>
                  <a:srgbClr val="00B050"/>
                </a:solidFill>
              </a:rPr>
              <a:t>ài </a:t>
            </a:r>
            <a:r>
              <a:rPr lang="en-US" sz="2400" b="1" smtClean="0">
                <a:solidFill>
                  <a:srgbClr val="FF00FF"/>
                </a:solidFill>
              </a:rPr>
              <a:t>MySQL Server </a:t>
            </a:r>
            <a:r>
              <a:rPr lang="en-US" sz="2400" b="1" smtClean="0">
                <a:solidFill>
                  <a:srgbClr val="00B050"/>
                </a:solidFill>
              </a:rPr>
              <a:t>rùi </a:t>
            </a:r>
            <a:r>
              <a:rPr lang="en-US" sz="2400" b="1" smtClean="0">
                <a:solidFill>
                  <a:srgbClr val="FF00FF"/>
                </a:solidFill>
              </a:rPr>
              <a:t>tạo db + user</a:t>
            </a:r>
            <a:r>
              <a:rPr lang="en-US" sz="2400" b="1" smtClean="0">
                <a:solidFill>
                  <a:srgbClr val="00B050"/>
                </a:solidFill>
              </a:rPr>
              <a:t> cho </a:t>
            </a:r>
            <a:r>
              <a:rPr lang="en-US" sz="2400" b="1" smtClean="0">
                <a:solidFill>
                  <a:srgbClr val="00B0F0"/>
                </a:solidFill>
              </a:rPr>
              <a:t>wordpress</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19" name="Picture 18"/>
          <p:cNvPicPr>
            <a:picLocks noChangeAspect="1"/>
          </p:cNvPicPr>
          <p:nvPr/>
        </p:nvPicPr>
        <p:blipFill>
          <a:blip r:embed="rId3"/>
          <a:stretch>
            <a:fillRect/>
          </a:stretch>
        </p:blipFill>
        <p:spPr>
          <a:xfrm>
            <a:off x="51065" y="1041380"/>
            <a:ext cx="12073802" cy="312476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9795" y="4403244"/>
            <a:ext cx="9231013" cy="1800476"/>
          </a:xfrm>
          <a:prstGeom prst="rect">
            <a:avLst/>
          </a:prstGeom>
        </p:spPr>
      </p:pic>
      <p:sp>
        <p:nvSpPr>
          <p:cNvPr id="21" name="TextBox 20"/>
          <p:cNvSpPr txBox="1"/>
          <p:nvPr/>
        </p:nvSpPr>
        <p:spPr>
          <a:xfrm>
            <a:off x="7401697" y="4980316"/>
            <a:ext cx="4599111" cy="646331"/>
          </a:xfrm>
          <a:prstGeom prst="rect">
            <a:avLst/>
          </a:prstGeom>
          <a:noFill/>
        </p:spPr>
        <p:txBody>
          <a:bodyPr wrap="square" rtlCol="0">
            <a:spAutoFit/>
          </a:bodyPr>
          <a:lstStyle/>
          <a:p>
            <a:r>
              <a:rPr lang="en-US" smtClean="0">
                <a:solidFill>
                  <a:srgbClr val="00B0F0"/>
                </a:solidFill>
              </a:rPr>
              <a:t>Tự chạy </a:t>
            </a:r>
            <a:r>
              <a:rPr lang="en-US" smtClean="0">
                <a:solidFill>
                  <a:srgbClr val="FF00FF"/>
                </a:solidFill>
              </a:rPr>
              <a:t>mysql</a:t>
            </a:r>
            <a:r>
              <a:rPr lang="en-US" smtClean="0">
                <a:solidFill>
                  <a:srgbClr val="00B0F0"/>
                </a:solidFill>
              </a:rPr>
              <a:t> </a:t>
            </a:r>
          </a:p>
          <a:p>
            <a:r>
              <a:rPr lang="en-US" smtClean="0">
                <a:solidFill>
                  <a:srgbClr val="00B0F0"/>
                </a:solidFill>
              </a:rPr>
              <a:t>CentOS 7/8 phải thêm lệnh + tên là </a:t>
            </a:r>
            <a:r>
              <a:rPr lang="en-US" smtClean="0">
                <a:solidFill>
                  <a:srgbClr val="FF0000"/>
                </a:solidFill>
              </a:rPr>
              <a:t>mysqld</a:t>
            </a:r>
            <a:endParaRPr lang="en-US">
              <a:solidFill>
                <a:srgbClr val="FF0000"/>
              </a:solidFill>
            </a:endParaRPr>
          </a:p>
        </p:txBody>
      </p:sp>
      <p:cxnSp>
        <p:nvCxnSpPr>
          <p:cNvPr id="23" name="Straight Arrow Connector 22"/>
          <p:cNvCxnSpPr/>
          <p:nvPr/>
        </p:nvCxnSpPr>
        <p:spPr>
          <a:xfrm>
            <a:off x="1876401" y="1397781"/>
            <a:ext cx="2277296" cy="345873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1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43</a:t>
            </a:fld>
            <a:endParaRPr lang="en-US"/>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8" name="Picture 7"/>
          <p:cNvPicPr>
            <a:picLocks noChangeAspect="1"/>
          </p:cNvPicPr>
          <p:nvPr/>
        </p:nvPicPr>
        <p:blipFill>
          <a:blip r:embed="rId3"/>
          <a:stretch>
            <a:fillRect/>
          </a:stretch>
        </p:blipFill>
        <p:spPr>
          <a:xfrm>
            <a:off x="310191" y="2113988"/>
            <a:ext cx="3409950" cy="3771900"/>
          </a:xfrm>
          <a:prstGeom prst="rect">
            <a:avLst/>
          </a:prstGeom>
        </p:spPr>
      </p:pic>
      <p:cxnSp>
        <p:nvCxnSpPr>
          <p:cNvPr id="10" name="Straight Arrow Connector 9"/>
          <p:cNvCxnSpPr/>
          <p:nvPr/>
        </p:nvCxnSpPr>
        <p:spPr>
          <a:xfrm flipV="1">
            <a:off x="1204111" y="1901227"/>
            <a:ext cx="461727" cy="83291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29622" y="1652885"/>
            <a:ext cx="6697035" cy="369332"/>
          </a:xfrm>
          <a:prstGeom prst="rect">
            <a:avLst/>
          </a:prstGeom>
          <a:noFill/>
        </p:spPr>
        <p:txBody>
          <a:bodyPr wrap="square" rtlCol="0">
            <a:spAutoFit/>
          </a:bodyPr>
          <a:lstStyle/>
          <a:p>
            <a:r>
              <a:rPr lang="en-US" smtClean="0">
                <a:solidFill>
                  <a:srgbClr val="FF0000"/>
                </a:solidFill>
              </a:rPr>
              <a:t>So sánh </a:t>
            </a:r>
            <a:r>
              <a:rPr lang="en-US" smtClean="0">
                <a:solidFill>
                  <a:srgbClr val="00B0F0"/>
                </a:solidFill>
              </a:rPr>
              <a:t>với </a:t>
            </a:r>
            <a:r>
              <a:rPr lang="en-US" smtClean="0">
                <a:solidFill>
                  <a:srgbClr val="FF00FF"/>
                </a:solidFill>
              </a:rPr>
              <a:t>user</a:t>
            </a:r>
            <a:r>
              <a:rPr lang="en-US" smtClean="0">
                <a:solidFill>
                  <a:srgbClr val="00B0F0"/>
                </a:solidFill>
              </a:rPr>
              <a:t> của </a:t>
            </a:r>
            <a:r>
              <a:rPr lang="en-US" smtClean="0">
                <a:solidFill>
                  <a:srgbClr val="FF00FF"/>
                </a:solidFill>
              </a:rPr>
              <a:t>gói mysql server </a:t>
            </a:r>
            <a:r>
              <a:rPr lang="en-US" smtClean="0">
                <a:solidFill>
                  <a:srgbClr val="00B0F0"/>
                </a:solidFill>
              </a:rPr>
              <a:t>do </a:t>
            </a:r>
            <a:r>
              <a:rPr lang="en-US" smtClean="0">
                <a:solidFill>
                  <a:srgbClr val="FF0000"/>
                </a:solidFill>
              </a:rPr>
              <a:t>Oracle</a:t>
            </a:r>
            <a:r>
              <a:rPr lang="en-US" smtClean="0">
                <a:solidFill>
                  <a:srgbClr val="00B0F0"/>
                </a:solidFill>
              </a:rPr>
              <a:t> và </a:t>
            </a:r>
            <a:r>
              <a:rPr lang="en-US" smtClean="0">
                <a:solidFill>
                  <a:srgbClr val="FF0000"/>
                </a:solidFill>
              </a:rPr>
              <a:t>Red Hat </a:t>
            </a:r>
            <a:r>
              <a:rPr lang="en-US" smtClean="0">
                <a:solidFill>
                  <a:srgbClr val="00B0F0"/>
                </a:solidFill>
              </a:rPr>
              <a:t>tạo</a:t>
            </a:r>
            <a:endParaRPr lang="en-US">
              <a:solidFill>
                <a:srgbClr val="00B0F0"/>
              </a:solidFill>
            </a:endParaRPr>
          </a:p>
        </p:txBody>
      </p:sp>
      <p:sp>
        <p:nvSpPr>
          <p:cNvPr id="12" name="Title 11"/>
          <p:cNvSpPr>
            <a:spLocks noGrp="1"/>
          </p:cNvSpPr>
          <p:nvPr>
            <p:ph type="title"/>
          </p:nvPr>
        </p:nvSpPr>
        <p:spPr/>
        <p:txBody>
          <a:bodyPr/>
          <a:lstStyle/>
          <a:p>
            <a:endParaRPr lang="en-US"/>
          </a:p>
        </p:txBody>
      </p:sp>
    </p:spTree>
    <p:extLst>
      <p:ext uri="{BB962C8B-B14F-4D97-AF65-F5344CB8AC3E}">
        <p14:creationId xmlns:p14="http://schemas.microsoft.com/office/powerpoint/2010/main" val="271357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44</a:t>
            </a:fld>
            <a:endParaRPr lang="en-US"/>
          </a:p>
        </p:txBody>
      </p:sp>
      <p:sp>
        <p:nvSpPr>
          <p:cNvPr id="4" name="Title 3"/>
          <p:cNvSpPr>
            <a:spLocks noGrp="1"/>
          </p:cNvSpPr>
          <p:nvPr>
            <p:ph type="title"/>
          </p:nvPr>
        </p:nvSpPr>
        <p:spPr>
          <a:xfrm>
            <a:off x="334255" y="348409"/>
            <a:ext cx="11187265" cy="526301"/>
          </a:xfrm>
        </p:spPr>
        <p:txBody>
          <a:bodyPr>
            <a:normAutofit/>
          </a:bodyPr>
          <a:lstStyle/>
          <a:p>
            <a:r>
              <a:rPr lang="en-US" sz="2400" b="1" smtClean="0">
                <a:solidFill>
                  <a:srgbClr val="FF00FF"/>
                </a:solidFill>
              </a:rPr>
              <a:t>4. Nâng cấp </a:t>
            </a:r>
            <a:r>
              <a:rPr lang="en-US" sz="2400" b="1" smtClean="0">
                <a:solidFill>
                  <a:srgbClr val="00B050"/>
                </a:solidFill>
              </a:rPr>
              <a:t>gói </a:t>
            </a:r>
            <a:r>
              <a:rPr lang="en-US" sz="2400" b="1" smtClean="0">
                <a:solidFill>
                  <a:srgbClr val="FF00FF"/>
                </a:solidFill>
              </a:rPr>
              <a:t>wordpress</a:t>
            </a:r>
            <a:r>
              <a:rPr lang="en-US" sz="2400" b="1" smtClean="0">
                <a:solidFill>
                  <a:srgbClr val="00B050"/>
                </a:solidFill>
              </a:rPr>
              <a:t> từ kho </a:t>
            </a:r>
            <a:r>
              <a:rPr lang="en-US" sz="2400" b="1" smtClean="0">
                <a:solidFill>
                  <a:srgbClr val="FF0000"/>
                </a:solidFill>
              </a:rPr>
              <a:t>21.04</a:t>
            </a:r>
            <a:endParaRPr lang="en-US" sz="2400" b="1">
              <a:solidFill>
                <a:srgbClr val="FF000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521207" y="2118850"/>
            <a:ext cx="9991725" cy="4229100"/>
          </a:xfrm>
          <a:prstGeom prst="rect">
            <a:avLst/>
          </a:prstGeom>
        </p:spPr>
      </p:pic>
      <p:cxnSp>
        <p:nvCxnSpPr>
          <p:cNvPr id="9" name="Straight Arrow Connector 8"/>
          <p:cNvCxnSpPr/>
          <p:nvPr/>
        </p:nvCxnSpPr>
        <p:spPr>
          <a:xfrm flipV="1">
            <a:off x="1303699" y="1769338"/>
            <a:ext cx="543208" cy="55740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65426" y="1539026"/>
            <a:ext cx="4834550" cy="369332"/>
          </a:xfrm>
          <a:prstGeom prst="rect">
            <a:avLst/>
          </a:prstGeom>
          <a:noFill/>
        </p:spPr>
        <p:txBody>
          <a:bodyPr wrap="square" rtlCol="0">
            <a:spAutoFit/>
          </a:bodyPr>
          <a:lstStyle/>
          <a:p>
            <a:r>
              <a:rPr lang="en-US" smtClean="0">
                <a:solidFill>
                  <a:srgbClr val="00B0F0"/>
                </a:solidFill>
              </a:rPr>
              <a:t>Thêm kho = lệnh này sẽ </a:t>
            </a:r>
            <a:r>
              <a:rPr lang="en-US" smtClean="0">
                <a:solidFill>
                  <a:srgbClr val="FF0000"/>
                </a:solidFill>
              </a:rPr>
              <a:t>tự động </a:t>
            </a:r>
            <a:r>
              <a:rPr lang="en-US" smtClean="0">
                <a:solidFill>
                  <a:srgbClr val="FF00FF"/>
                </a:solidFill>
              </a:rPr>
              <a:t>apt update</a:t>
            </a:r>
            <a:endParaRPr lang="en-US">
              <a:solidFill>
                <a:srgbClr val="FF00FF"/>
              </a:solidFill>
            </a:endParaRPr>
          </a:p>
        </p:txBody>
      </p:sp>
    </p:spTree>
    <p:extLst>
      <p:ext uri="{BB962C8B-B14F-4D97-AF65-F5344CB8AC3E}">
        <p14:creationId xmlns:p14="http://schemas.microsoft.com/office/powerpoint/2010/main" val="1749836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45</a:t>
            </a:fld>
            <a:endParaRPr lang="en-US"/>
          </a:p>
        </p:txBody>
      </p:sp>
      <p:sp>
        <p:nvSpPr>
          <p:cNvPr id="4" name="Title 3"/>
          <p:cNvSpPr>
            <a:spLocks noGrp="1"/>
          </p:cNvSpPr>
          <p:nvPr>
            <p:ph type="title"/>
          </p:nvPr>
        </p:nvSpPr>
        <p:spPr>
          <a:xfrm>
            <a:off x="310191" y="416265"/>
            <a:ext cx="11187265" cy="526301"/>
          </a:xfrm>
        </p:spPr>
        <p:txBody>
          <a:bodyPr>
            <a:normAutofit/>
          </a:bodyPr>
          <a:lstStyle/>
          <a:p>
            <a:r>
              <a:rPr lang="en-US" sz="2400" b="1" smtClean="0">
                <a:solidFill>
                  <a:srgbClr val="FF00FF"/>
                </a:solidFill>
              </a:rPr>
              <a:t>5. </a:t>
            </a:r>
            <a:r>
              <a:rPr lang="en-US" sz="2400" b="1" smtClean="0">
                <a:solidFill>
                  <a:srgbClr val="00B050"/>
                </a:solidFill>
              </a:rPr>
              <a:t>Thêm virtual host cho wordpress</a:t>
            </a:r>
            <a:endParaRPr lang="en-US" sz="2400" b="1">
              <a:solidFill>
                <a:srgbClr val="00B05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12" name="Picture 11"/>
          <p:cNvPicPr>
            <a:picLocks noChangeAspect="1"/>
          </p:cNvPicPr>
          <p:nvPr/>
        </p:nvPicPr>
        <p:blipFill>
          <a:blip r:embed="rId3"/>
          <a:stretch>
            <a:fillRect/>
          </a:stretch>
        </p:blipFill>
        <p:spPr>
          <a:xfrm>
            <a:off x="59422" y="2223793"/>
            <a:ext cx="12073154" cy="2987943"/>
          </a:xfrm>
          <a:prstGeom prst="rect">
            <a:avLst/>
          </a:prstGeom>
        </p:spPr>
      </p:pic>
      <p:cxnSp>
        <p:nvCxnSpPr>
          <p:cNvPr id="14" name="Straight Arrow Connector 13"/>
          <p:cNvCxnSpPr/>
          <p:nvPr/>
        </p:nvCxnSpPr>
        <p:spPr>
          <a:xfrm flipV="1">
            <a:off x="733926" y="1735494"/>
            <a:ext cx="566139" cy="923486"/>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7105" y="1505681"/>
            <a:ext cx="4271210" cy="646331"/>
          </a:xfrm>
          <a:prstGeom prst="rect">
            <a:avLst/>
          </a:prstGeom>
          <a:noFill/>
        </p:spPr>
        <p:txBody>
          <a:bodyPr wrap="square" rtlCol="0">
            <a:spAutoFit/>
          </a:bodyPr>
          <a:lstStyle/>
          <a:p>
            <a:r>
              <a:rPr lang="en-US" smtClean="0">
                <a:solidFill>
                  <a:srgbClr val="FF00FF"/>
                </a:solidFill>
              </a:rPr>
              <a:t>Debian</a:t>
            </a:r>
            <a:r>
              <a:rPr lang="en-US" smtClean="0">
                <a:solidFill>
                  <a:srgbClr val="00B0F0"/>
                </a:solidFill>
              </a:rPr>
              <a:t> viết thêm lệnh này </a:t>
            </a:r>
          </a:p>
          <a:p>
            <a:r>
              <a:rPr lang="en-US" smtClean="0">
                <a:solidFill>
                  <a:srgbClr val="00B0F0"/>
                </a:solidFill>
              </a:rPr>
              <a:t>→ bật virtual host mới thêm vào apache</a:t>
            </a:r>
            <a:endParaRPr lang="en-US">
              <a:solidFill>
                <a:srgbClr val="00B0F0"/>
              </a:solidFill>
            </a:endParaRPr>
          </a:p>
        </p:txBody>
      </p:sp>
    </p:spTree>
    <p:extLst>
      <p:ext uri="{BB962C8B-B14F-4D97-AF65-F5344CB8AC3E}">
        <p14:creationId xmlns:p14="http://schemas.microsoft.com/office/powerpoint/2010/main" val="86646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46</a:t>
            </a:fld>
            <a:endParaRPr lang="en-US"/>
          </a:p>
        </p:txBody>
      </p:sp>
      <p:sp>
        <p:nvSpPr>
          <p:cNvPr id="4" name="Title 3"/>
          <p:cNvSpPr>
            <a:spLocks noGrp="1"/>
          </p:cNvSpPr>
          <p:nvPr>
            <p:ph type="title"/>
          </p:nvPr>
        </p:nvSpPr>
        <p:spPr>
          <a:xfrm>
            <a:off x="310191" y="416265"/>
            <a:ext cx="11187265" cy="526301"/>
          </a:xfrm>
        </p:spPr>
        <p:txBody>
          <a:bodyPr>
            <a:normAutofit/>
          </a:bodyPr>
          <a:lstStyle/>
          <a:p>
            <a:r>
              <a:rPr lang="en-US" sz="2400" b="1">
                <a:solidFill>
                  <a:srgbClr val="FF00FF"/>
                </a:solidFill>
              </a:rPr>
              <a:t>6</a:t>
            </a:r>
            <a:r>
              <a:rPr lang="en-US" sz="2400" b="1" smtClean="0">
                <a:solidFill>
                  <a:srgbClr val="FF00FF"/>
                </a:solidFill>
              </a:rPr>
              <a:t>. </a:t>
            </a:r>
            <a:r>
              <a:rPr lang="en-US" sz="2400" b="1" smtClean="0">
                <a:solidFill>
                  <a:srgbClr val="00B050"/>
                </a:solidFill>
              </a:rPr>
              <a:t>Chạy wordpress thoai</a:t>
            </a:r>
            <a:endParaRPr lang="en-US" sz="2400" b="1">
              <a:solidFill>
                <a:srgbClr val="00B05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521207" y="1681074"/>
            <a:ext cx="3663174" cy="2461747"/>
          </a:xfrm>
          <a:prstGeom prst="rect">
            <a:avLst/>
          </a:prstGeom>
        </p:spPr>
      </p:pic>
      <p:pic>
        <p:nvPicPr>
          <p:cNvPr id="8" name="Picture 7"/>
          <p:cNvPicPr>
            <a:picLocks noChangeAspect="1"/>
          </p:cNvPicPr>
          <p:nvPr/>
        </p:nvPicPr>
        <p:blipFill>
          <a:blip r:embed="rId4"/>
          <a:stretch>
            <a:fillRect/>
          </a:stretch>
        </p:blipFill>
        <p:spPr>
          <a:xfrm>
            <a:off x="4774116" y="1697509"/>
            <a:ext cx="3848100" cy="2428875"/>
          </a:xfrm>
          <a:prstGeom prst="rect">
            <a:avLst/>
          </a:prstGeom>
        </p:spPr>
      </p:pic>
      <p:sp>
        <p:nvSpPr>
          <p:cNvPr id="9" name="Rectangle 8"/>
          <p:cNvSpPr/>
          <p:nvPr/>
        </p:nvSpPr>
        <p:spPr>
          <a:xfrm>
            <a:off x="4886321" y="2149675"/>
            <a:ext cx="2426792" cy="32698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31420" y="3553863"/>
            <a:ext cx="1608083" cy="23900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39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736912" y="1348353"/>
            <a:ext cx="9778689" cy="2960411"/>
          </a:xfrm>
        </p:spPr>
        <p:txBody>
          <a:bodyPr>
            <a:noAutofit/>
          </a:bodyPr>
          <a:lstStyle/>
          <a:p>
            <a:r>
              <a:rPr lang="vi-VN" sz="3000" b="1">
                <a:solidFill>
                  <a:srgbClr val="00B0F0"/>
                </a:solidFill>
              </a:rPr>
              <a:t>Mai em xóm nhỏ sang ngang</a:t>
            </a:r>
            <a:br>
              <a:rPr lang="vi-VN" sz="3000" b="1">
                <a:solidFill>
                  <a:srgbClr val="00B0F0"/>
                </a:solidFill>
              </a:rPr>
            </a:br>
            <a:r>
              <a:rPr lang="vi-VN" sz="3000" b="1">
                <a:solidFill>
                  <a:srgbClr val="00B0F0"/>
                </a:solidFill>
              </a:rPr>
              <a:t>Xin trời cho thuyền xuôi mái</a:t>
            </a:r>
            <a:br>
              <a:rPr lang="vi-VN" sz="3000" b="1">
                <a:solidFill>
                  <a:srgbClr val="00B0F0"/>
                </a:solidFill>
              </a:rPr>
            </a:br>
            <a:r>
              <a:rPr lang="vi-VN" sz="3000" b="1">
                <a:solidFill>
                  <a:srgbClr val="00B0F0"/>
                </a:solidFill>
              </a:rPr>
              <a:t>Để em về </a:t>
            </a:r>
            <a:r>
              <a:rPr lang="vi-VN" sz="3000" b="1" smtClean="0">
                <a:solidFill>
                  <a:srgbClr val="00B0F0"/>
                </a:solidFill>
              </a:rPr>
              <a:t>b</a:t>
            </a:r>
            <a:r>
              <a:rPr lang="en-US" sz="3000" b="1" smtClean="0">
                <a:solidFill>
                  <a:srgbClr val="00B0F0"/>
                </a:solidFill>
              </a:rPr>
              <a:t>ế</a:t>
            </a:r>
            <a:r>
              <a:rPr lang="vi-VN" sz="3000" b="1" smtClean="0">
                <a:solidFill>
                  <a:srgbClr val="00B0F0"/>
                </a:solidFill>
              </a:rPr>
              <a:t>n </a:t>
            </a:r>
            <a:r>
              <a:rPr lang="vi-VN" sz="3000" b="1">
                <a:solidFill>
                  <a:srgbClr val="00B0F0"/>
                </a:solidFill>
              </a:rPr>
              <a:t>mộng giàu </a:t>
            </a:r>
            <a:r>
              <a:rPr lang="vi-VN" sz="3000" b="1" smtClean="0">
                <a:solidFill>
                  <a:srgbClr val="00B0F0"/>
                </a:solidFill>
              </a:rPr>
              <a:t>sang</a:t>
            </a:r>
            <a:r>
              <a:rPr lang="en-US" sz="3000" b="1" smtClean="0">
                <a:solidFill>
                  <a:srgbClr val="00B0F0"/>
                </a:solidFill>
              </a:rPr>
              <a:t/>
            </a:r>
            <a:br>
              <a:rPr lang="en-US" sz="3000" b="1" smtClean="0">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Vòng Nhẫn </a:t>
            </a:r>
            <a:r>
              <a:rPr lang="vi-VN" sz="3000" b="1" smtClean="0">
                <a:solidFill>
                  <a:srgbClr val="00B0F0"/>
                </a:solidFill>
              </a:rPr>
              <a:t>Cưới</a:t>
            </a:r>
            <a:r>
              <a:rPr lang="en-US" sz="3000" b="1" smtClean="0">
                <a:solidFill>
                  <a:srgbClr val="00B0F0"/>
                </a:solidFill>
              </a:rPr>
              <a:t> – </a:t>
            </a:r>
            <a:r>
              <a:rPr lang="en-US" sz="3000" b="1" smtClean="0">
                <a:solidFill>
                  <a:srgbClr val="FF00FF"/>
                </a:solidFill>
              </a:rPr>
              <a:t>Vinh Sử</a:t>
            </a:r>
            <a:r>
              <a:rPr lang="vi-VN"/>
              <a:t/>
            </a:r>
            <a:br>
              <a:rPr lang="vi-VN"/>
            </a:b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47</a:t>
            </a:fld>
            <a:endParaRPr lang="en-US"/>
          </a:p>
        </p:txBody>
      </p:sp>
    </p:spTree>
    <p:extLst>
      <p:ext uri="{BB962C8B-B14F-4D97-AF65-F5344CB8AC3E}">
        <p14:creationId xmlns:p14="http://schemas.microsoft.com/office/powerpoint/2010/main" val="1978556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48</a:t>
            </a:fld>
            <a:endParaRPr lang="en-US"/>
          </a:p>
        </p:txBody>
      </p:sp>
      <p:sp>
        <p:nvSpPr>
          <p:cNvPr id="4" name="Title 3"/>
          <p:cNvSpPr>
            <a:spLocks noGrp="1"/>
          </p:cNvSpPr>
          <p:nvPr>
            <p:ph type="title"/>
          </p:nvPr>
        </p:nvSpPr>
        <p:spPr>
          <a:xfrm>
            <a:off x="310191" y="416265"/>
            <a:ext cx="11187265" cy="526301"/>
          </a:xfrm>
        </p:spPr>
        <p:txBody>
          <a:bodyPr>
            <a:normAutofit/>
          </a:bodyPr>
          <a:lstStyle/>
          <a:p>
            <a:r>
              <a:rPr lang="en-US" sz="2400" b="1" smtClean="0">
                <a:solidFill>
                  <a:srgbClr val="FF00FF"/>
                </a:solidFill>
              </a:rPr>
              <a:t>7. </a:t>
            </a:r>
            <a:r>
              <a:rPr lang="en-US" sz="2400" b="1" smtClean="0">
                <a:solidFill>
                  <a:srgbClr val="00B050"/>
                </a:solidFill>
              </a:rPr>
              <a:t>Tại sao không cài </a:t>
            </a:r>
            <a:r>
              <a:rPr lang="en-US" sz="2400" b="1" smtClean="0">
                <a:solidFill>
                  <a:srgbClr val="FF00FF"/>
                </a:solidFill>
              </a:rPr>
              <a:t>wordpress 5.7.1</a:t>
            </a:r>
            <a:endParaRPr lang="en-US" sz="2400" b="1">
              <a:solidFill>
                <a:srgbClr val="FF00FF"/>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10" name="Picture 9"/>
          <p:cNvPicPr>
            <a:picLocks noChangeAspect="1"/>
          </p:cNvPicPr>
          <p:nvPr/>
        </p:nvPicPr>
        <p:blipFill>
          <a:blip r:embed="rId3"/>
          <a:stretch>
            <a:fillRect/>
          </a:stretch>
        </p:blipFill>
        <p:spPr>
          <a:xfrm>
            <a:off x="162606" y="1479001"/>
            <a:ext cx="5745532" cy="3991633"/>
          </a:xfrm>
          <a:prstGeom prst="rect">
            <a:avLst/>
          </a:prstGeom>
        </p:spPr>
      </p:pic>
      <p:sp>
        <p:nvSpPr>
          <p:cNvPr id="11" name="TextBox 10"/>
          <p:cNvSpPr txBox="1"/>
          <p:nvPr/>
        </p:nvSpPr>
        <p:spPr>
          <a:xfrm>
            <a:off x="5876606" y="1855650"/>
            <a:ext cx="6252330" cy="3354765"/>
          </a:xfrm>
          <a:prstGeom prst="rect">
            <a:avLst/>
          </a:prstGeom>
          <a:noFill/>
        </p:spPr>
        <p:txBody>
          <a:bodyPr wrap="square" rtlCol="0">
            <a:spAutoFit/>
          </a:bodyPr>
          <a:lstStyle/>
          <a:p>
            <a:r>
              <a:rPr lang="en-US" sz="2000" smtClean="0">
                <a:solidFill>
                  <a:srgbClr val="FF0000"/>
                </a:solidFill>
              </a:rPr>
              <a:t>Làm lab thường là cài mới</a:t>
            </a:r>
          </a:p>
          <a:p>
            <a:endParaRPr lang="en-US" sz="2000" smtClean="0">
              <a:solidFill>
                <a:srgbClr val="00B0F0"/>
              </a:solidFill>
            </a:endParaRPr>
          </a:p>
          <a:p>
            <a:r>
              <a:rPr lang="en-US" sz="2000" smtClean="0">
                <a:solidFill>
                  <a:srgbClr val="FF0000"/>
                </a:solidFill>
              </a:rPr>
              <a:t>Chạy thực </a:t>
            </a:r>
            <a:r>
              <a:rPr lang="en-US" sz="2000">
                <a:solidFill>
                  <a:srgbClr val="FF0000"/>
                </a:solidFill>
              </a:rPr>
              <a:t>tế </a:t>
            </a:r>
            <a:r>
              <a:rPr lang="en-US" sz="2000" smtClean="0">
                <a:solidFill>
                  <a:srgbClr val="FF0000"/>
                </a:solidFill>
              </a:rPr>
              <a:t>thì cài mới chỉ 1 lần</a:t>
            </a:r>
          </a:p>
          <a:p>
            <a:endParaRPr lang="en-US" sz="2000" smtClean="0">
              <a:solidFill>
                <a:srgbClr val="FF0000"/>
              </a:solidFill>
            </a:endParaRPr>
          </a:p>
          <a:p>
            <a:r>
              <a:rPr lang="en-US" sz="2000" smtClean="0">
                <a:solidFill>
                  <a:srgbClr val="FF0000"/>
                </a:solidFill>
              </a:rPr>
              <a:t>→ rồi sau đó nâng cấp miết hà</a:t>
            </a:r>
            <a:endParaRPr lang="en-US" sz="2000" smtClean="0">
              <a:solidFill>
                <a:srgbClr val="00B0F0"/>
              </a:solidFill>
            </a:endParaRPr>
          </a:p>
          <a:p>
            <a:endParaRPr lang="en-US" sz="2000" smtClean="0">
              <a:solidFill>
                <a:srgbClr val="00B0F0"/>
              </a:solidFill>
            </a:endParaRPr>
          </a:p>
          <a:p>
            <a:r>
              <a:rPr lang="en-US" sz="2000" smtClean="0">
                <a:solidFill>
                  <a:srgbClr val="FF0000"/>
                </a:solidFill>
              </a:rPr>
              <a:t>Vì đã nói rồi các ứng dụng lên ngày, lên đời rất nhanh</a:t>
            </a:r>
          </a:p>
          <a:p>
            <a:endParaRPr lang="en-US" smtClean="0"/>
          </a:p>
          <a:p>
            <a:r>
              <a:rPr lang="en-US" smtClean="0">
                <a:solidFill>
                  <a:srgbClr val="FF00FF"/>
                </a:solidFill>
              </a:rPr>
              <a:t>Chỉ những ứng dụng được đóng gói </a:t>
            </a:r>
          </a:p>
          <a:p>
            <a:endParaRPr lang="en-US" smtClean="0">
              <a:solidFill>
                <a:srgbClr val="FF00FF"/>
              </a:solidFill>
            </a:endParaRPr>
          </a:p>
          <a:p>
            <a:r>
              <a:rPr lang="en-US" smtClean="0">
                <a:solidFill>
                  <a:srgbClr val="FF00FF"/>
                </a:solidFill>
              </a:rPr>
              <a:t>mới hỗ trợ mình nâng cấp tự động thoai</a:t>
            </a:r>
          </a:p>
        </p:txBody>
      </p:sp>
      <p:sp>
        <p:nvSpPr>
          <p:cNvPr id="12" name="Rectangle 11"/>
          <p:cNvSpPr/>
          <p:nvPr/>
        </p:nvSpPr>
        <p:spPr>
          <a:xfrm>
            <a:off x="1334600" y="3230252"/>
            <a:ext cx="817579" cy="19187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14392" y="5229235"/>
            <a:ext cx="1561066" cy="22275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441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736912" y="1348353"/>
            <a:ext cx="9778689" cy="2960411"/>
          </a:xfrm>
        </p:spPr>
        <p:txBody>
          <a:bodyPr>
            <a:noAutofit/>
          </a:bodyPr>
          <a:lstStyle/>
          <a:p>
            <a:r>
              <a:rPr lang="vi-VN" sz="3000" b="1">
                <a:solidFill>
                  <a:srgbClr val="00B0F0"/>
                </a:solidFill>
              </a:rPr>
              <a:t>Uống nước nhớ </a:t>
            </a:r>
            <a:r>
              <a:rPr lang="vi-VN" sz="3000" b="1" smtClean="0">
                <a:solidFill>
                  <a:srgbClr val="00B0F0"/>
                </a:solidFill>
              </a:rPr>
              <a:t>nguồn</a:t>
            </a:r>
            <a:r>
              <a:rPr lang="en-US" sz="3000" b="1" smtClean="0">
                <a:solidFill>
                  <a:srgbClr val="00B0F0"/>
                </a:solidFill>
              </a:rPr>
              <a:t/>
            </a:r>
            <a:br>
              <a:rPr lang="en-US" sz="3000" b="1" smtClean="0">
                <a:solidFill>
                  <a:srgbClr val="00B0F0"/>
                </a:solidFill>
              </a:rPr>
            </a:br>
            <a:r>
              <a:rPr lang="en-US" sz="3000" b="1" smtClean="0">
                <a:solidFill>
                  <a:srgbClr val="00B0F0"/>
                </a:solidFill>
              </a:rPr>
              <a:t/>
            </a:r>
            <a:br>
              <a:rPr lang="en-US" sz="3000" b="1" smtClean="0">
                <a:solidFill>
                  <a:srgbClr val="00B0F0"/>
                </a:solidFill>
              </a:rPr>
            </a:br>
            <a:r>
              <a:rPr lang="vi-VN" sz="3000" b="1" smtClean="0">
                <a:solidFill>
                  <a:srgbClr val="00B0F0"/>
                </a:solidFill>
              </a:rPr>
              <a:t>Ăn </a:t>
            </a:r>
            <a:r>
              <a:rPr lang="vi-VN" sz="3000" b="1">
                <a:solidFill>
                  <a:srgbClr val="00B0F0"/>
                </a:solidFill>
              </a:rPr>
              <a:t>quả nhớ kẻ trồng cây</a:t>
            </a:r>
            <a:r>
              <a:rPr lang="en-US" sz="3000" b="1" smtClean="0">
                <a:solidFill>
                  <a:srgbClr val="00B0F0"/>
                </a:solidFill>
              </a:rPr>
              <a:t/>
            </a:r>
            <a:br>
              <a:rPr lang="en-US" sz="3000" b="1" smtClean="0">
                <a:solidFill>
                  <a:srgbClr val="00B0F0"/>
                </a:solidFill>
              </a:rPr>
            </a:br>
            <a:r>
              <a:rPr lang="vi-VN" sz="3000" b="1">
                <a:solidFill>
                  <a:srgbClr val="00B0F0"/>
                </a:solidFill>
              </a:rPr>
              <a:t/>
            </a:r>
            <a:br>
              <a:rPr lang="vi-VN" sz="3000" b="1">
                <a:solidFill>
                  <a:srgbClr val="00B0F0"/>
                </a:solidFill>
              </a:rPr>
            </a:br>
            <a:r>
              <a:rPr lang="en-US" sz="3000" b="1" smtClean="0">
                <a:solidFill>
                  <a:srgbClr val="FF00FF"/>
                </a:solidFill>
              </a:rPr>
              <a:t>Tục ngữ Việt Nam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49</a:t>
            </a:fld>
            <a:endParaRPr lang="en-US"/>
          </a:p>
        </p:txBody>
      </p:sp>
    </p:spTree>
    <p:extLst>
      <p:ext uri="{BB962C8B-B14F-4D97-AF65-F5344CB8AC3E}">
        <p14:creationId xmlns:p14="http://schemas.microsoft.com/office/powerpoint/2010/main" val="3858807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1.  Chọn cài wordpress từ nguồn nào?</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2016416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50</a:t>
            </a:fld>
            <a:endParaRPr lang="en-US"/>
          </a:p>
        </p:txBody>
      </p:sp>
      <p:sp>
        <p:nvSpPr>
          <p:cNvPr id="4" name="Title 3"/>
          <p:cNvSpPr>
            <a:spLocks noGrp="1"/>
          </p:cNvSpPr>
          <p:nvPr>
            <p:ph type="title"/>
          </p:nvPr>
        </p:nvSpPr>
        <p:spPr>
          <a:xfrm>
            <a:off x="310191" y="416265"/>
            <a:ext cx="11187265" cy="526301"/>
          </a:xfrm>
        </p:spPr>
        <p:txBody>
          <a:bodyPr>
            <a:normAutofit/>
          </a:bodyPr>
          <a:lstStyle/>
          <a:p>
            <a:r>
              <a:rPr lang="en-US" sz="2400" b="1" smtClean="0">
                <a:solidFill>
                  <a:srgbClr val="00B050"/>
                </a:solidFill>
              </a:rPr>
              <a:t>Bài tập nho nhỏ</a:t>
            </a:r>
            <a:endParaRPr lang="en-US" sz="2400" b="1">
              <a:solidFill>
                <a:srgbClr val="FF00FF"/>
              </a:solidFill>
            </a:endParaRPr>
          </a:p>
        </p:txBody>
      </p:sp>
      <p:sp>
        <p:nvSpPr>
          <p:cNvPr id="14" name="Title 3"/>
          <p:cNvSpPr txBox="1">
            <a:spLocks/>
          </p:cNvSpPr>
          <p:nvPr/>
        </p:nvSpPr>
        <p:spPr>
          <a:xfrm>
            <a:off x="310191" y="1455349"/>
            <a:ext cx="11187265" cy="4157175"/>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b="1" smtClean="0">
                <a:solidFill>
                  <a:srgbClr val="00B050"/>
                </a:solidFill>
              </a:rPr>
              <a:t>Nếu bạn không thích và cũng không rành Linux</a:t>
            </a:r>
          </a:p>
          <a:p>
            <a:endParaRPr lang="en-US" sz="2000" b="1" smtClean="0">
              <a:solidFill>
                <a:srgbClr val="00B050"/>
              </a:solidFill>
            </a:endParaRPr>
          </a:p>
          <a:p>
            <a:r>
              <a:rPr lang="en-US" sz="2000" b="1" smtClean="0">
                <a:solidFill>
                  <a:srgbClr val="00B050"/>
                </a:solidFill>
              </a:rPr>
              <a:t>Mà </a:t>
            </a:r>
            <a:r>
              <a:rPr lang="en-US" sz="2000" b="1">
                <a:solidFill>
                  <a:srgbClr val="00B050"/>
                </a:solidFill>
              </a:rPr>
              <a:t>xài </a:t>
            </a:r>
            <a:r>
              <a:rPr lang="en-US" sz="2000" b="1">
                <a:solidFill>
                  <a:srgbClr val="00B0F0"/>
                </a:solidFill>
              </a:rPr>
              <a:t>Windows</a:t>
            </a:r>
            <a:r>
              <a:rPr lang="en-US" sz="2000" b="1">
                <a:solidFill>
                  <a:srgbClr val="00B050"/>
                </a:solidFill>
              </a:rPr>
              <a:t> cho đơn </a:t>
            </a:r>
            <a:r>
              <a:rPr lang="en-US" sz="2000" b="1" smtClean="0">
                <a:solidFill>
                  <a:srgbClr val="00B050"/>
                </a:solidFill>
              </a:rPr>
              <a:t>giản</a:t>
            </a:r>
          </a:p>
          <a:p>
            <a:endParaRPr lang="en-US" sz="2000" b="1" smtClean="0">
              <a:solidFill>
                <a:srgbClr val="FF0000"/>
              </a:solidFill>
            </a:endParaRPr>
          </a:p>
          <a:p>
            <a:r>
              <a:rPr lang="en-US" sz="2000" b="1" smtClean="0">
                <a:solidFill>
                  <a:srgbClr val="FF0000"/>
                </a:solidFill>
              </a:rPr>
              <a:t>(Mấy cái ứng dụng cỏn con này mà phải gõ lệnh chi cho dài dòng, phức tạp vậy hè)</a:t>
            </a:r>
          </a:p>
          <a:p>
            <a:endParaRPr lang="en-US" sz="2000" b="1" smtClean="0">
              <a:solidFill>
                <a:srgbClr val="00B050"/>
              </a:solidFill>
            </a:endParaRPr>
          </a:p>
          <a:p>
            <a:endParaRPr lang="en-US" sz="2000" b="1">
              <a:solidFill>
                <a:srgbClr val="00B050"/>
              </a:solidFill>
            </a:endParaRPr>
          </a:p>
          <a:p>
            <a:r>
              <a:rPr lang="en-US" sz="2000" b="1" smtClean="0">
                <a:solidFill>
                  <a:srgbClr val="00B050"/>
                </a:solidFill>
              </a:rPr>
              <a:t>Có người </a:t>
            </a:r>
            <a:r>
              <a:rPr lang="en-US" sz="2000" b="1" smtClean="0">
                <a:solidFill>
                  <a:srgbClr val="00B0F0"/>
                </a:solidFill>
              </a:rPr>
              <a:t>đóng gói Apache, MySQL/MariaDB, PHP thành 1 cục trên Windows </a:t>
            </a:r>
            <a:r>
              <a:rPr lang="en-US" sz="2000" b="1" smtClean="0">
                <a:solidFill>
                  <a:srgbClr val="00B050"/>
                </a:solidFill>
              </a:rPr>
              <a:t>cho bạn xài luôn</a:t>
            </a:r>
          </a:p>
          <a:p>
            <a:endParaRPr lang="en-US" sz="2000" b="1">
              <a:solidFill>
                <a:srgbClr val="00B050"/>
              </a:solidFill>
            </a:endParaRPr>
          </a:p>
          <a:p>
            <a:r>
              <a:rPr lang="en-US" sz="2000" b="1" smtClean="0">
                <a:solidFill>
                  <a:srgbClr val="00B0F0"/>
                </a:solidFill>
              </a:rPr>
              <a:t>→ </a:t>
            </a:r>
            <a:r>
              <a:rPr lang="en-US" sz="2000" b="1" smtClean="0">
                <a:solidFill>
                  <a:srgbClr val="FF00FF"/>
                </a:solidFill>
              </a:rPr>
              <a:t>chạy </a:t>
            </a:r>
            <a:r>
              <a:rPr lang="en-US" sz="2000" b="1">
                <a:solidFill>
                  <a:srgbClr val="FF00FF"/>
                </a:solidFill>
              </a:rPr>
              <a:t>wordpress </a:t>
            </a:r>
            <a:r>
              <a:rPr lang="en-US" sz="2000" b="1">
                <a:solidFill>
                  <a:srgbClr val="00B0F0"/>
                </a:solidFill>
              </a:rPr>
              <a:t>bằng </a:t>
            </a:r>
            <a:r>
              <a:rPr lang="en-US" sz="2000" b="1">
                <a:solidFill>
                  <a:srgbClr val="FF00FF"/>
                </a:solidFill>
              </a:rPr>
              <a:t>XAMPP, </a:t>
            </a:r>
            <a:r>
              <a:rPr lang="en-US" sz="2000" b="1" smtClean="0">
                <a:solidFill>
                  <a:srgbClr val="FF00FF"/>
                </a:solidFill>
              </a:rPr>
              <a:t>WampServer </a:t>
            </a:r>
          </a:p>
          <a:p>
            <a:endParaRPr lang="en-US" sz="2000" b="1">
              <a:solidFill>
                <a:srgbClr val="FF00FF"/>
              </a:solidFill>
            </a:endParaRPr>
          </a:p>
          <a:p>
            <a:r>
              <a:rPr lang="en-US" sz="2000" b="1" smtClean="0">
                <a:solidFill>
                  <a:srgbClr val="00B0F0"/>
                </a:solidFill>
              </a:rPr>
              <a:t>Hoặc </a:t>
            </a:r>
            <a:r>
              <a:rPr lang="en-US" sz="2000" b="1" smtClean="0">
                <a:solidFill>
                  <a:srgbClr val="FF00FF"/>
                </a:solidFill>
              </a:rPr>
              <a:t>IIS web server với PHP</a:t>
            </a:r>
            <a:endParaRPr lang="en-US" sz="2000" b="1">
              <a:solidFill>
                <a:srgbClr val="FF00FF"/>
              </a:solidFill>
            </a:endParaRPr>
          </a:p>
          <a:p>
            <a:endParaRPr lang="en-US" sz="2400" b="1">
              <a:solidFill>
                <a:srgbClr val="FF00FF"/>
              </a:solidFill>
            </a:endParaRPr>
          </a:p>
        </p:txBody>
      </p:sp>
    </p:spTree>
    <p:extLst>
      <p:ext uri="{BB962C8B-B14F-4D97-AF65-F5344CB8AC3E}">
        <p14:creationId xmlns:p14="http://schemas.microsoft.com/office/powerpoint/2010/main" val="136186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4. Cơm thêm về cọng dây chuyền lệnh</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1954601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532239"/>
            <a:ext cx="11292251" cy="2458994"/>
          </a:xfrm>
        </p:spPr>
        <p:txBody>
          <a:bodyPr>
            <a:noAutofit/>
          </a:bodyPr>
          <a:lstStyle/>
          <a:p>
            <a:r>
              <a:rPr lang="vi-VN" sz="3000" b="1">
                <a:solidFill>
                  <a:srgbClr val="00B0F0"/>
                </a:solidFill>
              </a:rPr>
              <a:t>Ta thấy em trong tiền kiếp với cọng buồn, cỏ </a:t>
            </a:r>
            <a:r>
              <a:rPr lang="vi-VN" sz="3000" b="1" smtClean="0">
                <a:solidFill>
                  <a:srgbClr val="00B0F0"/>
                </a:solidFill>
              </a:rPr>
              <a:t>khô</a:t>
            </a:r>
            <a:r>
              <a:rPr lang="en-US" sz="3000" b="1" smtClean="0">
                <a:solidFill>
                  <a:srgbClr val="00B0F0"/>
                </a:solidFill>
              </a:rPr>
              <a:t/>
            </a:r>
            <a:br>
              <a:rPr lang="en-US" sz="3000" b="1" smtClean="0">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Ta thấy em đang ngồi khóc khi rừng chiều đổ mưa</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Rừng Xưa Đã Khép</a:t>
            </a:r>
            <a:r>
              <a:rPr lang="en-US" sz="3000" b="1" smtClean="0">
                <a:solidFill>
                  <a:srgbClr val="00B0F0"/>
                </a:solidFill>
              </a:rPr>
              <a:t> – </a:t>
            </a:r>
            <a:r>
              <a:rPr lang="en-US" sz="3000" b="1" smtClean="0">
                <a:solidFill>
                  <a:srgbClr val="FF00FF"/>
                </a:solidFill>
              </a:rPr>
              <a:t>Trịnh Công Sơn</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52</a:t>
            </a:fld>
            <a:endParaRPr lang="en-US"/>
          </a:p>
        </p:txBody>
      </p:sp>
    </p:spTree>
    <p:extLst>
      <p:ext uri="{BB962C8B-B14F-4D97-AF65-F5344CB8AC3E}">
        <p14:creationId xmlns:p14="http://schemas.microsoft.com/office/powerpoint/2010/main" val="3729073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53</a:t>
            </a:fld>
            <a:endParaRPr lang="en-US"/>
          </a:p>
        </p:txBody>
      </p:sp>
      <p:sp>
        <p:nvSpPr>
          <p:cNvPr id="4" name="Title 3"/>
          <p:cNvSpPr>
            <a:spLocks noGrp="1"/>
          </p:cNvSpPr>
          <p:nvPr>
            <p:ph type="title"/>
          </p:nvPr>
        </p:nvSpPr>
        <p:spPr>
          <a:xfrm>
            <a:off x="310191" y="284205"/>
            <a:ext cx="11187265" cy="844422"/>
          </a:xfrm>
        </p:spPr>
        <p:txBody>
          <a:bodyPr>
            <a:normAutofit/>
          </a:bodyPr>
          <a:lstStyle/>
          <a:p>
            <a:r>
              <a:rPr lang="en-US" sz="2400" b="1" smtClean="0">
                <a:solidFill>
                  <a:srgbClr val="00B050"/>
                </a:solidFill>
              </a:rPr>
              <a:t>Từ các slide đầu đến giờ bạn đã thấy dấu </a:t>
            </a:r>
            <a:r>
              <a:rPr lang="en-US" sz="2400" b="1" smtClean="0">
                <a:solidFill>
                  <a:srgbClr val="FF00FF"/>
                </a:solidFill>
              </a:rPr>
              <a:t>&amp;&amp;</a:t>
            </a:r>
            <a:r>
              <a:rPr lang="en-US" sz="2400" b="1" smtClean="0">
                <a:solidFill>
                  <a:srgbClr val="00B050"/>
                </a:solidFill>
              </a:rPr>
              <a:t> </a:t>
            </a:r>
            <a:br>
              <a:rPr lang="en-US" sz="2400" b="1" smtClean="0">
                <a:solidFill>
                  <a:srgbClr val="00B050"/>
                </a:solidFill>
              </a:rPr>
            </a:br>
            <a:r>
              <a:rPr lang="en-US" sz="2400" b="1" smtClean="0">
                <a:solidFill>
                  <a:srgbClr val="FF00FF"/>
                </a:solidFill>
              </a:rPr>
              <a:t>→</a:t>
            </a:r>
            <a:r>
              <a:rPr lang="en-US" sz="2400" b="1" smtClean="0">
                <a:solidFill>
                  <a:srgbClr val="00B050"/>
                </a:solidFill>
              </a:rPr>
              <a:t> kí hiệu của sự </a:t>
            </a:r>
            <a:r>
              <a:rPr lang="en-US" sz="2400" b="1" smtClean="0">
                <a:solidFill>
                  <a:srgbClr val="FF00FF"/>
                </a:solidFill>
              </a:rPr>
              <a:t>thành công </a:t>
            </a:r>
            <a:r>
              <a:rPr lang="en-US" sz="2400" b="1" smtClean="0">
                <a:solidFill>
                  <a:srgbClr val="00B050"/>
                </a:solidFill>
              </a:rPr>
              <a:t>đó</a:t>
            </a:r>
            <a:endParaRPr lang="en-US" sz="2400" b="1">
              <a:solidFill>
                <a:srgbClr val="00B050"/>
              </a:solidFill>
            </a:endParaRPr>
          </a:p>
        </p:txBody>
      </p:sp>
      <p:pic>
        <p:nvPicPr>
          <p:cNvPr id="9" name="Picture 8"/>
          <p:cNvPicPr>
            <a:picLocks noChangeAspect="1"/>
          </p:cNvPicPr>
          <p:nvPr/>
        </p:nvPicPr>
        <p:blipFill>
          <a:blip r:embed="rId3"/>
          <a:stretch>
            <a:fillRect/>
          </a:stretch>
        </p:blipFill>
        <p:spPr>
          <a:xfrm>
            <a:off x="357895" y="1599942"/>
            <a:ext cx="11460141" cy="389495"/>
          </a:xfrm>
          <a:prstGeom prst="rect">
            <a:avLst/>
          </a:prstGeom>
        </p:spPr>
      </p:pic>
      <p:sp>
        <p:nvSpPr>
          <p:cNvPr id="12" name="TextBox 11"/>
          <p:cNvSpPr txBox="1"/>
          <p:nvPr/>
        </p:nvSpPr>
        <p:spPr>
          <a:xfrm>
            <a:off x="5853861" y="3614930"/>
            <a:ext cx="1716177" cy="369332"/>
          </a:xfrm>
          <a:prstGeom prst="rect">
            <a:avLst/>
          </a:prstGeom>
          <a:noFill/>
        </p:spPr>
        <p:txBody>
          <a:bodyPr wrap="square" rtlCol="0">
            <a:spAutoFit/>
          </a:bodyPr>
          <a:lstStyle/>
          <a:p>
            <a:r>
              <a:rPr lang="en-US">
                <a:solidFill>
                  <a:srgbClr val="00B0F0"/>
                </a:solidFill>
              </a:rPr>
              <a:t>c</a:t>
            </a:r>
            <a:r>
              <a:rPr lang="en-US" smtClean="0">
                <a:solidFill>
                  <a:srgbClr val="00B0F0"/>
                </a:solidFill>
              </a:rPr>
              <a:t>hỉ chạy khi</a:t>
            </a:r>
            <a:endParaRPr lang="en-US">
              <a:solidFill>
                <a:srgbClr val="00B0F0"/>
              </a:solidFill>
            </a:endParaRPr>
          </a:p>
        </p:txBody>
      </p:sp>
      <p:sp>
        <p:nvSpPr>
          <p:cNvPr id="19" name="TextBox 18"/>
          <p:cNvSpPr txBox="1"/>
          <p:nvPr/>
        </p:nvSpPr>
        <p:spPr>
          <a:xfrm>
            <a:off x="6632341" y="2568492"/>
            <a:ext cx="1200151" cy="369332"/>
          </a:xfrm>
          <a:prstGeom prst="rect">
            <a:avLst/>
          </a:prstGeom>
          <a:noFill/>
        </p:spPr>
        <p:txBody>
          <a:bodyPr wrap="square" rtlCol="0">
            <a:spAutoFit/>
          </a:bodyPr>
          <a:lstStyle/>
          <a:p>
            <a:r>
              <a:rPr lang="en-US" smtClean="0">
                <a:solidFill>
                  <a:srgbClr val="00B0F0"/>
                </a:solidFill>
              </a:rPr>
              <a:t>lệnh này</a:t>
            </a:r>
            <a:endParaRPr lang="en-US">
              <a:solidFill>
                <a:srgbClr val="00B0F0"/>
              </a:solidFill>
            </a:endParaRPr>
          </a:p>
        </p:txBody>
      </p:sp>
      <p:cxnSp>
        <p:nvCxnSpPr>
          <p:cNvPr id="15" name="Straight Arrow Connector 14"/>
          <p:cNvCxnSpPr/>
          <p:nvPr/>
        </p:nvCxnSpPr>
        <p:spPr>
          <a:xfrm flipH="1">
            <a:off x="6326038" y="1874065"/>
            <a:ext cx="493862" cy="1758187"/>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14049" y="2477981"/>
            <a:ext cx="2873828" cy="646331"/>
          </a:xfrm>
          <a:prstGeom prst="rect">
            <a:avLst/>
          </a:prstGeom>
          <a:noFill/>
        </p:spPr>
        <p:txBody>
          <a:bodyPr wrap="square" rtlCol="0">
            <a:spAutoFit/>
          </a:bodyPr>
          <a:lstStyle/>
          <a:p>
            <a:r>
              <a:rPr lang="en-US" smtClean="0">
                <a:solidFill>
                  <a:srgbClr val="00B0F0"/>
                </a:solidFill>
              </a:rPr>
              <a:t>lệnh này chạy thành công</a:t>
            </a:r>
          </a:p>
          <a:p>
            <a:r>
              <a:rPr lang="en-US">
                <a:solidFill>
                  <a:srgbClr val="FF0000"/>
                </a:solidFill>
              </a:rPr>
              <a:t>s</a:t>
            </a:r>
            <a:r>
              <a:rPr lang="en-US" smtClean="0">
                <a:solidFill>
                  <a:srgbClr val="FF0000"/>
                </a:solidFill>
              </a:rPr>
              <a:t>ao biết chạy thành công?</a:t>
            </a:r>
            <a:endParaRPr lang="en-US">
              <a:solidFill>
                <a:srgbClr val="FF0000"/>
              </a:solidFill>
            </a:endParaRPr>
          </a:p>
        </p:txBody>
      </p:sp>
      <p:cxnSp>
        <p:nvCxnSpPr>
          <p:cNvPr id="25" name="Straight Arrow Connector 24"/>
          <p:cNvCxnSpPr/>
          <p:nvPr/>
        </p:nvCxnSpPr>
        <p:spPr>
          <a:xfrm flipH="1" flipV="1">
            <a:off x="3492500" y="1891386"/>
            <a:ext cx="2565399" cy="172354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4"/>
          <a:stretch>
            <a:fillRect/>
          </a:stretch>
        </p:blipFill>
        <p:spPr>
          <a:xfrm>
            <a:off x="357895" y="3992454"/>
            <a:ext cx="5095875" cy="600075"/>
          </a:xfrm>
          <a:prstGeom prst="rect">
            <a:avLst/>
          </a:prstGeom>
        </p:spPr>
      </p:pic>
      <p:cxnSp>
        <p:nvCxnSpPr>
          <p:cNvPr id="30" name="Straight Arrow Connector 29"/>
          <p:cNvCxnSpPr/>
          <p:nvPr/>
        </p:nvCxnSpPr>
        <p:spPr>
          <a:xfrm flipH="1">
            <a:off x="2627939" y="3048587"/>
            <a:ext cx="176733" cy="11371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36054" y="4203166"/>
            <a:ext cx="783771" cy="215153"/>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513523" y="4379899"/>
            <a:ext cx="1714848" cy="9260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92041" y="3551162"/>
            <a:ext cx="2655232" cy="923330"/>
          </a:xfrm>
          <a:prstGeom prst="rect">
            <a:avLst/>
          </a:prstGeom>
          <a:noFill/>
        </p:spPr>
        <p:txBody>
          <a:bodyPr wrap="square" rtlCol="0">
            <a:spAutoFit/>
          </a:bodyPr>
          <a:lstStyle/>
          <a:p>
            <a:r>
              <a:rPr lang="en-US" smtClean="0">
                <a:solidFill>
                  <a:srgbClr val="00B0F0"/>
                </a:solidFill>
              </a:rPr>
              <a:t>Có kết quả của lệnh này</a:t>
            </a:r>
          </a:p>
          <a:p>
            <a:r>
              <a:rPr lang="en-US" smtClean="0">
                <a:solidFill>
                  <a:srgbClr val="00B0F0"/>
                </a:solidFill>
              </a:rPr>
              <a:t>là 1 đống lệnh trước đó </a:t>
            </a:r>
          </a:p>
          <a:p>
            <a:r>
              <a:rPr lang="en-US" smtClean="0">
                <a:solidFill>
                  <a:srgbClr val="00B0F0"/>
                </a:solidFill>
              </a:rPr>
              <a:t>đã chạy thồng canh</a:t>
            </a:r>
            <a:endParaRPr lang="en-US">
              <a:solidFill>
                <a:srgbClr val="00B0F0"/>
              </a:solidFill>
            </a:endParaRPr>
          </a:p>
        </p:txBody>
      </p:sp>
      <p:cxnSp>
        <p:nvCxnSpPr>
          <p:cNvPr id="36" name="Straight Arrow Connector 35"/>
          <p:cNvCxnSpPr/>
          <p:nvPr/>
        </p:nvCxnSpPr>
        <p:spPr>
          <a:xfrm flipH="1">
            <a:off x="10319657" y="1895108"/>
            <a:ext cx="105604" cy="173714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5"/>
          <a:stretch>
            <a:fillRect/>
          </a:stretch>
        </p:blipFill>
        <p:spPr>
          <a:xfrm>
            <a:off x="4559125" y="740560"/>
            <a:ext cx="672310" cy="653101"/>
          </a:xfrm>
          <a:prstGeom prst="rect">
            <a:avLst/>
          </a:prstGeom>
        </p:spPr>
      </p:pic>
    </p:spTree>
    <p:extLst>
      <p:ext uri="{BB962C8B-B14F-4D97-AF65-F5344CB8AC3E}">
        <p14:creationId xmlns:p14="http://schemas.microsoft.com/office/powerpoint/2010/main" val="368995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54</a:t>
            </a:fld>
            <a:endParaRPr lang="en-US"/>
          </a:p>
        </p:txBody>
      </p:sp>
      <p:sp>
        <p:nvSpPr>
          <p:cNvPr id="4" name="Title 3"/>
          <p:cNvSpPr>
            <a:spLocks noGrp="1"/>
          </p:cNvSpPr>
          <p:nvPr>
            <p:ph type="title"/>
          </p:nvPr>
        </p:nvSpPr>
        <p:spPr>
          <a:xfrm>
            <a:off x="310191" y="359055"/>
            <a:ext cx="11187265" cy="769572"/>
          </a:xfrm>
        </p:spPr>
        <p:txBody>
          <a:bodyPr>
            <a:noAutofit/>
          </a:bodyPr>
          <a:lstStyle/>
          <a:p>
            <a:r>
              <a:rPr lang="en-US" sz="2400" b="1" smtClean="0">
                <a:solidFill>
                  <a:srgbClr val="FF00FF"/>
                </a:solidFill>
              </a:rPr>
              <a:t>Bash shell </a:t>
            </a:r>
            <a:r>
              <a:rPr lang="en-US" sz="2400" b="1" smtClean="0">
                <a:solidFill>
                  <a:srgbClr val="00B050"/>
                </a:solidFill>
              </a:rPr>
              <a:t>dành </a:t>
            </a:r>
            <a:r>
              <a:rPr lang="en-US" sz="2400" b="1" smtClean="0">
                <a:solidFill>
                  <a:srgbClr val="00B0F0"/>
                </a:solidFill>
              </a:rPr>
              <a:t>256 giá trị (1 byte) </a:t>
            </a:r>
            <a:r>
              <a:rPr lang="en-US" sz="2400" b="1" smtClean="0">
                <a:solidFill>
                  <a:srgbClr val="00B050"/>
                </a:solidFill>
              </a:rPr>
              <a:t>để lưu </a:t>
            </a:r>
            <a:r>
              <a:rPr lang="en-US" sz="2400" b="1" smtClean="0">
                <a:solidFill>
                  <a:srgbClr val="00B0F0"/>
                </a:solidFill>
              </a:rPr>
              <a:t>kết quả chạy lệnh</a:t>
            </a:r>
            <a:r>
              <a:rPr lang="en-US" sz="2400" b="1" smtClean="0">
                <a:solidFill>
                  <a:srgbClr val="00B050"/>
                </a:solidFill>
              </a:rPr>
              <a:t/>
            </a:r>
            <a:br>
              <a:rPr lang="en-US" sz="2400" b="1" smtClean="0">
                <a:solidFill>
                  <a:srgbClr val="00B050"/>
                </a:solidFill>
              </a:rPr>
            </a:br>
            <a:r>
              <a:rPr lang="en-US" sz="2400" b="1" smtClean="0">
                <a:solidFill>
                  <a:srgbClr val="FF00FF"/>
                </a:solidFill>
              </a:rPr>
              <a:t>0</a:t>
            </a:r>
            <a:r>
              <a:rPr lang="en-US" sz="2400" b="1" smtClean="0">
                <a:solidFill>
                  <a:srgbClr val="00B050"/>
                </a:solidFill>
              </a:rPr>
              <a:t> → </a:t>
            </a:r>
            <a:r>
              <a:rPr lang="en-US" sz="2400" b="1" smtClean="0">
                <a:solidFill>
                  <a:srgbClr val="FF00FF"/>
                </a:solidFill>
              </a:rPr>
              <a:t>thành công</a:t>
            </a:r>
            <a:r>
              <a:rPr lang="en-US" sz="2400" b="1" smtClean="0">
                <a:solidFill>
                  <a:srgbClr val="00B050"/>
                </a:solidFill>
              </a:rPr>
              <a:t>, </a:t>
            </a:r>
            <a:r>
              <a:rPr lang="en-US" sz="2400" b="1" smtClean="0">
                <a:solidFill>
                  <a:srgbClr val="FF0000"/>
                </a:solidFill>
              </a:rPr>
              <a:t>1-255</a:t>
            </a:r>
            <a:r>
              <a:rPr lang="en-US" sz="2400" b="1" smtClean="0">
                <a:solidFill>
                  <a:srgbClr val="00B050"/>
                </a:solidFill>
              </a:rPr>
              <a:t> </a:t>
            </a:r>
            <a:r>
              <a:rPr lang="en-US" sz="2400" b="1">
                <a:solidFill>
                  <a:srgbClr val="00B050"/>
                </a:solidFill>
              </a:rPr>
              <a:t>→ </a:t>
            </a:r>
            <a:r>
              <a:rPr lang="en-US" sz="2400" b="1" smtClean="0">
                <a:solidFill>
                  <a:srgbClr val="FF0000"/>
                </a:solidFill>
              </a:rPr>
              <a:t>lỗi</a:t>
            </a:r>
            <a:r>
              <a:rPr lang="en-US" sz="2400" b="1" smtClean="0">
                <a:solidFill>
                  <a:srgbClr val="00B050"/>
                </a:solidFill>
              </a:rPr>
              <a:t> </a:t>
            </a:r>
            <a:r>
              <a:rPr lang="en-US" sz="2400" b="1">
                <a:solidFill>
                  <a:srgbClr val="00B050"/>
                </a:solidFill>
              </a:rPr>
              <a:t>→ </a:t>
            </a:r>
            <a:r>
              <a:rPr lang="en-US" sz="2400" b="1" smtClean="0">
                <a:solidFill>
                  <a:srgbClr val="FF0000"/>
                </a:solidFill>
              </a:rPr>
              <a:t>tùy người viết ra lệnh đó định nghĩa</a:t>
            </a:r>
            <a:endParaRPr lang="en-US" sz="2400" b="1">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91" y="1348353"/>
            <a:ext cx="7468642" cy="24196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91" y="3881234"/>
            <a:ext cx="10441263" cy="2883778"/>
          </a:xfrm>
          <a:prstGeom prst="rect">
            <a:avLst/>
          </a:prstGeom>
        </p:spPr>
      </p:pic>
      <p:sp>
        <p:nvSpPr>
          <p:cNvPr id="9" name="Rectangle 8"/>
          <p:cNvSpPr/>
          <p:nvPr/>
        </p:nvSpPr>
        <p:spPr>
          <a:xfrm>
            <a:off x="3334869" y="3896908"/>
            <a:ext cx="1137830" cy="2608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99538" y="4752846"/>
            <a:ext cx="2532185" cy="369332"/>
          </a:xfrm>
          <a:prstGeom prst="rect">
            <a:avLst/>
          </a:prstGeom>
          <a:noFill/>
        </p:spPr>
        <p:txBody>
          <a:bodyPr wrap="square" rtlCol="0">
            <a:spAutoFit/>
          </a:bodyPr>
          <a:lstStyle/>
          <a:p>
            <a:r>
              <a:rPr lang="en-US" smtClean="0">
                <a:solidFill>
                  <a:srgbClr val="00B0F0"/>
                </a:solidFill>
              </a:rPr>
              <a:t>Sai tùy chọn của lệnh</a:t>
            </a:r>
            <a:endParaRPr lang="en-US">
              <a:solidFill>
                <a:srgbClr val="00B0F0"/>
              </a:solidFill>
            </a:endParaRPr>
          </a:p>
        </p:txBody>
      </p:sp>
      <p:sp>
        <p:nvSpPr>
          <p:cNvPr id="11" name="TextBox 10"/>
          <p:cNvSpPr txBox="1"/>
          <p:nvPr/>
        </p:nvSpPr>
        <p:spPr>
          <a:xfrm>
            <a:off x="6272321" y="5931590"/>
            <a:ext cx="2532185" cy="369332"/>
          </a:xfrm>
          <a:prstGeom prst="rect">
            <a:avLst/>
          </a:prstGeom>
          <a:noFill/>
        </p:spPr>
        <p:txBody>
          <a:bodyPr wrap="square" rtlCol="0">
            <a:spAutoFit/>
          </a:bodyPr>
          <a:lstStyle/>
          <a:p>
            <a:r>
              <a:rPr lang="en-US" smtClean="0">
                <a:solidFill>
                  <a:srgbClr val="00B0F0"/>
                </a:solidFill>
              </a:rPr>
              <a:t>Không tìm thấy gói</a:t>
            </a:r>
            <a:endParaRPr lang="en-US">
              <a:solidFill>
                <a:srgbClr val="00B0F0"/>
              </a:solidFill>
            </a:endParaRPr>
          </a:p>
        </p:txBody>
      </p:sp>
      <p:cxnSp>
        <p:nvCxnSpPr>
          <p:cNvPr id="13" name="Straight Arrow Connector 12"/>
          <p:cNvCxnSpPr>
            <a:stCxn id="9" idx="3"/>
          </p:cNvCxnSpPr>
          <p:nvPr/>
        </p:nvCxnSpPr>
        <p:spPr>
          <a:xfrm>
            <a:off x="4472699" y="4027324"/>
            <a:ext cx="919916" cy="814307"/>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86919" y="4949235"/>
            <a:ext cx="4670354" cy="9184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41304" y="6116256"/>
            <a:ext cx="90799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09041" y="6642817"/>
            <a:ext cx="606873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567896" y="6221085"/>
            <a:ext cx="0" cy="428139"/>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211855" y="2313542"/>
            <a:ext cx="5266063" cy="26440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87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55</a:t>
            </a:fld>
            <a:endParaRPr lang="en-US"/>
          </a:p>
        </p:txBody>
      </p:sp>
      <p:sp>
        <p:nvSpPr>
          <p:cNvPr id="7" name="Title 6"/>
          <p:cNvSpPr>
            <a:spLocks noGrp="1"/>
          </p:cNvSpPr>
          <p:nvPr>
            <p:ph type="title"/>
          </p:nvPr>
        </p:nvSpPr>
        <p:spPr/>
        <p:txBody>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1" y="649022"/>
            <a:ext cx="5668166" cy="569674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5182" y="2280216"/>
            <a:ext cx="6063198" cy="2111420"/>
          </a:xfrm>
          <a:prstGeom prst="rect">
            <a:avLst/>
          </a:prstGeom>
        </p:spPr>
      </p:pic>
      <p:sp>
        <p:nvSpPr>
          <p:cNvPr id="4" name="Rectangle 3"/>
          <p:cNvSpPr/>
          <p:nvPr/>
        </p:nvSpPr>
        <p:spPr>
          <a:xfrm>
            <a:off x="6015198" y="3511198"/>
            <a:ext cx="6003166" cy="31492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465871" y="4232787"/>
            <a:ext cx="2573594" cy="44245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03787" y="4406384"/>
            <a:ext cx="2662084" cy="4753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890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56</a:t>
            </a:fld>
            <a:endParaRPr lang="en-US"/>
          </a:p>
        </p:txBody>
      </p:sp>
      <p:sp>
        <p:nvSpPr>
          <p:cNvPr id="4" name="Title 3"/>
          <p:cNvSpPr>
            <a:spLocks noGrp="1"/>
          </p:cNvSpPr>
          <p:nvPr>
            <p:ph type="title"/>
          </p:nvPr>
        </p:nvSpPr>
        <p:spPr>
          <a:xfrm>
            <a:off x="310191" y="359054"/>
            <a:ext cx="11187265" cy="687547"/>
          </a:xfrm>
        </p:spPr>
        <p:txBody>
          <a:bodyPr>
            <a:normAutofit fontScale="90000"/>
          </a:bodyPr>
          <a:lstStyle/>
          <a:p>
            <a:r>
              <a:rPr lang="en-US" sz="2400" b="1" smtClean="0">
                <a:solidFill>
                  <a:srgbClr val="00B050"/>
                </a:solidFill>
              </a:rPr>
              <a:t>Dấu </a:t>
            </a:r>
            <a:r>
              <a:rPr lang="en-US" sz="2400" b="1" smtClean="0">
                <a:solidFill>
                  <a:srgbClr val="FF0000"/>
                </a:solidFill>
              </a:rPr>
              <a:t>||</a:t>
            </a:r>
            <a:r>
              <a:rPr lang="en-US" sz="2400" b="1" smtClean="0">
                <a:solidFill>
                  <a:srgbClr val="00B050"/>
                </a:solidFill>
              </a:rPr>
              <a:t> thì </a:t>
            </a:r>
            <a:r>
              <a:rPr lang="en-US" sz="2400" b="1" smtClean="0">
                <a:solidFill>
                  <a:srgbClr val="FF0000"/>
                </a:solidFill>
              </a:rPr>
              <a:t>ngược lại </a:t>
            </a:r>
            <a:r>
              <a:rPr lang="en-US" sz="2400" b="1" smtClean="0">
                <a:solidFill>
                  <a:srgbClr val="00B050"/>
                </a:solidFill>
              </a:rPr>
              <a:t>với </a:t>
            </a:r>
            <a:r>
              <a:rPr lang="en-US" sz="2400" b="1" smtClean="0">
                <a:solidFill>
                  <a:srgbClr val="FF0000"/>
                </a:solidFill>
              </a:rPr>
              <a:t>&amp;&amp;</a:t>
            </a:r>
            <a:r>
              <a:rPr lang="en-US" sz="2400" b="1" smtClean="0">
                <a:solidFill>
                  <a:srgbClr val="00B050"/>
                </a:solidFill>
              </a:rPr>
              <a:t/>
            </a:r>
            <a:br>
              <a:rPr lang="en-US" sz="2400" b="1" smtClean="0">
                <a:solidFill>
                  <a:srgbClr val="00B050"/>
                </a:solidFill>
              </a:rPr>
            </a:br>
            <a:r>
              <a:rPr lang="en-US" sz="2400" b="1" smtClean="0">
                <a:solidFill>
                  <a:srgbClr val="00B050"/>
                </a:solidFill>
              </a:rPr>
              <a:t>→ </a:t>
            </a:r>
            <a:r>
              <a:rPr lang="en-US" sz="2400" b="1" smtClean="0">
                <a:solidFill>
                  <a:srgbClr val="FF00FF"/>
                </a:solidFill>
              </a:rPr>
              <a:t>lệnh sau </a:t>
            </a:r>
            <a:r>
              <a:rPr lang="en-US" sz="2400" b="1" smtClean="0">
                <a:solidFill>
                  <a:srgbClr val="00B0F0"/>
                </a:solidFill>
              </a:rPr>
              <a:t>chỉ chạy khi </a:t>
            </a:r>
            <a:r>
              <a:rPr lang="en-US" sz="2400" b="1" smtClean="0">
                <a:solidFill>
                  <a:srgbClr val="FF0000"/>
                </a:solidFill>
              </a:rPr>
              <a:t>lệnh trước chạy bị lỗi </a:t>
            </a:r>
            <a:r>
              <a:rPr lang="en-US" sz="2400" b="1" smtClean="0">
                <a:solidFill>
                  <a:srgbClr val="00B0F0"/>
                </a:solidFill>
              </a:rPr>
              <a:t>(lệnh trước trả về giá trị </a:t>
            </a:r>
            <a:r>
              <a:rPr lang="en-US" sz="2400" b="1" smtClean="0">
                <a:solidFill>
                  <a:srgbClr val="FF0000"/>
                </a:solidFill>
              </a:rPr>
              <a:t>khác 0</a:t>
            </a:r>
            <a:r>
              <a:rPr lang="en-US" sz="2400" b="1" smtClean="0">
                <a:solidFill>
                  <a:srgbClr val="00B0F0"/>
                </a:solidFill>
              </a:rPr>
              <a:t>)</a:t>
            </a:r>
            <a:endParaRPr lang="en-US" sz="2400" b="1">
              <a:solidFill>
                <a:srgbClr val="00B0F0"/>
              </a:solidFill>
            </a:endParaRPr>
          </a:p>
        </p:txBody>
      </p:sp>
      <p:pic>
        <p:nvPicPr>
          <p:cNvPr id="2" name="Picture 1"/>
          <p:cNvPicPr>
            <a:picLocks noChangeAspect="1"/>
          </p:cNvPicPr>
          <p:nvPr/>
        </p:nvPicPr>
        <p:blipFill>
          <a:blip r:embed="rId3"/>
          <a:stretch>
            <a:fillRect/>
          </a:stretch>
        </p:blipFill>
        <p:spPr>
          <a:xfrm>
            <a:off x="310191" y="1626766"/>
            <a:ext cx="8536465" cy="2625745"/>
          </a:xfrm>
          <a:prstGeom prst="rect">
            <a:avLst/>
          </a:prstGeom>
        </p:spPr>
      </p:pic>
    </p:spTree>
    <p:extLst>
      <p:ext uri="{BB962C8B-B14F-4D97-AF65-F5344CB8AC3E}">
        <p14:creationId xmlns:p14="http://schemas.microsoft.com/office/powerpoint/2010/main" val="1590068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57</a:t>
            </a:fld>
            <a:endParaRPr lang="en-US"/>
          </a:p>
        </p:txBody>
      </p:sp>
      <p:sp>
        <p:nvSpPr>
          <p:cNvPr id="4" name="Title 3"/>
          <p:cNvSpPr>
            <a:spLocks noGrp="1"/>
          </p:cNvSpPr>
          <p:nvPr>
            <p:ph type="title"/>
          </p:nvPr>
        </p:nvSpPr>
        <p:spPr>
          <a:xfrm>
            <a:off x="310191" y="359055"/>
            <a:ext cx="11187265" cy="525010"/>
          </a:xfrm>
        </p:spPr>
        <p:txBody>
          <a:bodyPr>
            <a:normAutofit/>
          </a:bodyPr>
          <a:lstStyle/>
          <a:p>
            <a:r>
              <a:rPr lang="en-US" sz="2400" b="1" smtClean="0">
                <a:solidFill>
                  <a:srgbClr val="00B050"/>
                </a:solidFill>
              </a:rPr>
              <a:t>Dấu </a:t>
            </a:r>
            <a:r>
              <a:rPr lang="en-US" sz="2400" b="1" smtClean="0">
                <a:solidFill>
                  <a:srgbClr val="FF00FF"/>
                </a:solidFill>
              </a:rPr>
              <a:t>;</a:t>
            </a:r>
            <a:r>
              <a:rPr lang="en-US" sz="2400" b="1" smtClean="0">
                <a:solidFill>
                  <a:srgbClr val="00B050"/>
                </a:solidFill>
              </a:rPr>
              <a:t> → </a:t>
            </a:r>
            <a:r>
              <a:rPr lang="en-US" sz="2400" b="1" smtClean="0">
                <a:solidFill>
                  <a:srgbClr val="FF00FF"/>
                </a:solidFill>
              </a:rPr>
              <a:t>lệnh sau chạy ầm ầm</a:t>
            </a:r>
            <a:r>
              <a:rPr lang="en-US" sz="2400" b="1" smtClean="0">
                <a:solidFill>
                  <a:srgbClr val="00B050"/>
                </a:solidFill>
              </a:rPr>
              <a:t> không quan tâm </a:t>
            </a:r>
            <a:r>
              <a:rPr lang="en-US" sz="2400" b="1" smtClean="0">
                <a:solidFill>
                  <a:srgbClr val="FF0000"/>
                </a:solidFill>
              </a:rPr>
              <a:t>lệnh trước thành công hay lỗi</a:t>
            </a:r>
            <a:endParaRPr lang="en-US" sz="2400" b="1">
              <a:solidFill>
                <a:srgbClr val="FF0000"/>
              </a:solidFill>
            </a:endParaRPr>
          </a:p>
        </p:txBody>
      </p:sp>
      <p:pic>
        <p:nvPicPr>
          <p:cNvPr id="2" name="Picture 1"/>
          <p:cNvPicPr>
            <a:picLocks noChangeAspect="1"/>
          </p:cNvPicPr>
          <p:nvPr/>
        </p:nvPicPr>
        <p:blipFill>
          <a:blip r:embed="rId3"/>
          <a:stretch>
            <a:fillRect/>
          </a:stretch>
        </p:blipFill>
        <p:spPr>
          <a:xfrm>
            <a:off x="95453" y="1728267"/>
            <a:ext cx="11976500" cy="2137901"/>
          </a:xfrm>
          <a:prstGeom prst="rect">
            <a:avLst/>
          </a:prstGeom>
        </p:spPr>
      </p:pic>
    </p:spTree>
    <p:extLst>
      <p:ext uri="{BB962C8B-B14F-4D97-AF65-F5344CB8AC3E}">
        <p14:creationId xmlns:p14="http://schemas.microsoft.com/office/powerpoint/2010/main" val="1183524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58</a:t>
            </a:fld>
            <a:endParaRPr lang="en-US"/>
          </a:p>
        </p:txBody>
      </p:sp>
      <p:sp>
        <p:nvSpPr>
          <p:cNvPr id="4" name="Title 3"/>
          <p:cNvSpPr>
            <a:spLocks noGrp="1"/>
          </p:cNvSpPr>
          <p:nvPr>
            <p:ph type="title"/>
          </p:nvPr>
        </p:nvSpPr>
        <p:spPr>
          <a:xfrm>
            <a:off x="310191" y="359055"/>
            <a:ext cx="11187265" cy="701260"/>
          </a:xfrm>
        </p:spPr>
        <p:txBody>
          <a:bodyPr>
            <a:normAutofit fontScale="90000"/>
          </a:bodyPr>
          <a:lstStyle/>
          <a:p>
            <a:r>
              <a:rPr lang="en-US" sz="2400" b="1" smtClean="0">
                <a:solidFill>
                  <a:srgbClr val="FF00FF"/>
                </a:solidFill>
              </a:rPr>
              <a:t>1 lệnh </a:t>
            </a:r>
            <a:r>
              <a:rPr lang="en-US" sz="2400" b="1" smtClean="0">
                <a:solidFill>
                  <a:srgbClr val="00B050"/>
                </a:solidFill>
              </a:rPr>
              <a:t>hoặc </a:t>
            </a:r>
            <a:r>
              <a:rPr lang="en-US" sz="2400" b="1" smtClean="0">
                <a:solidFill>
                  <a:srgbClr val="FF00FF"/>
                </a:solidFill>
              </a:rPr>
              <a:t>1 cọng dây chuyền lệnh </a:t>
            </a:r>
            <a:r>
              <a:rPr lang="en-US" sz="2400" b="1" smtClean="0">
                <a:solidFill>
                  <a:srgbClr val="00B050"/>
                </a:solidFill>
              </a:rPr>
              <a:t>nếu </a:t>
            </a:r>
            <a:r>
              <a:rPr lang="en-US" sz="2400" b="1" smtClean="0">
                <a:solidFill>
                  <a:srgbClr val="FF00FF"/>
                </a:solidFill>
              </a:rPr>
              <a:t>dài quá</a:t>
            </a:r>
            <a:br>
              <a:rPr lang="en-US" sz="2400" b="1" smtClean="0">
                <a:solidFill>
                  <a:srgbClr val="FF00FF"/>
                </a:solidFill>
              </a:rPr>
            </a:br>
            <a:r>
              <a:rPr lang="en-US" sz="2400" b="1" smtClean="0">
                <a:solidFill>
                  <a:srgbClr val="FF00FF"/>
                </a:solidFill>
              </a:rPr>
              <a:t>→</a:t>
            </a:r>
            <a:r>
              <a:rPr lang="en-US" sz="2400" b="1" smtClean="0">
                <a:solidFill>
                  <a:srgbClr val="00B050"/>
                </a:solidFill>
              </a:rPr>
              <a:t> người ta xài dấu </a:t>
            </a:r>
            <a:r>
              <a:rPr lang="en-US" sz="2400" b="1" smtClean="0">
                <a:solidFill>
                  <a:srgbClr val="FF00FF"/>
                </a:solidFill>
              </a:rPr>
              <a:t>\</a:t>
            </a:r>
            <a:r>
              <a:rPr lang="en-US" sz="2400" b="1" smtClean="0">
                <a:solidFill>
                  <a:srgbClr val="00B050"/>
                </a:solidFill>
              </a:rPr>
              <a:t> rồi enter </a:t>
            </a:r>
            <a:r>
              <a:rPr lang="en-US" sz="2400" b="1">
                <a:solidFill>
                  <a:srgbClr val="FF00FF"/>
                </a:solidFill>
              </a:rPr>
              <a:t>→ </a:t>
            </a:r>
            <a:r>
              <a:rPr lang="en-US" sz="2400" b="1" smtClean="0">
                <a:solidFill>
                  <a:srgbClr val="00B050"/>
                </a:solidFill>
              </a:rPr>
              <a:t>xuống dòng mới gõ tiếp cho dễ nhìn nè</a:t>
            </a:r>
            <a:endParaRPr lang="en-US" sz="2400" b="1">
              <a:solidFill>
                <a:srgbClr val="00B050"/>
              </a:solidFill>
            </a:endParaRPr>
          </a:p>
        </p:txBody>
      </p:sp>
      <p:pic>
        <p:nvPicPr>
          <p:cNvPr id="2" name="Picture 1"/>
          <p:cNvPicPr>
            <a:picLocks noChangeAspect="1"/>
          </p:cNvPicPr>
          <p:nvPr/>
        </p:nvPicPr>
        <p:blipFill>
          <a:blip r:embed="rId3"/>
          <a:stretch>
            <a:fillRect/>
          </a:stretch>
        </p:blipFill>
        <p:spPr>
          <a:xfrm>
            <a:off x="310191" y="1595336"/>
            <a:ext cx="4757109" cy="344526"/>
          </a:xfrm>
          <a:prstGeom prst="rect">
            <a:avLst/>
          </a:prstGeom>
        </p:spPr>
      </p:pic>
      <p:pic>
        <p:nvPicPr>
          <p:cNvPr id="7" name="Picture 6"/>
          <p:cNvPicPr>
            <a:picLocks noChangeAspect="1"/>
          </p:cNvPicPr>
          <p:nvPr/>
        </p:nvPicPr>
        <p:blipFill>
          <a:blip r:embed="rId4"/>
          <a:stretch>
            <a:fillRect/>
          </a:stretch>
        </p:blipFill>
        <p:spPr>
          <a:xfrm>
            <a:off x="310191" y="2342892"/>
            <a:ext cx="3830009" cy="11815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191" y="3927520"/>
            <a:ext cx="10072164" cy="1988394"/>
          </a:xfrm>
          <a:prstGeom prst="rect">
            <a:avLst/>
          </a:prstGeom>
        </p:spPr>
      </p:pic>
      <p:sp>
        <p:nvSpPr>
          <p:cNvPr id="8" name="TextBox 7"/>
          <p:cNvSpPr txBox="1"/>
          <p:nvPr/>
        </p:nvSpPr>
        <p:spPr>
          <a:xfrm>
            <a:off x="5346273" y="1368889"/>
            <a:ext cx="3441700" cy="646331"/>
          </a:xfrm>
          <a:prstGeom prst="rect">
            <a:avLst/>
          </a:prstGeom>
          <a:noFill/>
        </p:spPr>
        <p:txBody>
          <a:bodyPr wrap="square" rtlCol="0">
            <a:spAutoFit/>
          </a:bodyPr>
          <a:lstStyle/>
          <a:p>
            <a:r>
              <a:rPr lang="en-US" smtClean="0">
                <a:solidFill>
                  <a:srgbClr val="00B0F0"/>
                </a:solidFill>
              </a:rPr>
              <a:t>Hoặc gộp các tùy chọn lệnh lại</a:t>
            </a:r>
          </a:p>
          <a:p>
            <a:r>
              <a:rPr lang="en-US" smtClean="0">
                <a:solidFill>
                  <a:srgbClr val="FF00FF"/>
                </a:solidFill>
              </a:rPr>
              <a:t>ls </a:t>
            </a:r>
            <a:r>
              <a:rPr lang="en-US">
                <a:solidFill>
                  <a:srgbClr val="FF00FF"/>
                </a:solidFill>
              </a:rPr>
              <a:t>-alhi</a:t>
            </a:r>
          </a:p>
        </p:txBody>
      </p:sp>
    </p:spTree>
    <p:extLst>
      <p:ext uri="{BB962C8B-B14F-4D97-AF65-F5344CB8AC3E}">
        <p14:creationId xmlns:p14="http://schemas.microsoft.com/office/powerpoint/2010/main" val="258983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5. </a:t>
            </a:r>
            <a:r>
              <a:rPr lang="en-US" sz="4000">
                <a:solidFill>
                  <a:schemeClr val="bg1"/>
                </a:solidFill>
              </a:rPr>
              <a:t>Cài wordpress bằng bitnami</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28746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1. </a:t>
            </a:r>
            <a:r>
              <a:rPr lang="en-US" sz="2400" b="1" smtClean="0">
                <a:solidFill>
                  <a:srgbClr val="00B050"/>
                </a:solidFill>
              </a:rPr>
              <a:t>Để chạy </a:t>
            </a:r>
            <a:r>
              <a:rPr lang="en-US" sz="2400" b="1" smtClean="0">
                <a:solidFill>
                  <a:srgbClr val="00B0F0"/>
                </a:solidFill>
              </a:rPr>
              <a:t>ứng dụng web WordPress viết bằng PHP </a:t>
            </a:r>
            <a:r>
              <a:rPr lang="en-US" sz="2400" b="1" smtClean="0">
                <a:solidFill>
                  <a:srgbClr val="00B050"/>
                </a:solidFill>
              </a:rPr>
              <a:t>cần những gì</a:t>
            </a:r>
            <a:r>
              <a:rPr lang="en-US" sz="2400" b="1">
                <a:solidFill>
                  <a:srgbClr val="00B050"/>
                </a:solidFill>
              </a:rPr>
              <a:t>?</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a:t>
            </a:fld>
            <a:endParaRPr lang="en-US"/>
          </a:p>
        </p:txBody>
      </p:sp>
      <p:pic>
        <p:nvPicPr>
          <p:cNvPr id="20" name="Picture 19"/>
          <p:cNvPicPr>
            <a:picLocks noChangeAspect="1"/>
          </p:cNvPicPr>
          <p:nvPr/>
        </p:nvPicPr>
        <p:blipFill>
          <a:blip r:embed="rId3"/>
          <a:stretch>
            <a:fillRect/>
          </a:stretch>
        </p:blipFill>
        <p:spPr>
          <a:xfrm>
            <a:off x="127965" y="1389628"/>
            <a:ext cx="4235605" cy="1961527"/>
          </a:xfrm>
          <a:prstGeom prst="rect">
            <a:avLst/>
          </a:prstGeom>
        </p:spPr>
      </p:pic>
      <p:pic>
        <p:nvPicPr>
          <p:cNvPr id="23" name="Picture 22"/>
          <p:cNvPicPr>
            <a:picLocks noChangeAspect="1"/>
          </p:cNvPicPr>
          <p:nvPr/>
        </p:nvPicPr>
        <p:blipFill>
          <a:blip r:embed="rId4"/>
          <a:stretch>
            <a:fillRect/>
          </a:stretch>
        </p:blipFill>
        <p:spPr>
          <a:xfrm>
            <a:off x="8872732" y="1389629"/>
            <a:ext cx="1790638" cy="3733422"/>
          </a:xfrm>
          <a:prstGeom prst="rect">
            <a:avLst/>
          </a:prstGeom>
        </p:spPr>
      </p:pic>
      <p:pic>
        <p:nvPicPr>
          <p:cNvPr id="25" name="Picture 24"/>
          <p:cNvPicPr>
            <a:picLocks noChangeAspect="1"/>
          </p:cNvPicPr>
          <p:nvPr/>
        </p:nvPicPr>
        <p:blipFill>
          <a:blip r:embed="rId5"/>
          <a:stretch>
            <a:fillRect/>
          </a:stretch>
        </p:blipFill>
        <p:spPr>
          <a:xfrm>
            <a:off x="606591" y="3883213"/>
            <a:ext cx="3687637" cy="2768310"/>
          </a:xfrm>
          <a:prstGeom prst="rect">
            <a:avLst/>
          </a:prstGeom>
        </p:spPr>
      </p:pic>
      <p:pic>
        <p:nvPicPr>
          <p:cNvPr id="26" name="Picture 25"/>
          <p:cNvPicPr>
            <a:picLocks noChangeAspect="1"/>
          </p:cNvPicPr>
          <p:nvPr/>
        </p:nvPicPr>
        <p:blipFill>
          <a:blip r:embed="rId6"/>
          <a:stretch>
            <a:fillRect/>
          </a:stretch>
        </p:blipFill>
        <p:spPr>
          <a:xfrm>
            <a:off x="4629643" y="5172580"/>
            <a:ext cx="2238597" cy="900737"/>
          </a:xfrm>
          <a:prstGeom prst="rect">
            <a:avLst/>
          </a:prstGeom>
        </p:spPr>
      </p:pic>
      <p:pic>
        <p:nvPicPr>
          <p:cNvPr id="27" name="Picture 26"/>
          <p:cNvPicPr>
            <a:picLocks noChangeAspect="1"/>
          </p:cNvPicPr>
          <p:nvPr/>
        </p:nvPicPr>
        <p:blipFill>
          <a:blip r:embed="rId7"/>
          <a:stretch>
            <a:fillRect/>
          </a:stretch>
        </p:blipFill>
        <p:spPr>
          <a:xfrm>
            <a:off x="10070382" y="2979395"/>
            <a:ext cx="1021313" cy="2135474"/>
          </a:xfrm>
          <a:prstGeom prst="rect">
            <a:avLst/>
          </a:prstGeom>
        </p:spPr>
      </p:pic>
      <p:pic>
        <p:nvPicPr>
          <p:cNvPr id="28" name="Picture 27"/>
          <p:cNvPicPr>
            <a:picLocks noChangeAspect="1"/>
          </p:cNvPicPr>
          <p:nvPr/>
        </p:nvPicPr>
        <p:blipFill>
          <a:blip r:embed="rId8"/>
          <a:stretch>
            <a:fillRect/>
          </a:stretch>
        </p:blipFill>
        <p:spPr>
          <a:xfrm>
            <a:off x="10930385" y="1388259"/>
            <a:ext cx="1110469" cy="1025048"/>
          </a:xfrm>
          <a:prstGeom prst="rect">
            <a:avLst/>
          </a:prstGeom>
        </p:spPr>
      </p:pic>
      <p:pic>
        <p:nvPicPr>
          <p:cNvPr id="29" name="Picture 28"/>
          <p:cNvPicPr>
            <a:picLocks noChangeAspect="1"/>
          </p:cNvPicPr>
          <p:nvPr/>
        </p:nvPicPr>
        <p:blipFill>
          <a:blip r:embed="rId9"/>
          <a:stretch>
            <a:fillRect/>
          </a:stretch>
        </p:blipFill>
        <p:spPr>
          <a:xfrm>
            <a:off x="7555546" y="1388259"/>
            <a:ext cx="1050171" cy="1202003"/>
          </a:xfrm>
          <a:prstGeom prst="rect">
            <a:avLst/>
          </a:prstGeom>
        </p:spPr>
      </p:pic>
      <p:pic>
        <p:nvPicPr>
          <p:cNvPr id="31" name="Picture 30"/>
          <p:cNvPicPr>
            <a:picLocks noChangeAspect="1"/>
          </p:cNvPicPr>
          <p:nvPr/>
        </p:nvPicPr>
        <p:blipFill>
          <a:blip r:embed="rId10"/>
          <a:stretch>
            <a:fillRect/>
          </a:stretch>
        </p:blipFill>
        <p:spPr>
          <a:xfrm>
            <a:off x="4948631" y="2993375"/>
            <a:ext cx="3495238" cy="1542857"/>
          </a:xfrm>
          <a:prstGeom prst="rect">
            <a:avLst/>
          </a:prstGeom>
        </p:spPr>
      </p:pic>
      <p:sp>
        <p:nvSpPr>
          <p:cNvPr id="32" name="Rectangle 31"/>
          <p:cNvSpPr/>
          <p:nvPr/>
        </p:nvSpPr>
        <p:spPr>
          <a:xfrm>
            <a:off x="4961929" y="2979554"/>
            <a:ext cx="3481940" cy="157386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7132320" y="1658985"/>
            <a:ext cx="423226" cy="147786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750423" y="1637034"/>
            <a:ext cx="3449344" cy="149981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807272" y="3668911"/>
            <a:ext cx="3287242" cy="35258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6" idx="0"/>
          </p:cNvCxnSpPr>
          <p:nvPr/>
        </p:nvCxnSpPr>
        <p:spPr>
          <a:xfrm flipH="1">
            <a:off x="5748942" y="4475752"/>
            <a:ext cx="621678" cy="69682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35053" y="6274137"/>
            <a:ext cx="7291155" cy="369332"/>
          </a:xfrm>
          <a:prstGeom prst="rect">
            <a:avLst/>
          </a:prstGeom>
          <a:noFill/>
        </p:spPr>
        <p:txBody>
          <a:bodyPr wrap="square" rtlCol="0">
            <a:spAutoFit/>
          </a:bodyPr>
          <a:lstStyle/>
          <a:p>
            <a:r>
              <a:rPr lang="en-US">
                <a:solidFill>
                  <a:srgbClr val="00B0F0"/>
                </a:solidFill>
              </a:rPr>
              <a:t>https://</a:t>
            </a:r>
            <a:r>
              <a:rPr lang="en-US" smtClean="0">
                <a:solidFill>
                  <a:srgbClr val="00B0F0"/>
                </a:solidFill>
              </a:rPr>
              <a:t>make.wordpress.org/hosting/handbook/server-environment</a:t>
            </a:r>
            <a:endParaRPr lang="en-US">
              <a:solidFill>
                <a:srgbClr val="00B0F0"/>
              </a:solidFill>
            </a:endParaRPr>
          </a:p>
        </p:txBody>
      </p:sp>
    </p:spTree>
    <p:extLst>
      <p:ext uri="{BB962C8B-B14F-4D97-AF65-F5344CB8AC3E}">
        <p14:creationId xmlns:p14="http://schemas.microsoft.com/office/powerpoint/2010/main" val="267366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60</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FF"/>
                </a:solidFill>
              </a:rPr>
              <a:t>1. bitnami wordpress </a:t>
            </a:r>
            <a:r>
              <a:rPr lang="en-US" sz="2400" b="1" smtClean="0">
                <a:solidFill>
                  <a:srgbClr val="FF0000"/>
                </a:solidFill>
              </a:rPr>
              <a:t>không</a:t>
            </a:r>
            <a:r>
              <a:rPr lang="en-US" sz="2400" b="1" smtClean="0">
                <a:solidFill>
                  <a:srgbClr val="00B050"/>
                </a:solidFill>
              </a:rPr>
              <a:t> cài được trên </a:t>
            </a:r>
            <a:r>
              <a:rPr lang="en-US" sz="2400" b="1" smtClean="0">
                <a:solidFill>
                  <a:srgbClr val="FF0000"/>
                </a:solidFill>
              </a:rPr>
              <a:t>CentOS 8</a:t>
            </a:r>
            <a:endParaRPr lang="en-US" sz="2400" b="1">
              <a:solidFill>
                <a:srgbClr val="FF000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3"/>
          <a:stretch>
            <a:fillRect/>
          </a:stretch>
        </p:blipFill>
        <p:spPr>
          <a:xfrm>
            <a:off x="310191" y="1580365"/>
            <a:ext cx="9548581" cy="1735047"/>
          </a:xfrm>
          <a:prstGeom prst="rect">
            <a:avLst/>
          </a:prstGeom>
        </p:spPr>
      </p:pic>
      <p:pic>
        <p:nvPicPr>
          <p:cNvPr id="12" name="Picture 11"/>
          <p:cNvPicPr>
            <a:picLocks noChangeAspect="1"/>
          </p:cNvPicPr>
          <p:nvPr/>
        </p:nvPicPr>
        <p:blipFill>
          <a:blip r:embed="rId4"/>
          <a:stretch>
            <a:fillRect/>
          </a:stretch>
        </p:blipFill>
        <p:spPr>
          <a:xfrm>
            <a:off x="5029751" y="2630671"/>
            <a:ext cx="1203008" cy="1237380"/>
          </a:xfrm>
          <a:prstGeom prst="rect">
            <a:avLst/>
          </a:prstGeom>
        </p:spPr>
      </p:pic>
    </p:spTree>
    <p:extLst>
      <p:ext uri="{BB962C8B-B14F-4D97-AF65-F5344CB8AC3E}">
        <p14:creationId xmlns:p14="http://schemas.microsoft.com/office/powerpoint/2010/main" val="4031909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61</a:t>
            </a:fld>
            <a:endParaRPr lang="en-US"/>
          </a:p>
        </p:txBody>
      </p:sp>
      <p:sp>
        <p:nvSpPr>
          <p:cNvPr id="4" name="Title 3"/>
          <p:cNvSpPr>
            <a:spLocks noGrp="1"/>
          </p:cNvSpPr>
          <p:nvPr>
            <p:ph type="title"/>
          </p:nvPr>
        </p:nvSpPr>
        <p:spPr>
          <a:xfrm>
            <a:off x="217203" y="278969"/>
            <a:ext cx="11187265" cy="763618"/>
          </a:xfrm>
        </p:spPr>
        <p:txBody>
          <a:bodyPr>
            <a:noAutofit/>
          </a:bodyPr>
          <a:lstStyle/>
          <a:p>
            <a:r>
              <a:rPr lang="en-US" sz="2400" b="1" smtClean="0">
                <a:solidFill>
                  <a:srgbClr val="FF00FF"/>
                </a:solidFill>
              </a:rPr>
              <a:t>2. </a:t>
            </a:r>
            <a:r>
              <a:rPr lang="en-US" sz="2400" b="1" smtClean="0">
                <a:solidFill>
                  <a:srgbClr val="00B050"/>
                </a:solidFill>
              </a:rPr>
              <a:t>Cài </a:t>
            </a:r>
            <a:r>
              <a:rPr lang="en-US" sz="2400" b="1" smtClean="0">
                <a:solidFill>
                  <a:srgbClr val="FF00FF"/>
                </a:solidFill>
              </a:rPr>
              <a:t>bitnami wordpress </a:t>
            </a:r>
            <a:r>
              <a:rPr lang="en-US" sz="2400" b="1" smtClean="0">
                <a:solidFill>
                  <a:srgbClr val="00B050"/>
                </a:solidFill>
              </a:rPr>
              <a:t>trên</a:t>
            </a:r>
            <a:r>
              <a:rPr lang="en-US" sz="2400" b="1" smtClean="0">
                <a:solidFill>
                  <a:srgbClr val="FF0000"/>
                </a:solidFill>
              </a:rPr>
              <a:t> CentOS 7</a:t>
            </a:r>
            <a:r>
              <a:rPr lang="en-US" sz="2400" b="1" smtClean="0">
                <a:solidFill>
                  <a:srgbClr val="00B050"/>
                </a:solidFill>
              </a:rPr>
              <a:t> </a:t>
            </a:r>
            <a:br>
              <a:rPr lang="en-US" sz="2400" b="1" smtClean="0">
                <a:solidFill>
                  <a:srgbClr val="00B050"/>
                </a:solidFill>
              </a:rPr>
            </a:br>
            <a:r>
              <a:rPr lang="en-US" sz="2400" smtClean="0">
                <a:solidFill>
                  <a:srgbClr val="00B050"/>
                </a:solidFill>
              </a:rPr>
              <a:t>→</a:t>
            </a:r>
            <a:r>
              <a:rPr lang="en-US" sz="2400" b="1" smtClean="0">
                <a:solidFill>
                  <a:srgbClr val="00B050"/>
                </a:solidFill>
              </a:rPr>
              <a:t> kiểu </a:t>
            </a:r>
            <a:r>
              <a:rPr lang="en-US" sz="2400" b="1" smtClean="0">
                <a:solidFill>
                  <a:srgbClr val="00B0F0"/>
                </a:solidFill>
              </a:rPr>
              <a:t>bitnami hỏi mị trả lời</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553" y="570664"/>
            <a:ext cx="7037346" cy="6203071"/>
          </a:xfrm>
          <a:prstGeom prst="rect">
            <a:avLst/>
          </a:prstGeom>
        </p:spPr>
      </p:pic>
      <p:sp>
        <p:nvSpPr>
          <p:cNvPr id="8" name="Rectangle 7"/>
          <p:cNvSpPr/>
          <p:nvPr/>
        </p:nvSpPr>
        <p:spPr>
          <a:xfrm>
            <a:off x="6400800" y="4381877"/>
            <a:ext cx="172016" cy="22633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70895" y="5041271"/>
            <a:ext cx="172016" cy="22633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505218" y="5394356"/>
            <a:ext cx="172016" cy="22633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06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62</a:t>
            </a:fld>
            <a:endParaRPr lang="en-US"/>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sp>
        <p:nvSpPr>
          <p:cNvPr id="9" name="Title 8"/>
          <p:cNvSpPr>
            <a:spLocks noGrp="1"/>
          </p:cNvSpPr>
          <p:nvPr>
            <p:ph type="title"/>
          </p:nvPr>
        </p:nvSpPr>
        <p:spPr/>
        <p:txBody>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699" y="94245"/>
            <a:ext cx="7468532" cy="6653594"/>
          </a:xfrm>
          <a:prstGeom prst="rect">
            <a:avLst/>
          </a:prstGeom>
        </p:spPr>
      </p:pic>
      <p:sp>
        <p:nvSpPr>
          <p:cNvPr id="12" name="Rectangle 11"/>
          <p:cNvSpPr/>
          <p:nvPr/>
        </p:nvSpPr>
        <p:spPr>
          <a:xfrm>
            <a:off x="3662078" y="1622723"/>
            <a:ext cx="692813" cy="215600"/>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617499" y="3561194"/>
            <a:ext cx="202046" cy="215600"/>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08568" y="4448532"/>
            <a:ext cx="202046" cy="215600"/>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868827" y="6562449"/>
            <a:ext cx="202046" cy="215600"/>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298677" y="1934522"/>
            <a:ext cx="260852" cy="276999"/>
          </a:xfrm>
          <a:prstGeom prst="rect">
            <a:avLst/>
          </a:prstGeom>
          <a:noFill/>
        </p:spPr>
        <p:txBody>
          <a:bodyPr wrap="square" rtlCol="0">
            <a:spAutoFit/>
          </a:bodyPr>
          <a:lstStyle/>
          <a:p>
            <a:r>
              <a:rPr lang="en-US" sz="1200" smtClean="0">
                <a:solidFill>
                  <a:srgbClr val="FF0000"/>
                </a:solidFill>
              </a:rPr>
              <a:t>1</a:t>
            </a:r>
            <a:endParaRPr lang="en-US" sz="1200">
              <a:solidFill>
                <a:srgbClr val="FF0000"/>
              </a:solidFill>
            </a:endParaRPr>
          </a:p>
        </p:txBody>
      </p:sp>
      <p:sp>
        <p:nvSpPr>
          <p:cNvPr id="18" name="TextBox 17"/>
          <p:cNvSpPr txBox="1"/>
          <p:nvPr/>
        </p:nvSpPr>
        <p:spPr>
          <a:xfrm>
            <a:off x="5131169" y="2115751"/>
            <a:ext cx="260852" cy="276999"/>
          </a:xfrm>
          <a:prstGeom prst="rect">
            <a:avLst/>
          </a:prstGeom>
          <a:noFill/>
        </p:spPr>
        <p:txBody>
          <a:bodyPr wrap="square" rtlCol="0">
            <a:spAutoFit/>
          </a:bodyPr>
          <a:lstStyle/>
          <a:p>
            <a:r>
              <a:rPr lang="en-US" sz="1200" smtClean="0">
                <a:solidFill>
                  <a:srgbClr val="FF0000"/>
                </a:solidFill>
              </a:rPr>
              <a:t>1</a:t>
            </a:r>
            <a:endParaRPr lang="en-US" sz="1200">
              <a:solidFill>
                <a:srgbClr val="FF0000"/>
              </a:solidFill>
            </a:endParaRPr>
          </a:p>
        </p:txBody>
      </p:sp>
    </p:spTree>
    <p:extLst>
      <p:ext uri="{BB962C8B-B14F-4D97-AF65-F5344CB8AC3E}">
        <p14:creationId xmlns:p14="http://schemas.microsoft.com/office/powerpoint/2010/main" val="2463682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63</a:t>
            </a:fld>
            <a:endParaRPr lang="en-US"/>
          </a:p>
        </p:txBody>
      </p:sp>
      <p:sp>
        <p:nvSpPr>
          <p:cNvPr id="4" name="Title 3"/>
          <p:cNvSpPr>
            <a:spLocks noGrp="1"/>
          </p:cNvSpPr>
          <p:nvPr>
            <p:ph type="title"/>
          </p:nvPr>
        </p:nvSpPr>
        <p:spPr>
          <a:xfrm>
            <a:off x="310191" y="232475"/>
            <a:ext cx="11338335" cy="578839"/>
          </a:xfrm>
        </p:spPr>
        <p:txBody>
          <a:bodyPr>
            <a:normAutofit/>
          </a:bodyPr>
          <a:lstStyle/>
          <a:p>
            <a:r>
              <a:rPr lang="en-US" sz="2400" smtClean="0">
                <a:solidFill>
                  <a:srgbClr val="00B050"/>
                </a:solidFill>
              </a:rPr>
              <a:t>→</a:t>
            </a:r>
            <a:r>
              <a:rPr lang="en-US" sz="2400" b="1" smtClean="0">
                <a:solidFill>
                  <a:srgbClr val="00B050"/>
                </a:solidFill>
              </a:rPr>
              <a:t> cần thì </a:t>
            </a:r>
            <a:r>
              <a:rPr lang="en-US" sz="2400" b="1" smtClean="0">
                <a:solidFill>
                  <a:srgbClr val="00B0F0"/>
                </a:solidFill>
              </a:rPr>
              <a:t>xem bitnami wordpress đã chạy chưa</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3"/>
          <a:stretch>
            <a:fillRect/>
          </a:stretch>
        </p:blipFill>
        <p:spPr>
          <a:xfrm>
            <a:off x="99206" y="1675957"/>
            <a:ext cx="11993588" cy="1901206"/>
          </a:xfrm>
          <a:prstGeom prst="rect">
            <a:avLst/>
          </a:prstGeom>
        </p:spPr>
      </p:pic>
    </p:spTree>
    <p:extLst>
      <p:ext uri="{BB962C8B-B14F-4D97-AF65-F5344CB8AC3E}">
        <p14:creationId xmlns:p14="http://schemas.microsoft.com/office/powerpoint/2010/main" val="2359863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64</a:t>
            </a:fld>
            <a:endParaRPr lang="en-US"/>
          </a:p>
        </p:txBody>
      </p:sp>
      <p:sp>
        <p:nvSpPr>
          <p:cNvPr id="4" name="Title 3"/>
          <p:cNvSpPr>
            <a:spLocks noGrp="1"/>
          </p:cNvSpPr>
          <p:nvPr>
            <p:ph type="title"/>
          </p:nvPr>
        </p:nvSpPr>
        <p:spPr>
          <a:xfrm>
            <a:off x="310191" y="232475"/>
            <a:ext cx="11338335" cy="578839"/>
          </a:xfrm>
        </p:spPr>
        <p:txBody>
          <a:bodyPr>
            <a:normAutofit/>
          </a:bodyPr>
          <a:lstStyle/>
          <a:p>
            <a:r>
              <a:rPr lang="en-US" sz="2400" b="1" smtClean="0">
                <a:solidFill>
                  <a:srgbClr val="FF00FF"/>
                </a:solidFill>
              </a:rPr>
              <a:t>3. </a:t>
            </a:r>
            <a:r>
              <a:rPr lang="en-US" sz="2400" b="1" smtClean="0">
                <a:solidFill>
                  <a:srgbClr val="00B050"/>
                </a:solidFill>
              </a:rPr>
              <a:t>Thấy trang này là cài thành công</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8" name="Picture 7"/>
          <p:cNvPicPr>
            <a:picLocks noChangeAspect="1"/>
          </p:cNvPicPr>
          <p:nvPr/>
        </p:nvPicPr>
        <p:blipFill>
          <a:blip r:embed="rId3"/>
          <a:stretch>
            <a:fillRect/>
          </a:stretch>
        </p:blipFill>
        <p:spPr>
          <a:xfrm>
            <a:off x="2890745" y="908792"/>
            <a:ext cx="4299772" cy="5815877"/>
          </a:xfrm>
          <a:prstGeom prst="rect">
            <a:avLst/>
          </a:prstGeom>
        </p:spPr>
      </p:pic>
      <p:sp>
        <p:nvSpPr>
          <p:cNvPr id="7" name="Rectangle 6"/>
          <p:cNvSpPr/>
          <p:nvPr/>
        </p:nvSpPr>
        <p:spPr>
          <a:xfrm>
            <a:off x="4383993" y="950167"/>
            <a:ext cx="1743342" cy="24759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34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65</a:t>
            </a:fld>
            <a:endParaRPr lang="en-US"/>
          </a:p>
        </p:txBody>
      </p:sp>
      <p:sp>
        <p:nvSpPr>
          <p:cNvPr id="4" name="Title 3"/>
          <p:cNvSpPr>
            <a:spLocks noGrp="1"/>
          </p:cNvSpPr>
          <p:nvPr>
            <p:ph type="title"/>
          </p:nvPr>
        </p:nvSpPr>
        <p:spPr>
          <a:xfrm>
            <a:off x="310191" y="232475"/>
            <a:ext cx="11338335" cy="578839"/>
          </a:xfrm>
        </p:spPr>
        <p:txBody>
          <a:bodyPr>
            <a:normAutofit/>
          </a:bodyPr>
          <a:lstStyle/>
          <a:p>
            <a:r>
              <a:rPr lang="en-US" sz="2400" b="1" smtClean="0">
                <a:solidFill>
                  <a:srgbClr val="FF00FF"/>
                </a:solidFill>
              </a:rPr>
              <a:t>4. </a:t>
            </a:r>
            <a:r>
              <a:rPr lang="en-US" sz="2400" b="1" smtClean="0">
                <a:solidFill>
                  <a:srgbClr val="00B050"/>
                </a:solidFill>
              </a:rPr>
              <a:t>Cài bitnami wordpress </a:t>
            </a:r>
            <a:r>
              <a:rPr lang="en-US" sz="2400" b="1" smtClean="0">
                <a:solidFill>
                  <a:srgbClr val="00B0F0"/>
                </a:solidFill>
              </a:rPr>
              <a:t>tự động</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91" y="1792586"/>
            <a:ext cx="11073673" cy="2705107"/>
          </a:xfrm>
          <a:prstGeom prst="rect">
            <a:avLst/>
          </a:prstGeom>
        </p:spPr>
      </p:pic>
    </p:spTree>
    <p:extLst>
      <p:ext uri="{BB962C8B-B14F-4D97-AF65-F5344CB8AC3E}">
        <p14:creationId xmlns:p14="http://schemas.microsoft.com/office/powerpoint/2010/main" val="2758234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66</a:t>
            </a:fld>
            <a:endParaRPr lang="en-US"/>
          </a:p>
        </p:txBody>
      </p:sp>
      <p:sp>
        <p:nvSpPr>
          <p:cNvPr id="4" name="Title 3"/>
          <p:cNvSpPr>
            <a:spLocks noGrp="1"/>
          </p:cNvSpPr>
          <p:nvPr>
            <p:ph type="title"/>
          </p:nvPr>
        </p:nvSpPr>
        <p:spPr>
          <a:xfrm>
            <a:off x="310191" y="232475"/>
            <a:ext cx="11338335" cy="578839"/>
          </a:xfrm>
        </p:spPr>
        <p:txBody>
          <a:bodyPr>
            <a:normAutofit/>
          </a:bodyPr>
          <a:lstStyle/>
          <a:p>
            <a:r>
              <a:rPr lang="en-US" sz="2400" b="1" smtClean="0">
                <a:solidFill>
                  <a:srgbClr val="FF00FF"/>
                </a:solidFill>
              </a:rPr>
              <a:t>5. </a:t>
            </a:r>
            <a:r>
              <a:rPr lang="en-US" sz="2400" b="1" smtClean="0">
                <a:solidFill>
                  <a:srgbClr val="00B050"/>
                </a:solidFill>
              </a:rPr>
              <a:t>Xem </a:t>
            </a:r>
            <a:r>
              <a:rPr lang="en-US" sz="2400" b="1" smtClean="0">
                <a:solidFill>
                  <a:srgbClr val="FF00FF"/>
                </a:solidFill>
              </a:rPr>
              <a:t>các tùy chọn </a:t>
            </a:r>
            <a:r>
              <a:rPr lang="en-US" sz="2400" b="1" smtClean="0">
                <a:solidFill>
                  <a:srgbClr val="00B050"/>
                </a:solidFill>
              </a:rPr>
              <a:t>để khai báo </a:t>
            </a:r>
            <a:r>
              <a:rPr lang="en-US" sz="2400" b="1" smtClean="0">
                <a:solidFill>
                  <a:srgbClr val="00B0F0"/>
                </a:solidFill>
              </a:rPr>
              <a:t>cho cài tự động</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1645864" y="984543"/>
            <a:ext cx="8515916" cy="5762153"/>
          </a:xfrm>
          <a:prstGeom prst="rect">
            <a:avLst/>
          </a:prstGeom>
        </p:spPr>
      </p:pic>
    </p:spTree>
    <p:extLst>
      <p:ext uri="{BB962C8B-B14F-4D97-AF65-F5344CB8AC3E}">
        <p14:creationId xmlns:p14="http://schemas.microsoft.com/office/powerpoint/2010/main" val="309841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67</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FF"/>
                </a:solidFill>
              </a:rPr>
              <a:t>6. </a:t>
            </a:r>
            <a:r>
              <a:rPr lang="en-US" sz="2400" b="1" smtClean="0">
                <a:solidFill>
                  <a:srgbClr val="00B050"/>
                </a:solidFill>
              </a:rPr>
              <a:t>Lệnh </a:t>
            </a:r>
            <a:r>
              <a:rPr lang="en-US" sz="2400" b="1" smtClean="0">
                <a:solidFill>
                  <a:srgbClr val="FF00FF"/>
                </a:solidFill>
              </a:rPr>
              <a:t>quản lí bitnami wordpress</a:t>
            </a:r>
            <a:endParaRPr lang="en-US" sz="2400" b="1">
              <a:solidFill>
                <a:srgbClr val="FF00FF"/>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521207" y="1651567"/>
            <a:ext cx="8010525" cy="3019425"/>
          </a:xfrm>
          <a:prstGeom prst="rect">
            <a:avLst/>
          </a:prstGeom>
        </p:spPr>
      </p:pic>
    </p:spTree>
    <p:extLst>
      <p:ext uri="{BB962C8B-B14F-4D97-AF65-F5344CB8AC3E}">
        <p14:creationId xmlns:p14="http://schemas.microsoft.com/office/powerpoint/2010/main" val="1067883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68</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FF"/>
                </a:solidFill>
              </a:rPr>
              <a:t>7. </a:t>
            </a:r>
            <a:r>
              <a:rPr lang="en-US" sz="2400" b="1" smtClean="0">
                <a:solidFill>
                  <a:srgbClr val="00B050"/>
                </a:solidFill>
              </a:rPr>
              <a:t>Học cách </a:t>
            </a:r>
            <a:r>
              <a:rPr lang="en-US" sz="2400" b="1" smtClean="0">
                <a:solidFill>
                  <a:srgbClr val="00B0F0"/>
                </a:solidFill>
              </a:rPr>
              <a:t>binami wordpress khai báo virtual host cho apache </a:t>
            </a:r>
            <a:r>
              <a:rPr lang="en-US" sz="2400" b="1" smtClean="0">
                <a:solidFill>
                  <a:srgbClr val="00B050"/>
                </a:solidFill>
              </a:rPr>
              <a:t>thì</a:t>
            </a:r>
            <a:endParaRPr lang="en-US" sz="2400" b="1">
              <a:solidFill>
                <a:srgbClr val="00B05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8" name="Picture 7"/>
          <p:cNvPicPr>
            <a:picLocks noChangeAspect="1"/>
          </p:cNvPicPr>
          <p:nvPr/>
        </p:nvPicPr>
        <p:blipFill>
          <a:blip r:embed="rId3"/>
          <a:stretch>
            <a:fillRect/>
          </a:stretch>
        </p:blipFill>
        <p:spPr>
          <a:xfrm>
            <a:off x="402110" y="1723463"/>
            <a:ext cx="8162038" cy="2786753"/>
          </a:xfrm>
          <a:prstGeom prst="rect">
            <a:avLst/>
          </a:prstGeom>
        </p:spPr>
      </p:pic>
      <p:sp>
        <p:nvSpPr>
          <p:cNvPr id="9" name="Rectangle 8"/>
          <p:cNvSpPr/>
          <p:nvPr/>
        </p:nvSpPr>
        <p:spPr>
          <a:xfrm>
            <a:off x="902043" y="2739389"/>
            <a:ext cx="2261287" cy="101325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702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69</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smtClean="0">
                <a:solidFill>
                  <a:srgbClr val="FF0000"/>
                </a:solidFill>
              </a:rPr>
              <a:t>Cái lệnh gì thế (clgt) ???</a:t>
            </a:r>
            <a:endParaRPr lang="en-US" sz="2400" b="1">
              <a:solidFill>
                <a:srgbClr val="FF000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95614" y="1670611"/>
            <a:ext cx="11984704" cy="2105542"/>
          </a:xfrm>
          <a:prstGeom prst="rect">
            <a:avLst/>
          </a:prstGeom>
        </p:spPr>
      </p:pic>
    </p:spTree>
    <p:extLst>
      <p:ext uri="{BB962C8B-B14F-4D97-AF65-F5344CB8AC3E}">
        <p14:creationId xmlns:p14="http://schemas.microsoft.com/office/powerpoint/2010/main" val="421033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a:solidFill>
                  <a:srgbClr val="FF00FF"/>
                </a:solidFill>
              </a:rPr>
              <a:t>2. </a:t>
            </a:r>
            <a:r>
              <a:rPr lang="en-US" sz="2400" b="1">
                <a:solidFill>
                  <a:srgbClr val="00B050"/>
                </a:solidFill>
              </a:rPr>
              <a:t>Cài </a:t>
            </a:r>
            <a:r>
              <a:rPr lang="en-US" sz="2400" b="1" smtClean="0">
                <a:solidFill>
                  <a:srgbClr val="00B050"/>
                </a:solidFill>
              </a:rPr>
              <a:t>những </a:t>
            </a:r>
            <a:r>
              <a:rPr lang="en-US" sz="2400" b="1">
                <a:solidFill>
                  <a:srgbClr val="00B050"/>
                </a:solidFill>
              </a:rPr>
              <a:t>thứ liên quan </a:t>
            </a:r>
            <a:r>
              <a:rPr lang="en-US" sz="2400" b="1" smtClean="0">
                <a:solidFill>
                  <a:srgbClr val="00B050"/>
                </a:solidFill>
              </a:rPr>
              <a:t>để chạy wordpress bằng </a:t>
            </a:r>
            <a:r>
              <a:rPr lang="en-US" sz="2400" b="1">
                <a:solidFill>
                  <a:srgbClr val="00B050"/>
                </a:solidFill>
              </a:rPr>
              <a:t>cách gì?</a:t>
            </a: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7</a:t>
            </a:fld>
            <a:endParaRPr lang="en-US"/>
          </a:p>
        </p:txBody>
      </p:sp>
      <p:sp>
        <p:nvSpPr>
          <p:cNvPr id="4" name="TextBox 3"/>
          <p:cNvSpPr txBox="1"/>
          <p:nvPr/>
        </p:nvSpPr>
        <p:spPr>
          <a:xfrm>
            <a:off x="1271989" y="3232261"/>
            <a:ext cx="1491916" cy="707886"/>
          </a:xfrm>
          <a:prstGeom prst="rect">
            <a:avLst/>
          </a:prstGeom>
          <a:noFill/>
        </p:spPr>
        <p:txBody>
          <a:bodyPr wrap="square" rtlCol="0">
            <a:spAutoFit/>
          </a:bodyPr>
          <a:lstStyle/>
          <a:p>
            <a:r>
              <a:rPr lang="en-US" sz="2000" b="1" smtClean="0">
                <a:solidFill>
                  <a:srgbClr val="00B0F0"/>
                </a:solidFill>
              </a:rPr>
              <a:t>PHP</a:t>
            </a:r>
          </a:p>
          <a:p>
            <a:r>
              <a:rPr lang="en-US" sz="2000" b="1">
                <a:solidFill>
                  <a:srgbClr val="FF00FF"/>
                </a:solidFill>
              </a:rPr>
              <a:t>Viết = </a:t>
            </a:r>
            <a:r>
              <a:rPr lang="en-US" sz="2000" b="1" smtClean="0">
                <a:solidFill>
                  <a:srgbClr val="FF00FF"/>
                </a:solidFill>
              </a:rPr>
              <a:t>C</a:t>
            </a:r>
            <a:endParaRPr lang="en-US" sz="2000" b="1">
              <a:solidFill>
                <a:srgbClr val="FF00FF"/>
              </a:solidFill>
            </a:endParaRPr>
          </a:p>
        </p:txBody>
      </p:sp>
      <p:sp>
        <p:nvSpPr>
          <p:cNvPr id="9" name="TextBox 8"/>
          <p:cNvSpPr txBox="1"/>
          <p:nvPr/>
        </p:nvSpPr>
        <p:spPr>
          <a:xfrm>
            <a:off x="1271989" y="1522089"/>
            <a:ext cx="1856222" cy="707886"/>
          </a:xfrm>
          <a:prstGeom prst="rect">
            <a:avLst/>
          </a:prstGeom>
          <a:noFill/>
        </p:spPr>
        <p:txBody>
          <a:bodyPr wrap="square" rtlCol="0">
            <a:spAutoFit/>
          </a:bodyPr>
          <a:lstStyle/>
          <a:p>
            <a:r>
              <a:rPr lang="en-US" sz="2000" b="1" smtClean="0">
                <a:solidFill>
                  <a:srgbClr val="00B0F0"/>
                </a:solidFill>
              </a:rPr>
              <a:t>Apache</a:t>
            </a:r>
          </a:p>
          <a:p>
            <a:r>
              <a:rPr lang="en-US" sz="2000" b="1">
                <a:solidFill>
                  <a:srgbClr val="FF00FF"/>
                </a:solidFill>
              </a:rPr>
              <a:t>Viết = </a:t>
            </a:r>
            <a:r>
              <a:rPr lang="en-US" sz="2000" b="1" smtClean="0">
                <a:solidFill>
                  <a:srgbClr val="FF00FF"/>
                </a:solidFill>
              </a:rPr>
              <a:t>C</a:t>
            </a:r>
            <a:endParaRPr lang="en-US" sz="2000" b="1">
              <a:solidFill>
                <a:srgbClr val="FF00FF"/>
              </a:solidFill>
            </a:endParaRPr>
          </a:p>
        </p:txBody>
      </p:sp>
      <p:sp>
        <p:nvSpPr>
          <p:cNvPr id="10" name="TextBox 9"/>
          <p:cNvSpPr txBox="1"/>
          <p:nvPr/>
        </p:nvSpPr>
        <p:spPr>
          <a:xfrm>
            <a:off x="5006603" y="1522089"/>
            <a:ext cx="2162725" cy="707886"/>
          </a:xfrm>
          <a:prstGeom prst="rect">
            <a:avLst/>
          </a:prstGeom>
          <a:noFill/>
        </p:spPr>
        <p:txBody>
          <a:bodyPr wrap="square" rtlCol="0">
            <a:spAutoFit/>
          </a:bodyPr>
          <a:lstStyle/>
          <a:p>
            <a:r>
              <a:rPr lang="en-US" sz="2000" b="1" smtClean="0">
                <a:solidFill>
                  <a:srgbClr val="00B0F0"/>
                </a:solidFill>
              </a:rPr>
              <a:t>MariaDB</a:t>
            </a:r>
          </a:p>
          <a:p>
            <a:r>
              <a:rPr lang="en-US" sz="2000" b="1">
                <a:solidFill>
                  <a:srgbClr val="FF00FF"/>
                </a:solidFill>
              </a:rPr>
              <a:t>Viết = C/C++</a:t>
            </a:r>
          </a:p>
        </p:txBody>
      </p:sp>
      <p:sp>
        <p:nvSpPr>
          <p:cNvPr id="11" name="TextBox 10"/>
          <p:cNvSpPr txBox="1"/>
          <p:nvPr/>
        </p:nvSpPr>
        <p:spPr>
          <a:xfrm>
            <a:off x="8858446" y="1522089"/>
            <a:ext cx="1798609" cy="707886"/>
          </a:xfrm>
          <a:prstGeom prst="rect">
            <a:avLst/>
          </a:prstGeom>
          <a:noFill/>
        </p:spPr>
        <p:txBody>
          <a:bodyPr wrap="square" rtlCol="0">
            <a:spAutoFit/>
          </a:bodyPr>
          <a:lstStyle/>
          <a:p>
            <a:r>
              <a:rPr lang="en-US" sz="2000" b="1" smtClean="0">
                <a:solidFill>
                  <a:srgbClr val="00B0F0"/>
                </a:solidFill>
              </a:rPr>
              <a:t>Ghostscript</a:t>
            </a:r>
          </a:p>
          <a:p>
            <a:r>
              <a:rPr lang="en-US" sz="2000" b="1">
                <a:solidFill>
                  <a:srgbClr val="FF00FF"/>
                </a:solidFill>
              </a:rPr>
              <a:t>Viết = </a:t>
            </a:r>
            <a:r>
              <a:rPr lang="en-US" sz="2000" b="1" smtClean="0">
                <a:solidFill>
                  <a:srgbClr val="FF00FF"/>
                </a:solidFill>
              </a:rPr>
              <a:t>C</a:t>
            </a:r>
            <a:endParaRPr lang="en-US" sz="2000" b="1">
              <a:solidFill>
                <a:srgbClr val="FF00FF"/>
              </a:solidFill>
            </a:endParaRPr>
          </a:p>
        </p:txBody>
      </p:sp>
      <p:sp>
        <p:nvSpPr>
          <p:cNvPr id="12" name="TextBox 11"/>
          <p:cNvSpPr txBox="1"/>
          <p:nvPr/>
        </p:nvSpPr>
        <p:spPr>
          <a:xfrm>
            <a:off x="8858446" y="3232261"/>
            <a:ext cx="1858891" cy="707886"/>
          </a:xfrm>
          <a:prstGeom prst="rect">
            <a:avLst/>
          </a:prstGeom>
          <a:noFill/>
        </p:spPr>
        <p:txBody>
          <a:bodyPr wrap="square" rtlCol="0">
            <a:spAutoFit/>
          </a:bodyPr>
          <a:lstStyle/>
          <a:p>
            <a:r>
              <a:rPr lang="en-US" sz="2000" b="1" smtClean="0">
                <a:solidFill>
                  <a:srgbClr val="00B0F0"/>
                </a:solidFill>
              </a:rPr>
              <a:t>ImageMagick</a:t>
            </a:r>
          </a:p>
          <a:p>
            <a:r>
              <a:rPr lang="en-US" sz="2000" b="1">
                <a:solidFill>
                  <a:srgbClr val="FF00FF"/>
                </a:solidFill>
              </a:rPr>
              <a:t>Viết = </a:t>
            </a:r>
            <a:r>
              <a:rPr lang="en-US" sz="2000" b="1" smtClean="0">
                <a:solidFill>
                  <a:srgbClr val="FF00FF"/>
                </a:solidFill>
              </a:rPr>
              <a:t>C</a:t>
            </a:r>
            <a:endParaRPr lang="en-US" sz="2000" b="1">
              <a:solidFill>
                <a:srgbClr val="FF00FF"/>
              </a:solidFill>
            </a:endParaRPr>
          </a:p>
        </p:txBody>
      </p:sp>
      <p:pic>
        <p:nvPicPr>
          <p:cNvPr id="13" name="Picture 12"/>
          <p:cNvPicPr>
            <a:picLocks noChangeAspect="1"/>
          </p:cNvPicPr>
          <p:nvPr/>
        </p:nvPicPr>
        <p:blipFill>
          <a:blip r:embed="rId3"/>
          <a:stretch>
            <a:fillRect/>
          </a:stretch>
        </p:blipFill>
        <p:spPr>
          <a:xfrm>
            <a:off x="3893743" y="2559644"/>
            <a:ext cx="3495238" cy="1542857"/>
          </a:xfrm>
          <a:prstGeom prst="rect">
            <a:avLst/>
          </a:prstGeom>
        </p:spPr>
      </p:pic>
      <p:sp>
        <p:nvSpPr>
          <p:cNvPr id="7" name="TextBox 6"/>
          <p:cNvSpPr txBox="1"/>
          <p:nvPr/>
        </p:nvSpPr>
        <p:spPr>
          <a:xfrm>
            <a:off x="820464" y="4297386"/>
            <a:ext cx="10828061" cy="2308324"/>
          </a:xfrm>
          <a:prstGeom prst="rect">
            <a:avLst/>
          </a:prstGeom>
          <a:noFill/>
        </p:spPr>
        <p:txBody>
          <a:bodyPr wrap="square" rtlCol="0">
            <a:spAutoFit/>
          </a:bodyPr>
          <a:lstStyle/>
          <a:p>
            <a:r>
              <a:rPr lang="en-US" b="1" smtClean="0">
                <a:solidFill>
                  <a:srgbClr val="00B0F0"/>
                </a:solidFill>
              </a:rPr>
              <a:t>Lấy mã nguồn (source code) tất cả các phần mềm này</a:t>
            </a:r>
          </a:p>
          <a:p>
            <a:r>
              <a:rPr lang="en-US" b="1" smtClean="0">
                <a:solidFill>
                  <a:srgbClr val="00B0F0"/>
                </a:solidFill>
              </a:rPr>
              <a:t>Biên dịch (compile) thành file chạy (binary) là xong chứ gì!</a:t>
            </a:r>
          </a:p>
          <a:p>
            <a:endParaRPr lang="en-US" b="1" smtClean="0">
              <a:solidFill>
                <a:srgbClr val="FF0000"/>
              </a:solidFill>
            </a:endParaRPr>
          </a:p>
          <a:p>
            <a:r>
              <a:rPr lang="en-US" b="1" smtClean="0">
                <a:solidFill>
                  <a:srgbClr val="FF0000"/>
                </a:solidFill>
              </a:rPr>
              <a:t>Bạn sẽ tốn 1 đống thời gian đó, bạn ui</a:t>
            </a:r>
          </a:p>
          <a:p>
            <a:r>
              <a:rPr lang="en-US" b="1" smtClean="0">
                <a:solidFill>
                  <a:srgbClr val="FF0000"/>
                </a:solidFill>
              </a:rPr>
              <a:t>Không sao tui dư thời gian mà, tui sẽ ghi lại các bước làm, lần sau sẽ nhanh thui</a:t>
            </a:r>
          </a:p>
          <a:p>
            <a:endParaRPr lang="en-US" b="1" smtClean="0">
              <a:solidFill>
                <a:srgbClr val="FF0000"/>
              </a:solidFill>
            </a:endParaRPr>
          </a:p>
          <a:p>
            <a:r>
              <a:rPr lang="en-US" b="1" smtClean="0">
                <a:solidFill>
                  <a:srgbClr val="FF00FF"/>
                </a:solidFill>
              </a:rPr>
              <a:t>Vậy thì chiến thoai</a:t>
            </a:r>
          </a:p>
          <a:p>
            <a:r>
              <a:rPr lang="en-US" b="1" smtClean="0">
                <a:solidFill>
                  <a:srgbClr val="FF00FF"/>
                </a:solidFill>
              </a:rPr>
              <a:t>Xin </a:t>
            </a:r>
            <a:r>
              <a:rPr lang="en-US" b="1">
                <a:solidFill>
                  <a:srgbClr val="FF00FF"/>
                </a:solidFill>
              </a:rPr>
              <a:t>chúc </a:t>
            </a:r>
            <a:r>
              <a:rPr lang="en-US" b="1" smtClean="0">
                <a:solidFill>
                  <a:srgbClr val="FF00FF"/>
                </a:solidFill>
              </a:rPr>
              <a:t>mừng </a:t>
            </a:r>
            <a:r>
              <a:rPr lang="en-US" b="1">
                <a:solidFill>
                  <a:srgbClr val="FF00FF"/>
                </a:solidFill>
              </a:rPr>
              <a:t>bạn đã nắm khá sâu nhiều thứ trên </a:t>
            </a:r>
            <a:r>
              <a:rPr lang="en-US" b="1" smtClean="0">
                <a:solidFill>
                  <a:srgbClr val="FF00FF"/>
                </a:solidFill>
              </a:rPr>
              <a:t>Linux</a:t>
            </a:r>
          </a:p>
        </p:txBody>
      </p:sp>
    </p:spTree>
    <p:extLst>
      <p:ext uri="{BB962C8B-B14F-4D97-AF65-F5344CB8AC3E}">
        <p14:creationId xmlns:p14="http://schemas.microsoft.com/office/powerpoint/2010/main" val="2384051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70</a:t>
            </a:fld>
            <a:endParaRPr lang="en-US"/>
          </a:p>
        </p:txBody>
      </p:sp>
      <p:sp>
        <p:nvSpPr>
          <p:cNvPr id="4" name="Title 3"/>
          <p:cNvSpPr>
            <a:spLocks noGrp="1"/>
          </p:cNvSpPr>
          <p:nvPr>
            <p:ph type="title"/>
          </p:nvPr>
        </p:nvSpPr>
        <p:spPr>
          <a:xfrm>
            <a:off x="310191" y="359055"/>
            <a:ext cx="11187265" cy="526301"/>
          </a:xfrm>
        </p:spPr>
        <p:txBody>
          <a:bodyPr>
            <a:normAutofit/>
          </a:bodyPr>
          <a:lstStyle/>
          <a:p>
            <a:r>
              <a:rPr lang="en-US" sz="2400" b="1">
                <a:solidFill>
                  <a:srgbClr val="FF00FF"/>
                </a:solidFill>
              </a:rPr>
              <a:t>8</a:t>
            </a:r>
            <a:r>
              <a:rPr lang="en-US" sz="2400" b="1" smtClean="0">
                <a:solidFill>
                  <a:srgbClr val="FF00FF"/>
                </a:solidFill>
              </a:rPr>
              <a:t>. </a:t>
            </a:r>
            <a:r>
              <a:rPr lang="en-US" sz="2400" b="1" smtClean="0">
                <a:solidFill>
                  <a:srgbClr val="00B050"/>
                </a:solidFill>
              </a:rPr>
              <a:t>Cài </a:t>
            </a:r>
            <a:r>
              <a:rPr lang="en-US" sz="2400" b="1" smtClean="0">
                <a:solidFill>
                  <a:srgbClr val="FF00FF"/>
                </a:solidFill>
              </a:rPr>
              <a:t>bitnami wordpress </a:t>
            </a:r>
            <a:r>
              <a:rPr lang="en-US" sz="2400" b="1" smtClean="0">
                <a:solidFill>
                  <a:srgbClr val="00B050"/>
                </a:solidFill>
              </a:rPr>
              <a:t>trên </a:t>
            </a:r>
            <a:r>
              <a:rPr lang="en-US" sz="2400" b="1" smtClean="0">
                <a:solidFill>
                  <a:srgbClr val="00B0F0"/>
                </a:solidFill>
              </a:rPr>
              <a:t>Ubuntu 20.04.2</a:t>
            </a:r>
            <a:endParaRPr lang="en-US" sz="2400" b="1">
              <a:solidFill>
                <a:srgbClr val="00B0F0"/>
              </a:solidFill>
            </a:endParaRPr>
          </a:p>
        </p:txBody>
      </p:sp>
      <p:sp>
        <p:nvSpPr>
          <p:cNvPr id="2" name="TextBox 1"/>
          <p:cNvSpPr txBox="1"/>
          <p:nvPr/>
        </p:nvSpPr>
        <p:spPr>
          <a:xfrm>
            <a:off x="5631255" y="1792586"/>
            <a:ext cx="3186820" cy="369332"/>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3"/>
          <a:stretch>
            <a:fillRect/>
          </a:stretch>
        </p:blipFill>
        <p:spPr>
          <a:xfrm>
            <a:off x="310191" y="2089688"/>
            <a:ext cx="10105903" cy="461691"/>
          </a:xfrm>
          <a:prstGeom prst="rect">
            <a:avLst/>
          </a:prstGeom>
        </p:spPr>
      </p:pic>
      <p:pic>
        <p:nvPicPr>
          <p:cNvPr id="10" name="Picture 9"/>
          <p:cNvPicPr>
            <a:picLocks noChangeAspect="1"/>
          </p:cNvPicPr>
          <p:nvPr/>
        </p:nvPicPr>
        <p:blipFill>
          <a:blip r:embed="rId4"/>
          <a:stretch>
            <a:fillRect/>
          </a:stretch>
        </p:blipFill>
        <p:spPr>
          <a:xfrm>
            <a:off x="39591" y="3475557"/>
            <a:ext cx="12096750" cy="809625"/>
          </a:xfrm>
          <a:prstGeom prst="rect">
            <a:avLst/>
          </a:prstGeom>
        </p:spPr>
      </p:pic>
      <p:sp>
        <p:nvSpPr>
          <p:cNvPr id="11" name="Title 3"/>
          <p:cNvSpPr txBox="1">
            <a:spLocks/>
          </p:cNvSpPr>
          <p:nvPr/>
        </p:nvSpPr>
        <p:spPr>
          <a:xfrm>
            <a:off x="310191" y="1389868"/>
            <a:ext cx="11187265" cy="52630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smtClean="0">
                <a:solidFill>
                  <a:srgbClr val="00B050"/>
                </a:solidFill>
              </a:rPr>
              <a:t>Cài </a:t>
            </a:r>
            <a:r>
              <a:rPr lang="en-US" sz="2400" b="1">
                <a:solidFill>
                  <a:srgbClr val="00B050"/>
                </a:solidFill>
              </a:rPr>
              <a:t>trước gói </a:t>
            </a:r>
            <a:r>
              <a:rPr lang="en-US" sz="2400" b="1" smtClean="0">
                <a:solidFill>
                  <a:srgbClr val="00B0F0"/>
                </a:solidFill>
              </a:rPr>
              <a:t>libtinfo5</a:t>
            </a:r>
            <a:r>
              <a:rPr lang="en-US" sz="2400" b="1" smtClean="0">
                <a:solidFill>
                  <a:srgbClr val="00B050"/>
                </a:solidFill>
              </a:rPr>
              <a:t> chứa </a:t>
            </a:r>
            <a:r>
              <a:rPr lang="en-US" sz="2400" b="1">
                <a:solidFill>
                  <a:srgbClr val="00B050"/>
                </a:solidFill>
              </a:rPr>
              <a:t>thư viện </a:t>
            </a:r>
            <a:r>
              <a:rPr lang="en-US" sz="2400" b="1">
                <a:solidFill>
                  <a:srgbClr val="00B0F0"/>
                </a:solidFill>
              </a:rPr>
              <a:t>libtinfo.so.5</a:t>
            </a:r>
          </a:p>
        </p:txBody>
      </p:sp>
      <p:sp>
        <p:nvSpPr>
          <p:cNvPr id="12" name="Title 3"/>
          <p:cNvSpPr txBox="1">
            <a:spLocks/>
          </p:cNvSpPr>
          <p:nvPr/>
        </p:nvSpPr>
        <p:spPr>
          <a:xfrm>
            <a:off x="310190" y="2683741"/>
            <a:ext cx="11187265" cy="52630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smtClean="0">
                <a:solidFill>
                  <a:srgbClr val="00B050"/>
                </a:solidFill>
              </a:rPr>
              <a:t>để hổng bị lỗi này</a:t>
            </a:r>
            <a:endParaRPr lang="en-US" sz="2400" b="1">
              <a:solidFill>
                <a:srgbClr val="00B0F0"/>
              </a:solidFill>
            </a:endParaRPr>
          </a:p>
        </p:txBody>
      </p:sp>
      <p:pic>
        <p:nvPicPr>
          <p:cNvPr id="9" name="Picture 8"/>
          <p:cNvPicPr>
            <a:picLocks noChangeAspect="1"/>
          </p:cNvPicPr>
          <p:nvPr/>
        </p:nvPicPr>
        <p:blipFill>
          <a:blip r:embed="rId5"/>
          <a:stretch>
            <a:fillRect/>
          </a:stretch>
        </p:blipFill>
        <p:spPr>
          <a:xfrm>
            <a:off x="310190" y="5431250"/>
            <a:ext cx="8311207" cy="866020"/>
          </a:xfrm>
          <a:prstGeom prst="rect">
            <a:avLst/>
          </a:prstGeom>
        </p:spPr>
      </p:pic>
      <p:sp>
        <p:nvSpPr>
          <p:cNvPr id="13" name="Rectangle 12"/>
          <p:cNvSpPr/>
          <p:nvPr/>
        </p:nvSpPr>
        <p:spPr>
          <a:xfrm>
            <a:off x="5203179" y="3873587"/>
            <a:ext cx="1278541" cy="169786"/>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310190" y="4550697"/>
            <a:ext cx="11187265" cy="52630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smtClean="0">
                <a:solidFill>
                  <a:srgbClr val="00B050"/>
                </a:solidFill>
              </a:rPr>
              <a:t>Xem trong gói </a:t>
            </a:r>
            <a:r>
              <a:rPr lang="en-US" sz="2400" b="1">
                <a:solidFill>
                  <a:srgbClr val="00B0F0"/>
                </a:solidFill>
              </a:rPr>
              <a:t>libtinfo5 </a:t>
            </a:r>
            <a:r>
              <a:rPr lang="en-US" sz="2400" b="1" smtClean="0">
                <a:solidFill>
                  <a:srgbClr val="00B050"/>
                </a:solidFill>
              </a:rPr>
              <a:t>có chứa những gì</a:t>
            </a:r>
            <a:endParaRPr lang="en-US" sz="2400" b="1">
              <a:solidFill>
                <a:srgbClr val="00B0F0"/>
              </a:solidFill>
            </a:endParaRPr>
          </a:p>
        </p:txBody>
      </p:sp>
    </p:spTree>
    <p:extLst>
      <p:ext uri="{BB962C8B-B14F-4D97-AF65-F5344CB8AC3E}">
        <p14:creationId xmlns:p14="http://schemas.microsoft.com/office/powerpoint/2010/main" val="3933725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5457311"/>
          </a:xfrm>
        </p:spPr>
        <p:txBody>
          <a:bodyPr anchor="ctr" anchorCtr="0">
            <a:normAutofit/>
          </a:bodyPr>
          <a:lstStyle/>
          <a:p>
            <a:r>
              <a:rPr lang="vi-VN" sz="4000">
                <a:solidFill>
                  <a:schemeClr val="bg1"/>
                </a:solidFill>
              </a:rPr>
              <a:t>Khi tỉnh rượu lúc tàn canh</a:t>
            </a:r>
            <a:r>
              <a:rPr lang="vi-VN" sz="4000" smtClean="0">
                <a:solidFill>
                  <a:schemeClr val="bg1"/>
                </a:solidFill>
              </a:rPr>
              <a:t>,</a:t>
            </a:r>
            <a:r>
              <a:rPr lang="vi-VN" sz="4000">
                <a:solidFill>
                  <a:schemeClr val="bg1"/>
                </a:solidFill>
              </a:rPr>
              <a:t/>
            </a:r>
            <a:br>
              <a:rPr lang="vi-VN" sz="4000">
                <a:solidFill>
                  <a:schemeClr val="bg1"/>
                </a:solidFill>
              </a:rPr>
            </a:br>
            <a:r>
              <a:rPr lang="vi-VN" sz="4000">
                <a:solidFill>
                  <a:schemeClr val="bg1"/>
                </a:solidFill>
              </a:rPr>
              <a:t>Giật mình, mình lại thương mình xót xa.</a:t>
            </a:r>
            <a:br>
              <a:rPr lang="vi-VN" sz="400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Truyện Kiều – Nguyễn Du</a:t>
            </a:r>
            <a:endParaRPr lang="en-US" sz="4800">
              <a:solidFill>
                <a:schemeClr val="bg1"/>
              </a:solidFill>
            </a:endParaRPr>
          </a:p>
        </p:txBody>
      </p:sp>
    </p:spTree>
    <p:extLst>
      <p:ext uri="{BB962C8B-B14F-4D97-AF65-F5344CB8AC3E}">
        <p14:creationId xmlns:p14="http://schemas.microsoft.com/office/powerpoint/2010/main" val="30819432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Đoạn cuối cho 1 cuộc tình</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0241557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527477"/>
          </a:xfrm>
        </p:spPr>
        <p:txBody>
          <a:bodyPr anchor="ctr" anchorCtr="0">
            <a:normAutofit/>
          </a:bodyPr>
          <a:lstStyle/>
          <a:p>
            <a:r>
              <a:rPr lang="en-US" sz="2700" smtClean="0">
                <a:solidFill>
                  <a:schemeClr val="bg1"/>
                </a:solidFill>
              </a:rPr>
              <a:t>Ban đầu tui định đưa nội dung như này lên các trang học online trong và ngoài nước để làm vài khóa học thương mại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Nhưng sau cùng tui quyết định </a:t>
            </a:r>
            <a:r>
              <a:rPr lang="en-US" sz="2700" smtClean="0">
                <a:solidFill>
                  <a:schemeClr val="bg1"/>
                </a:solidFill>
              </a:rPr>
              <a:t>làm miễn </a:t>
            </a:r>
            <a:r>
              <a:rPr lang="en-US" sz="2700">
                <a:solidFill>
                  <a:schemeClr val="bg1"/>
                </a:solidFill>
              </a:rPr>
              <a:t>phí cho mọi </a:t>
            </a:r>
            <a:r>
              <a:rPr lang="en-US" sz="2700" smtClean="0">
                <a:solidFill>
                  <a:schemeClr val="bg1"/>
                </a:solidFill>
              </a:rPr>
              <a:t>người và viết </a:t>
            </a:r>
            <a:r>
              <a:rPr lang="en-US" sz="2700">
                <a:solidFill>
                  <a:schemeClr val="bg1"/>
                </a:solidFill>
              </a:rPr>
              <a:t>theo xì tai </a:t>
            </a:r>
            <a:r>
              <a:rPr lang="en-US" sz="2700" smtClean="0">
                <a:solidFill>
                  <a:schemeClr val="bg1"/>
                </a:solidFill>
              </a:rPr>
              <a:t>tự do (free style?), </a:t>
            </a:r>
            <a:r>
              <a:rPr lang="en-US" sz="2700">
                <a:solidFill>
                  <a:schemeClr val="bg1"/>
                </a:solidFill>
              </a:rPr>
              <a:t>xì </a:t>
            </a:r>
            <a:r>
              <a:rPr lang="en-US" sz="2700" smtClean="0">
                <a:solidFill>
                  <a:schemeClr val="bg1"/>
                </a:solidFill>
              </a:rPr>
              <a:t>tin với </a:t>
            </a:r>
            <a:r>
              <a:rPr lang="en-US" sz="2700">
                <a:solidFill>
                  <a:schemeClr val="bg1"/>
                </a:solidFill>
              </a:rPr>
              <a:t>nội dung ngắn gọn</a:t>
            </a:r>
            <a:r>
              <a:rPr lang="en-US" sz="2700" smtClean="0">
                <a:solidFill>
                  <a:schemeClr val="bg1"/>
                </a:solidFill>
              </a:rPr>
              <a:t>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a:solidFill>
                  <a:schemeClr val="bg1"/>
                </a:solidFill>
              </a:rPr>
              <a:t>→ giúp người mới bắt đầu dể </a:t>
            </a:r>
            <a:r>
              <a:rPr lang="en-US" sz="2700" smtClean="0">
                <a:solidFill>
                  <a:schemeClr val="bg1"/>
                </a:solidFill>
              </a:rPr>
              <a:t>hiểu</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 điều mà nội dung + hình thức học trang trọng không làm được </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và tui cũng thấy ngán mấy cái video xem xong mới biết chẳng có gì nhiều, mà lại hao mòn tuổi xanh.</a:t>
            </a:r>
            <a:endParaRPr lang="en-US" sz="4800">
              <a:solidFill>
                <a:schemeClr val="bg1"/>
              </a:solidFill>
            </a:endParaRPr>
          </a:p>
        </p:txBody>
      </p:sp>
      <p:pic>
        <p:nvPicPr>
          <p:cNvPr id="3" name="Picture 2"/>
          <p:cNvPicPr>
            <a:picLocks noChangeAspect="1"/>
          </p:cNvPicPr>
          <p:nvPr/>
        </p:nvPicPr>
        <p:blipFill>
          <a:blip r:embed="rId3"/>
          <a:stretch>
            <a:fillRect/>
          </a:stretch>
        </p:blipFill>
        <p:spPr>
          <a:xfrm>
            <a:off x="4350780" y="5320223"/>
            <a:ext cx="846534" cy="818315"/>
          </a:xfrm>
          <a:prstGeom prst="rect">
            <a:avLst/>
          </a:prstGeom>
        </p:spPr>
      </p:pic>
    </p:spTree>
    <p:extLst>
      <p:ext uri="{BB962C8B-B14F-4D97-AF65-F5344CB8AC3E}">
        <p14:creationId xmlns:p14="http://schemas.microsoft.com/office/powerpoint/2010/main" val="26574916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365759"/>
            <a:ext cx="11310423" cy="6175717"/>
          </a:xfrm>
        </p:spPr>
        <p:txBody>
          <a:bodyPr anchor="ctr" anchorCtr="0">
            <a:normAutofit fontScale="90000"/>
          </a:bodyPr>
          <a:lstStyle/>
          <a:p>
            <a:r>
              <a:rPr lang="en-US" sz="2700" smtClean="0">
                <a:solidFill>
                  <a:schemeClr val="bg1"/>
                </a:solidFill>
              </a:rPr>
              <a:t>Nếu bạn thấy tài liệu này có ích, hãy mua cho tui ly cà phê</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À mà tui hổng có uống café! Tui ăn trái cây hà!</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Tổ chức, cá nhân nào muốn giúp tui trả tiền </a:t>
            </a:r>
            <a:r>
              <a:rPr lang="en-US" sz="2700" smtClean="0">
                <a:solidFill>
                  <a:schemeClr val="bg1"/>
                </a:solidFill>
              </a:rPr>
              <a:t>điện mấy ngày viết tài liệu này, </a:t>
            </a:r>
            <a:r>
              <a:rPr lang="en-US" sz="2700">
                <a:solidFill>
                  <a:schemeClr val="bg1"/>
                </a:solidFill>
              </a:rPr>
              <a:t>cho tui 1 hộp cơm, 1 kí trái </a:t>
            </a:r>
            <a:r>
              <a:rPr lang="en-US" sz="2700" smtClean="0">
                <a:solidFill>
                  <a:schemeClr val="bg1"/>
                </a:solidFill>
              </a:rPr>
              <a:t>cây hay </a:t>
            </a:r>
            <a:r>
              <a:rPr lang="en-US" sz="2700">
                <a:solidFill>
                  <a:schemeClr val="bg1"/>
                </a:solidFill>
              </a:rPr>
              <a:t>1 trái sầu </a:t>
            </a:r>
            <a:r>
              <a:rPr lang="en-US" sz="2700" smtClean="0">
                <a:solidFill>
                  <a:schemeClr val="bg1"/>
                </a:solidFill>
              </a:rPr>
              <a:t>riêng, </a:t>
            </a:r>
            <a:r>
              <a:rPr lang="en-US" sz="2700">
                <a:solidFill>
                  <a:schemeClr val="bg1"/>
                </a:solidFill>
              </a:rPr>
              <a:t>1 căn nhà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Xin gửi vào </a:t>
            </a:r>
            <a:r>
              <a:rPr lang="en-US" sz="2700" smtClean="0">
                <a:solidFill>
                  <a:schemeClr val="bg1"/>
                </a:solidFill>
              </a:rPr>
              <a:t>đây</a:t>
            </a:r>
            <a:br>
              <a:rPr lang="en-US" sz="2700" smtClean="0">
                <a:solidFill>
                  <a:schemeClr val="bg1"/>
                </a:solidFill>
              </a:rPr>
            </a:br>
            <a:r>
              <a:rPr lang="en-US" sz="2700">
                <a:solidFill>
                  <a:schemeClr val="bg1"/>
                </a:solidFill>
              </a:rPr>
              <a:t/>
            </a:r>
            <a:br>
              <a:rPr lang="en-US" sz="2700">
                <a:solidFill>
                  <a:schemeClr val="bg1"/>
                </a:solidFill>
              </a:rPr>
            </a:br>
            <a:r>
              <a:rPr lang="en-US" sz="3300" b="1">
                <a:solidFill>
                  <a:schemeClr val="bg1"/>
                </a:solidFill>
              </a:rPr>
              <a:t>Ngân hàng </a:t>
            </a:r>
            <a:r>
              <a:rPr lang="en-US" sz="3300" b="1" smtClean="0">
                <a:solidFill>
                  <a:schemeClr val="bg1"/>
                </a:solidFill>
              </a:rPr>
              <a:t>OCB</a:t>
            </a:r>
            <a:r>
              <a:rPr lang="en-US" sz="3300" smtClean="0">
                <a:solidFill>
                  <a:schemeClr val="bg1"/>
                </a:solidFill>
              </a:rPr>
              <a:t> </a:t>
            </a:r>
            <a:r>
              <a:rPr lang="en-US" sz="3300" b="1">
                <a:solidFill>
                  <a:schemeClr val="bg1"/>
                </a:solidFill>
              </a:rPr>
              <a:t>số tài khoản: </a:t>
            </a:r>
            <a:r>
              <a:rPr lang="en-US" sz="3300" b="1" smtClean="0">
                <a:solidFill>
                  <a:schemeClr val="bg1"/>
                </a:solidFill>
              </a:rPr>
              <a:t>0019 </a:t>
            </a:r>
            <a:r>
              <a:rPr lang="en-US" sz="3300" b="1">
                <a:solidFill>
                  <a:schemeClr val="bg1"/>
                </a:solidFill>
              </a:rPr>
              <a:t>1000 1316 </a:t>
            </a:r>
            <a:r>
              <a:rPr lang="en-US" sz="3300" b="1" smtClean="0">
                <a:solidFill>
                  <a:schemeClr val="bg1"/>
                </a:solidFill>
              </a:rPr>
              <a:t>0002</a:t>
            </a:r>
            <a:br>
              <a:rPr lang="en-US" sz="3300" b="1" smtClean="0">
                <a:solidFill>
                  <a:schemeClr val="bg1"/>
                </a:solidFill>
              </a:rPr>
            </a:br>
            <a:r>
              <a:rPr lang="en-US" sz="3300" b="1">
                <a:solidFill>
                  <a:schemeClr val="bg1"/>
                </a:solidFill>
              </a:rPr>
              <a:t>Nguyễn Trung Hiếu</a:t>
            </a:r>
            <a:r>
              <a:rPr lang="en-US" b="1" smtClean="0">
                <a:solidFill>
                  <a:schemeClr val="bg1"/>
                </a:solidFill>
              </a:rPr>
              <a:t/>
            </a:r>
            <a:br>
              <a:rPr lang="en-US" b="1"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Sự ủng hộ tài chính của các bạn giúp tui có cuộc sống tốt hơn</a:t>
            </a:r>
            <a:br>
              <a:rPr lang="en-US" sz="2700" smtClean="0">
                <a:solidFill>
                  <a:schemeClr val="bg1"/>
                </a:solidFill>
              </a:rPr>
            </a:br>
            <a:r>
              <a:rPr lang="en-US" sz="2700" smtClean="0">
                <a:solidFill>
                  <a:schemeClr val="bg1"/>
                </a:solidFill>
              </a:rPr>
              <a:t>và làm ra nhiều tài liệu hay ho hơn</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Nếu còn cảm hứng + sức khỏe tui sẽ viết khoảng 100 bài viết kỹ thuật như này</a:t>
            </a:r>
            <a:endParaRPr lang="en-US" sz="4800">
              <a:solidFill>
                <a:schemeClr val="bg1"/>
              </a:solidFill>
            </a:endParaRPr>
          </a:p>
        </p:txBody>
      </p:sp>
      <p:pic>
        <p:nvPicPr>
          <p:cNvPr id="4" name="Picture 3"/>
          <p:cNvPicPr>
            <a:picLocks noChangeAspect="1"/>
          </p:cNvPicPr>
          <p:nvPr/>
        </p:nvPicPr>
        <p:blipFill>
          <a:blip r:embed="rId3"/>
          <a:stretch>
            <a:fillRect/>
          </a:stretch>
        </p:blipFill>
        <p:spPr>
          <a:xfrm>
            <a:off x="7125608" y="2366921"/>
            <a:ext cx="981075" cy="952500"/>
          </a:xfrm>
          <a:prstGeom prst="rect">
            <a:avLst/>
          </a:prstGeom>
        </p:spPr>
      </p:pic>
      <p:pic>
        <p:nvPicPr>
          <p:cNvPr id="6" name="Picture 5"/>
          <p:cNvPicPr>
            <a:picLocks noChangeAspect="1"/>
          </p:cNvPicPr>
          <p:nvPr/>
        </p:nvPicPr>
        <p:blipFill>
          <a:blip r:embed="rId4"/>
          <a:stretch>
            <a:fillRect/>
          </a:stretch>
        </p:blipFill>
        <p:spPr>
          <a:xfrm>
            <a:off x="10592938" y="5500468"/>
            <a:ext cx="950409" cy="932644"/>
          </a:xfrm>
          <a:prstGeom prst="rect">
            <a:avLst/>
          </a:prstGeom>
        </p:spPr>
      </p:pic>
    </p:spTree>
    <p:extLst>
      <p:ext uri="{BB962C8B-B14F-4D97-AF65-F5344CB8AC3E}">
        <p14:creationId xmlns:p14="http://schemas.microsoft.com/office/powerpoint/2010/main" val="191716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618736"/>
            <a:ext cx="11292251" cy="2985348"/>
          </a:xfrm>
        </p:spPr>
        <p:txBody>
          <a:bodyPr>
            <a:noAutofit/>
          </a:bodyPr>
          <a:lstStyle/>
          <a:p>
            <a:r>
              <a:rPr lang="vi-VN" sz="3000" b="1" smtClean="0">
                <a:solidFill>
                  <a:srgbClr val="00B0F0"/>
                </a:solidFill>
              </a:rPr>
              <a:t>Thời gian cứ trôi bình yên,</a:t>
            </a:r>
            <a:br>
              <a:rPr lang="vi-VN" sz="3000" b="1" smtClean="0">
                <a:solidFill>
                  <a:srgbClr val="00B0F0"/>
                </a:solidFill>
              </a:rPr>
            </a:br>
            <a:r>
              <a:rPr lang="vi-VN" sz="3000" b="1" smtClean="0">
                <a:solidFill>
                  <a:srgbClr val="00B0F0"/>
                </a:solidFill>
              </a:rPr>
              <a:t>Rồi một ngày kia giông bão kéo đến nơi đây.</a:t>
            </a:r>
            <a:br>
              <a:rPr lang="vi-VN" sz="3000" b="1" smtClean="0">
                <a:solidFill>
                  <a:srgbClr val="00B0F0"/>
                </a:solidFill>
              </a:rPr>
            </a:br>
            <a:r>
              <a:rPr lang="vi-VN" sz="3000" b="1" smtClean="0">
                <a:solidFill>
                  <a:srgbClr val="00B0F0"/>
                </a:solidFill>
              </a:rPr>
              <a:t>Để rồi em đã mãi bay đi, theo cánh chim trời.</a:t>
            </a:r>
            <a:br>
              <a:rPr lang="vi-VN" sz="3000" b="1" smtClean="0">
                <a:solidFill>
                  <a:srgbClr val="00B0F0"/>
                </a:solidFill>
              </a:rPr>
            </a:br>
            <a:r>
              <a:rPr lang="en-US" sz="3000" b="1" smtClean="0">
                <a:solidFill>
                  <a:srgbClr val="00B0F0"/>
                </a:solidFill>
              </a:rPr>
              <a:t/>
            </a:r>
            <a:br>
              <a:rPr lang="en-US" sz="3000" b="1" smtClean="0">
                <a:solidFill>
                  <a:srgbClr val="00B0F0"/>
                </a:solidFill>
              </a:rPr>
            </a:br>
            <a:r>
              <a:rPr lang="en-US" sz="3000" b="1" smtClean="0">
                <a:solidFill>
                  <a:srgbClr val="00B0F0"/>
                </a:solidFill>
              </a:rPr>
              <a:t/>
            </a:r>
            <a:br>
              <a:rPr lang="en-US" sz="3000" b="1" smtClean="0">
                <a:solidFill>
                  <a:srgbClr val="00B0F0"/>
                </a:solidFill>
              </a:rPr>
            </a:br>
            <a:r>
              <a:rPr lang="vi-VN" sz="3000" b="1">
                <a:solidFill>
                  <a:srgbClr val="00B0F0"/>
                </a:solidFill>
              </a:rPr>
              <a:t>Tình Em Là Đại Dương –</a:t>
            </a:r>
            <a:r>
              <a:rPr lang="vi-VN" sz="3000" b="1" smtClean="0">
                <a:solidFill>
                  <a:srgbClr val="00B0F0"/>
                </a:solidFill>
              </a:rPr>
              <a:t> </a:t>
            </a:r>
            <a:r>
              <a:rPr lang="vi-VN" sz="3000" b="1">
                <a:solidFill>
                  <a:srgbClr val="FF00FF"/>
                </a:solidFill>
              </a:rPr>
              <a:t>Duy </a:t>
            </a:r>
            <a:r>
              <a:rPr lang="vi-VN" sz="3000" b="1" smtClean="0">
                <a:solidFill>
                  <a:srgbClr val="FF00FF"/>
                </a:solidFill>
              </a:rPr>
              <a:t>Mạnh</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297347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3. </a:t>
            </a:r>
            <a:r>
              <a:rPr lang="en-US" sz="2400" b="1">
                <a:solidFill>
                  <a:srgbClr val="00B050"/>
                </a:solidFill>
              </a:rPr>
              <a:t>K</a:t>
            </a:r>
            <a:r>
              <a:rPr lang="en-US" sz="2400" b="1" smtClean="0">
                <a:solidFill>
                  <a:srgbClr val="00B050"/>
                </a:solidFill>
              </a:rPr>
              <a:t>hông lâu sau đó mọi thứ sẽ thay đổi</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9</a:t>
            </a:fld>
            <a:endParaRPr lang="en-US"/>
          </a:p>
        </p:txBody>
      </p:sp>
      <p:sp>
        <p:nvSpPr>
          <p:cNvPr id="4" name="TextBox 3"/>
          <p:cNvSpPr txBox="1"/>
          <p:nvPr/>
        </p:nvSpPr>
        <p:spPr>
          <a:xfrm>
            <a:off x="1271989" y="3232261"/>
            <a:ext cx="1491916" cy="1015663"/>
          </a:xfrm>
          <a:prstGeom prst="rect">
            <a:avLst/>
          </a:prstGeom>
          <a:noFill/>
        </p:spPr>
        <p:txBody>
          <a:bodyPr wrap="square" rtlCol="0">
            <a:spAutoFit/>
          </a:bodyPr>
          <a:lstStyle/>
          <a:p>
            <a:r>
              <a:rPr lang="en-US" sz="2000" b="1" smtClean="0">
                <a:solidFill>
                  <a:srgbClr val="00B0F0"/>
                </a:solidFill>
              </a:rPr>
              <a:t>PHP</a:t>
            </a:r>
          </a:p>
          <a:p>
            <a:r>
              <a:rPr lang="en-US" sz="2000" smtClean="0">
                <a:solidFill>
                  <a:srgbClr val="FF00FF"/>
                </a:solidFill>
              </a:rPr>
              <a:t>7.4.x, 8.0.x</a:t>
            </a:r>
          </a:p>
          <a:p>
            <a:r>
              <a:rPr lang="en-US" sz="2000" smtClean="0">
                <a:solidFill>
                  <a:srgbClr val="FF0000"/>
                </a:solidFill>
              </a:rPr>
              <a:t>8.1.x?</a:t>
            </a:r>
            <a:endParaRPr lang="en-US" sz="2000">
              <a:solidFill>
                <a:srgbClr val="FF0000"/>
              </a:solidFill>
            </a:endParaRPr>
          </a:p>
        </p:txBody>
      </p:sp>
      <p:sp>
        <p:nvSpPr>
          <p:cNvPr id="9" name="TextBox 8"/>
          <p:cNvSpPr txBox="1"/>
          <p:nvPr/>
        </p:nvSpPr>
        <p:spPr>
          <a:xfrm>
            <a:off x="1271989" y="1522089"/>
            <a:ext cx="1491916" cy="1015663"/>
          </a:xfrm>
          <a:prstGeom prst="rect">
            <a:avLst/>
          </a:prstGeom>
          <a:noFill/>
        </p:spPr>
        <p:txBody>
          <a:bodyPr wrap="square" rtlCol="0">
            <a:spAutoFit/>
          </a:bodyPr>
          <a:lstStyle/>
          <a:p>
            <a:r>
              <a:rPr lang="en-US" sz="2000" b="1" smtClean="0">
                <a:solidFill>
                  <a:srgbClr val="00B0F0"/>
                </a:solidFill>
              </a:rPr>
              <a:t>Apache</a:t>
            </a:r>
          </a:p>
          <a:p>
            <a:r>
              <a:rPr lang="en-US" sz="2000" smtClean="0">
                <a:solidFill>
                  <a:srgbClr val="FF00FF"/>
                </a:solidFill>
              </a:rPr>
              <a:t>2.4.x</a:t>
            </a:r>
          </a:p>
          <a:p>
            <a:r>
              <a:rPr lang="en-US" sz="2000" smtClean="0">
                <a:solidFill>
                  <a:srgbClr val="FF0000"/>
                </a:solidFill>
              </a:rPr>
              <a:t>2.5.x?</a:t>
            </a:r>
            <a:endParaRPr lang="en-US" sz="2000">
              <a:solidFill>
                <a:srgbClr val="FF0000"/>
              </a:solidFill>
            </a:endParaRPr>
          </a:p>
        </p:txBody>
      </p:sp>
      <p:sp>
        <p:nvSpPr>
          <p:cNvPr id="10" name="TextBox 9"/>
          <p:cNvSpPr txBox="1"/>
          <p:nvPr/>
        </p:nvSpPr>
        <p:spPr>
          <a:xfrm>
            <a:off x="5006603" y="1522089"/>
            <a:ext cx="2162725" cy="1015663"/>
          </a:xfrm>
          <a:prstGeom prst="rect">
            <a:avLst/>
          </a:prstGeom>
          <a:noFill/>
        </p:spPr>
        <p:txBody>
          <a:bodyPr wrap="square" rtlCol="0">
            <a:spAutoFit/>
          </a:bodyPr>
          <a:lstStyle/>
          <a:p>
            <a:r>
              <a:rPr lang="en-US" sz="2000" b="1" smtClean="0">
                <a:solidFill>
                  <a:srgbClr val="00B0F0"/>
                </a:solidFill>
              </a:rPr>
              <a:t>MariaDB</a:t>
            </a:r>
          </a:p>
          <a:p>
            <a:r>
              <a:rPr lang="en-US" sz="2000" smtClean="0">
                <a:solidFill>
                  <a:srgbClr val="FF00FF"/>
                </a:solidFill>
              </a:rPr>
              <a:t>10.5.x, 10.6.x</a:t>
            </a:r>
          </a:p>
          <a:p>
            <a:r>
              <a:rPr lang="en-US" sz="2000" smtClean="0">
                <a:solidFill>
                  <a:srgbClr val="FF0000"/>
                </a:solidFill>
              </a:rPr>
              <a:t>10.7.x?</a:t>
            </a:r>
            <a:endParaRPr lang="en-US" sz="2000">
              <a:solidFill>
                <a:srgbClr val="FF0000"/>
              </a:solidFill>
            </a:endParaRPr>
          </a:p>
        </p:txBody>
      </p:sp>
      <p:sp>
        <p:nvSpPr>
          <p:cNvPr id="11" name="TextBox 10"/>
          <p:cNvSpPr txBox="1"/>
          <p:nvPr/>
        </p:nvSpPr>
        <p:spPr>
          <a:xfrm>
            <a:off x="8858446" y="1522089"/>
            <a:ext cx="1798609" cy="1015663"/>
          </a:xfrm>
          <a:prstGeom prst="rect">
            <a:avLst/>
          </a:prstGeom>
          <a:noFill/>
        </p:spPr>
        <p:txBody>
          <a:bodyPr wrap="square" rtlCol="0">
            <a:spAutoFit/>
          </a:bodyPr>
          <a:lstStyle/>
          <a:p>
            <a:r>
              <a:rPr lang="en-US" sz="2000" b="1" smtClean="0">
                <a:solidFill>
                  <a:srgbClr val="00B0F0"/>
                </a:solidFill>
              </a:rPr>
              <a:t>Ghostscript</a:t>
            </a:r>
          </a:p>
          <a:p>
            <a:r>
              <a:rPr lang="en-US" sz="2000" smtClean="0">
                <a:solidFill>
                  <a:srgbClr val="FF00FF"/>
                </a:solidFill>
              </a:rPr>
              <a:t>9.54.x</a:t>
            </a:r>
          </a:p>
          <a:p>
            <a:r>
              <a:rPr lang="en-US" sz="2000" smtClean="0">
                <a:solidFill>
                  <a:srgbClr val="FF0000"/>
                </a:solidFill>
              </a:rPr>
              <a:t>9.55.x?</a:t>
            </a:r>
            <a:endParaRPr lang="en-US" sz="2000">
              <a:solidFill>
                <a:srgbClr val="FF0000"/>
              </a:solidFill>
            </a:endParaRPr>
          </a:p>
        </p:txBody>
      </p:sp>
      <p:sp>
        <p:nvSpPr>
          <p:cNvPr id="12" name="TextBox 11"/>
          <p:cNvSpPr txBox="1"/>
          <p:nvPr/>
        </p:nvSpPr>
        <p:spPr>
          <a:xfrm>
            <a:off x="8858446" y="3232261"/>
            <a:ext cx="1858891" cy="1015663"/>
          </a:xfrm>
          <a:prstGeom prst="rect">
            <a:avLst/>
          </a:prstGeom>
          <a:noFill/>
        </p:spPr>
        <p:txBody>
          <a:bodyPr wrap="square" rtlCol="0">
            <a:spAutoFit/>
          </a:bodyPr>
          <a:lstStyle/>
          <a:p>
            <a:r>
              <a:rPr lang="en-US" sz="2000" b="1" smtClean="0">
                <a:solidFill>
                  <a:srgbClr val="00B0F0"/>
                </a:solidFill>
              </a:rPr>
              <a:t>ImageMagick</a:t>
            </a:r>
          </a:p>
          <a:p>
            <a:r>
              <a:rPr lang="en-US" sz="2000" smtClean="0">
                <a:solidFill>
                  <a:srgbClr val="FF00FF"/>
                </a:solidFill>
              </a:rPr>
              <a:t>7.1.x</a:t>
            </a:r>
          </a:p>
          <a:p>
            <a:r>
              <a:rPr lang="en-US" sz="2000" smtClean="0">
                <a:solidFill>
                  <a:srgbClr val="FF0000"/>
                </a:solidFill>
              </a:rPr>
              <a:t>7.2.x?</a:t>
            </a:r>
            <a:endParaRPr lang="en-US" sz="2000">
              <a:solidFill>
                <a:srgbClr val="FF0000"/>
              </a:solidFill>
            </a:endParaRPr>
          </a:p>
        </p:txBody>
      </p:sp>
      <p:pic>
        <p:nvPicPr>
          <p:cNvPr id="13" name="Picture 12"/>
          <p:cNvPicPr>
            <a:picLocks noChangeAspect="1"/>
          </p:cNvPicPr>
          <p:nvPr/>
        </p:nvPicPr>
        <p:blipFill>
          <a:blip r:embed="rId3"/>
          <a:stretch>
            <a:fillRect/>
          </a:stretch>
        </p:blipFill>
        <p:spPr>
          <a:xfrm>
            <a:off x="3893743" y="2813541"/>
            <a:ext cx="3495238" cy="1542857"/>
          </a:xfrm>
          <a:prstGeom prst="rect">
            <a:avLst/>
          </a:prstGeom>
        </p:spPr>
      </p:pic>
      <p:sp>
        <p:nvSpPr>
          <p:cNvPr id="7" name="TextBox 6"/>
          <p:cNvSpPr txBox="1"/>
          <p:nvPr/>
        </p:nvSpPr>
        <p:spPr>
          <a:xfrm>
            <a:off x="2490417" y="4522254"/>
            <a:ext cx="7741404" cy="2031325"/>
          </a:xfrm>
          <a:prstGeom prst="rect">
            <a:avLst/>
          </a:prstGeom>
          <a:noFill/>
        </p:spPr>
        <p:txBody>
          <a:bodyPr wrap="square" rtlCol="0">
            <a:spAutoFit/>
          </a:bodyPr>
          <a:lstStyle/>
          <a:p>
            <a:r>
              <a:rPr lang="en-US" b="1" smtClean="0">
                <a:solidFill>
                  <a:srgbClr val="00B0F0"/>
                </a:solidFill>
              </a:rPr>
              <a:t>Sau 1 thời gian tất cả đều lên giá, í lộn lên số</a:t>
            </a:r>
          </a:p>
          <a:p>
            <a:r>
              <a:rPr lang="en-US" b="1" smtClean="0">
                <a:solidFill>
                  <a:srgbClr val="00B0F0"/>
                </a:solidFill>
              </a:rPr>
              <a:t>Cần </a:t>
            </a:r>
            <a:r>
              <a:rPr lang="en-US" b="1" smtClean="0">
                <a:solidFill>
                  <a:srgbClr val="FF00FF"/>
                </a:solidFill>
              </a:rPr>
              <a:t>lên ngày mới (update) </a:t>
            </a:r>
            <a:r>
              <a:rPr lang="en-US" b="1" smtClean="0">
                <a:solidFill>
                  <a:srgbClr val="00B0F0"/>
                </a:solidFill>
              </a:rPr>
              <a:t>hoặc </a:t>
            </a:r>
            <a:r>
              <a:rPr lang="en-US" b="1" smtClean="0">
                <a:solidFill>
                  <a:srgbClr val="FF00FF"/>
                </a:solidFill>
              </a:rPr>
              <a:t>lên đời mới (upgrade) </a:t>
            </a:r>
            <a:r>
              <a:rPr lang="en-US" b="1" smtClean="0">
                <a:solidFill>
                  <a:srgbClr val="00B0F0"/>
                </a:solidFill>
              </a:rPr>
              <a:t>cho các bạn í</a:t>
            </a:r>
          </a:p>
          <a:p>
            <a:r>
              <a:rPr lang="en-US" b="1" smtClean="0">
                <a:solidFill>
                  <a:srgbClr val="00B0F0"/>
                </a:solidFill>
              </a:rPr>
              <a:t>Vì sao? </a:t>
            </a:r>
          </a:p>
          <a:p>
            <a:r>
              <a:rPr lang="en-US" b="1" smtClean="0">
                <a:solidFill>
                  <a:srgbClr val="00B0F0"/>
                </a:solidFill>
              </a:rPr>
              <a:t>Lỗi bảo mật (CVE) được phát hiện nè, sửa lỗi phát sinh nè, </a:t>
            </a:r>
          </a:p>
          <a:p>
            <a:r>
              <a:rPr lang="en-US" b="1" smtClean="0">
                <a:solidFill>
                  <a:srgbClr val="00B0F0"/>
                </a:solidFill>
              </a:rPr>
              <a:t>chức năng mới nè, nghỉ chơi với cái cũ nè (enf of life support)</a:t>
            </a:r>
          </a:p>
          <a:p>
            <a:r>
              <a:rPr lang="en-US" b="1" smtClean="0">
                <a:solidFill>
                  <a:srgbClr val="FF0000"/>
                </a:solidFill>
              </a:rPr>
              <a:t>→ Biên dịch từ source code tiếp?</a:t>
            </a:r>
          </a:p>
          <a:p>
            <a:r>
              <a:rPr lang="en-US" b="1" smtClean="0">
                <a:solidFill>
                  <a:srgbClr val="FF0000"/>
                </a:solidFill>
              </a:rPr>
              <a:t>Thích thì làm tiếp thôi sợ gì chứ, có chiện gì sao?</a:t>
            </a:r>
            <a:r>
              <a:rPr lang="en-US" b="1">
                <a:solidFill>
                  <a:srgbClr val="FF0000"/>
                </a:solidFill>
              </a:rPr>
              <a:t> </a:t>
            </a:r>
            <a:r>
              <a:rPr lang="en-US" b="1" smtClean="0">
                <a:solidFill>
                  <a:srgbClr val="FF0000"/>
                </a:solidFill>
              </a:rPr>
              <a:t>Làm đi sẽ biết!!!</a:t>
            </a:r>
          </a:p>
        </p:txBody>
      </p:sp>
      <p:sp>
        <p:nvSpPr>
          <p:cNvPr id="14" name="TextBox 13"/>
          <p:cNvSpPr txBox="1"/>
          <p:nvPr/>
        </p:nvSpPr>
        <p:spPr>
          <a:xfrm>
            <a:off x="6249581" y="3182189"/>
            <a:ext cx="919747" cy="707886"/>
          </a:xfrm>
          <a:prstGeom prst="rect">
            <a:avLst/>
          </a:prstGeom>
          <a:noFill/>
        </p:spPr>
        <p:txBody>
          <a:bodyPr wrap="square" rtlCol="0">
            <a:spAutoFit/>
          </a:bodyPr>
          <a:lstStyle/>
          <a:p>
            <a:r>
              <a:rPr lang="en-US" sz="2000" smtClean="0">
                <a:solidFill>
                  <a:srgbClr val="FF00FF"/>
                </a:solidFill>
              </a:rPr>
              <a:t>5.8.x</a:t>
            </a:r>
          </a:p>
          <a:p>
            <a:r>
              <a:rPr lang="en-US" sz="2000" smtClean="0">
                <a:solidFill>
                  <a:srgbClr val="FF0000"/>
                </a:solidFill>
              </a:rPr>
              <a:t>5.9.x?</a:t>
            </a:r>
            <a:endParaRPr lang="en-US" sz="2000">
              <a:solidFill>
                <a:srgbClr val="FF0000"/>
              </a:solidFill>
            </a:endParaRPr>
          </a:p>
        </p:txBody>
      </p:sp>
      <p:pic>
        <p:nvPicPr>
          <p:cNvPr id="8" name="Picture 7"/>
          <p:cNvPicPr>
            <a:picLocks noChangeAspect="1"/>
          </p:cNvPicPr>
          <p:nvPr/>
        </p:nvPicPr>
        <p:blipFill>
          <a:blip r:embed="rId4"/>
          <a:stretch>
            <a:fillRect/>
          </a:stretch>
        </p:blipFill>
        <p:spPr>
          <a:xfrm>
            <a:off x="9711323" y="6002408"/>
            <a:ext cx="803485" cy="775779"/>
          </a:xfrm>
          <a:prstGeom prst="rect">
            <a:avLst/>
          </a:prstGeom>
        </p:spPr>
      </p:pic>
    </p:spTree>
    <p:extLst>
      <p:ext uri="{BB962C8B-B14F-4D97-AF65-F5344CB8AC3E}">
        <p14:creationId xmlns:p14="http://schemas.microsoft.com/office/powerpoint/2010/main" val="1612606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16c05727-aa75-4e4a-9b5f-8a80a1165891"/>
    <ds:schemaRef ds:uri="http://purl.org/dc/elements/1.1/"/>
    <ds:schemaRef ds:uri="http://schemas.microsoft.com/office/2006/documentManagement/types"/>
    <ds:schemaRef ds:uri="http://schemas.microsoft.com/office/2006/metadata/properties"/>
    <ds:schemaRef ds:uri="http://purl.org/dc/terms/"/>
    <ds:schemaRef ds:uri="71af3243-3dd4-4a8d-8c0d-dd76da1f02a5"/>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2226</Words>
  <Application>Microsoft Office PowerPoint</Application>
  <PresentationFormat>Widescreen</PresentationFormat>
  <Paragraphs>1120</Paragraphs>
  <Slides>74</Slides>
  <Notes>74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Segoe UI</vt:lpstr>
      <vt:lpstr>Segoe UI Light</vt:lpstr>
      <vt:lpstr>Times New Roman</vt:lpstr>
      <vt:lpstr>WelcomeDoc</vt:lpstr>
      <vt:lpstr> Chạy ứng dụng web wordpress trên Linux  Phần 1: bằng các gói rpm, apt, bitnami  01/08/2021 Thay đổi mới nhất: 13/08/2021  Nguyễn Trung Hiếu Điện thoại + Zalo: 09 19 76 11 85 Skype: opensourcesharing Email: thaygiaoth@gmail.com</vt:lpstr>
      <vt:lpstr>  Học Linux từ ứng dụng    </vt:lpstr>
      <vt:lpstr>Nội dung  1.  Chọn cài wordpress từ nguồn nào? 2. Cài wordpress bằng rpm trên CentOS 8 3. Cài wordpress bằng apt trên Ubuntu 20.04.2 4. Cơm thêm về cọng dây chuyền lệnh 5. Cài wordpress bằng bitnami</vt:lpstr>
      <vt:lpstr>Thực hành theo rất nhanh, gọn, lẹ  Lệnh ở đây  https://github.com/itviet2021/wordpress-rpm-deb-bitnami-lab  copy lệnh → lên putty nhấn chuột phải để dán, enter cái bụp là xong  Slide ở đây https://github.com/itviet2021/wordpress-rpm-deb-bitnami-slide  Các ý kiến  đóng góp để tài liệu tốt hơn → liên hệ tui theo thông tin slide đầu nhen  Tài liệu có lấy các hình ảnh từ mạng Internet</vt:lpstr>
      <vt:lpstr>1.  Chọn cài wordpress từ nguồn nào? </vt:lpstr>
      <vt:lpstr>1. Để chạy ứng dụng web WordPress viết bằng PHP cần những gì?</vt:lpstr>
      <vt:lpstr>2. Cài những thứ liên quan để chạy wordpress bằng cách gì?</vt:lpstr>
      <vt:lpstr>Thời gian cứ trôi bình yên, Rồi một ngày kia giông bão kéo đến nơi đây. Để rồi em đã mãi bay đi, theo cánh chim trời.   Tình Em Là Đại Dương – Duy Mạnh</vt:lpstr>
      <vt:lpstr>3. Không lâu sau đó mọi thứ sẽ thay đổi</vt:lpstr>
      <vt:lpstr>suối nước tuôn róc rách chảy quanh co nước non lại lành,  nước chảy về đâu, nước chảy về đâu  Tâm Sự Nàng Buram – Vinh Sử &amp; Ngân Giang</vt:lpstr>
      <vt:lpstr>PowerPoint Presentation</vt:lpstr>
      <vt:lpstr>PowerPoint Presentation</vt:lpstr>
      <vt:lpstr>Thay vì tự làm mọi thứ  và cũng khó mà rành để làm hết mọi thứ!!!  Bạn cần xài ứng dụng được đóng gói theo cách nào đó!!!  </vt:lpstr>
      <vt:lpstr>2. Cài wordpress bằng rpm trên CentOS 8 </vt:lpstr>
      <vt:lpstr>1. Tới giờ không thấy Red Hat đóng gói wordpress thành rpm</vt:lpstr>
      <vt:lpstr>→ có 1 số kho không bật lên</vt:lpstr>
      <vt:lpstr>Nhưng cũng hổng có wordpress</vt:lpstr>
      <vt:lpstr>2. Thêm kho remi vào sẽ có</vt:lpstr>
      <vt:lpstr>→ coi kĩ lại xíu coi</vt:lpstr>
      <vt:lpstr>Thấy ùi, nằm trong kho remi, do không có bật lên thoai</vt:lpstr>
      <vt:lpstr>→ có cả php 8.0 trong kho remi-modular đã bật lên, đủ đồ chơi roài</vt:lpstr>
      <vt:lpstr>Đã hết mùa đông giá rét Mừng mùa xuân đã sang Mai trên cành như đợi chờ Cùng bầy chim hót vang.  Lao Xao Mùa Xuân – Tiến Luân</vt:lpstr>
      <vt:lpstr>Buổi diễn thử (rehearsal) đến đây là hết  Phần diễn sâu sẽ bắt đầu sau ít phút nữa </vt:lpstr>
      <vt:lpstr>3. Cài wordpress sử dụng php 8.0</vt:lpstr>
      <vt:lpstr>PowerPoint Presentation</vt:lpstr>
      <vt:lpstr>Dự báo thời tiết  Nhiều mây, đêm và sáng có mưa vừa, mưa to, có nơi mưa rất to và rải rác có dông, sau có mưa rào và dông rải rác.   Gió nhẹ. Trong mưa dông có khả năng xảy ra lốc, sét và gió giật mạnh. </vt:lpstr>
      <vt:lpstr>PowerPoint Presentation</vt:lpstr>
      <vt:lpstr>4. Cài căn cứ dữ liệu là mariadb + tạo schema tên wordpress gán cho user wordpress → để wordpress ghi thông tin vào</vt:lpstr>
      <vt:lpstr>PowerPoint Presentation</vt:lpstr>
      <vt:lpstr>PowerPoint Presentation</vt:lpstr>
      <vt:lpstr>5. Định nghĩa nơi wordpress đổ dữ liệu vào</vt:lpstr>
      <vt:lpstr>Cơm thêm: chủ nhà web (web hosting) là apache, nginx có cho nhiều khách thuê nhà → mỗi khách phải có tờ khai để ổng xếp nhà ảo (virtual host)              cho ở</vt:lpstr>
      <vt:lpstr>PowerPoint Presentation</vt:lpstr>
      <vt:lpstr>6. Cho truy cập web server từ mọi máy + bật apache web servrer lên</vt:lpstr>
      <vt:lpstr>PowerPoint Presentation</vt:lpstr>
      <vt:lpstr>PowerPoint Presentation</vt:lpstr>
      <vt:lpstr>Cơm thêm: về biểu thức có quy tắc (regex – regular expression)</vt:lpstr>
      <vt:lpstr>3. Cài wordpress bằng apt trên Ubuntu 20.04.2 </vt:lpstr>
      <vt:lpstr>1. Ubuntu có đóng gói wordpress thành gói deb</vt:lpstr>
      <vt:lpstr>PowerPoint Presentation</vt:lpstr>
      <vt:lpstr>2. Ubuntu cài wordpress bằng apt</vt:lpstr>
      <vt:lpstr>3. Cài MySQL Server rùi tạo db + user cho wordpress</vt:lpstr>
      <vt:lpstr>PowerPoint Presentation</vt:lpstr>
      <vt:lpstr>4. Nâng cấp gói wordpress từ kho 21.04</vt:lpstr>
      <vt:lpstr>5. Thêm virtual host cho wordpress</vt:lpstr>
      <vt:lpstr>6. Chạy wordpress thoai</vt:lpstr>
      <vt:lpstr>Mai em xóm nhỏ sang ngang Xin trời cho thuyền xuôi mái Để em về bến mộng giàu sang  Vòng Nhẫn Cưới – Vinh Sử </vt:lpstr>
      <vt:lpstr>7. Tại sao không cài wordpress 5.7.1</vt:lpstr>
      <vt:lpstr>Uống nước nhớ nguồn  Ăn quả nhớ kẻ trồng cây  Tục ngữ Việt Nam</vt:lpstr>
      <vt:lpstr>Bài tập nho nhỏ</vt:lpstr>
      <vt:lpstr>4. Cơm thêm về cọng dây chuyền lệnh </vt:lpstr>
      <vt:lpstr>Ta thấy em trong tiền kiếp với cọng buồn, cỏ khô  Ta thấy em đang ngồi khóc khi rừng chiều đổ mưa  Rừng Xưa Đã Khép – Trịnh Công Sơn</vt:lpstr>
      <vt:lpstr>Từ các slide đầu đến giờ bạn đã thấy dấu &amp;&amp;  → kí hiệu của sự thành công đó</vt:lpstr>
      <vt:lpstr>Bash shell dành 256 giá trị (1 byte) để lưu kết quả chạy lệnh 0 → thành công, 1-255 → lỗi → tùy người viết ra lệnh đó định nghĩa</vt:lpstr>
      <vt:lpstr>PowerPoint Presentation</vt:lpstr>
      <vt:lpstr>Dấu || thì ngược lại với &amp;&amp; → lệnh sau chỉ chạy khi lệnh trước chạy bị lỗi (lệnh trước trả về giá trị khác 0)</vt:lpstr>
      <vt:lpstr>Dấu ; → lệnh sau chạy ầm ầm không quan tâm lệnh trước thành công hay lỗi</vt:lpstr>
      <vt:lpstr>1 lệnh hoặc 1 cọng dây chuyền lệnh nếu dài quá → người ta xài dấu \ rồi enter → xuống dòng mới gõ tiếp cho dễ nhìn nè</vt:lpstr>
      <vt:lpstr>5. Cài wordpress bằng bitnami </vt:lpstr>
      <vt:lpstr>1. bitnami wordpress không cài được trên CentOS 8</vt:lpstr>
      <vt:lpstr>2. Cài bitnami wordpress trên CentOS 7  → kiểu bitnami hỏi mị trả lời</vt:lpstr>
      <vt:lpstr>PowerPoint Presentation</vt:lpstr>
      <vt:lpstr>→ cần thì xem bitnami wordpress đã chạy chưa</vt:lpstr>
      <vt:lpstr>3. Thấy trang này là cài thành công</vt:lpstr>
      <vt:lpstr>4. Cài bitnami wordpress tự động</vt:lpstr>
      <vt:lpstr>5. Xem các tùy chọn để khai báo cho cài tự động</vt:lpstr>
      <vt:lpstr>6. Lệnh quản lí bitnami wordpress</vt:lpstr>
      <vt:lpstr>7. Học cách binami wordpress khai báo virtual host cho apache thì</vt:lpstr>
      <vt:lpstr>Cái lệnh gì thế (clgt) ???</vt:lpstr>
      <vt:lpstr>8. Cài bitnami wordpress trên Ubuntu 20.04.2</vt:lpstr>
      <vt:lpstr>Khi tỉnh rượu lúc tàn canh, Giật mình, mình lại thương mình xót xa.  Truyện Kiều – Nguyễn Du</vt:lpstr>
      <vt:lpstr>Đoạn cuối cho 1 cuộc tình </vt:lpstr>
      <vt:lpstr>Ban đầu tui định đưa nội dung như này lên các trang học online trong và ngoài nước để làm vài khóa học thương mại   Nhưng sau cùng tui quyết định làm miễn phí cho mọi người và viết theo xì tai tự do (free style?), xì tin với nội dung ngắn gọn   → giúp người mới bắt đầu dể hiểu  → điều mà nội dung + hình thức học trang trọng không làm được   và tui cũng thấy ngán mấy cái video xem xong mới biết chẳng có gì nhiều, mà lại hao mòn tuổi xanh.</vt:lpstr>
      <vt:lpstr>Nếu bạn thấy tài liệu này có ích, hãy mua cho tui ly cà phê  À mà tui hổng có uống café! Tui ăn trái cây hà!  Tổ chức, cá nhân nào muốn giúp tui trả tiền điện mấy ngày viết tài liệu này, cho tui 1 hộp cơm, 1 kí trái cây hay 1 trái sầu riêng, 1 căn nhà                  Xin gửi vào đây  Ngân hàng OCB số tài khoản: 0019 1000 1316 0002 Nguyễn Trung Hiếu  Sự ủng hộ tài chính của các bạn giúp tui có cuộc sống tốt hơn và làm ra nhiều tài liệu hay ho hơn  Nếu còn cảm hứng + sức khỏe tui sẽ viết khoảng 100 bài viết kỹ thuật như này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2021-03-02T08:07:16Z</dcterms:created>
  <dcterms:modified xsi:type="dcterms:W3CDTF">2021-08-13T05:10:16Z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