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5" r:id="rId2"/>
    <p:sldId id="262" r:id="rId3"/>
    <p:sldId id="266" r:id="rId4"/>
    <p:sldId id="267" r:id="rId5"/>
    <p:sldId id="263" r:id="rId6"/>
    <p:sldId id="264" r:id="rId7"/>
    <p:sldId id="265" r:id="rId8"/>
    <p:sldId id="268" r:id="rId9"/>
    <p:sldId id="269" r:id="rId10"/>
    <p:sldId id="271" r:id="rId11"/>
    <p:sldId id="270" r:id="rId12"/>
    <p:sldId id="272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BC3"/>
    <a:srgbClr val="FBD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51724" autoAdjust="0"/>
  </p:normalViewPr>
  <p:slideViewPr>
    <p:cSldViewPr snapToGrid="0">
      <p:cViewPr varScale="1">
        <p:scale>
          <a:sx n="110" d="100"/>
          <a:sy n="110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862C6-BEEF-4134-B6E8-68B95AB61F4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B42D2-6611-483E-9428-6D08802F4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3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尽管很多人都遵循这条规则，但是它依然很重要。总的来说，编写的方法最好能在首屏完全显示。试想，如果你需要滚动页面才能看到整一个方法，那是一件多么分散注意力的事情。一个方法最好能保持在</a:t>
            </a:r>
            <a:r>
              <a:rPr lang="en-US" altLang="zh-CN" dirty="0" smtClean="0"/>
              <a:t>5 – 20</a:t>
            </a:r>
            <a:r>
              <a:rPr lang="zh-CN" altLang="en-US" dirty="0" smtClean="0"/>
              <a:t>行之间，当然，你也要视具体情况而定，并不是一概而论的。对于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方法，通常只需一行代码，所以它们看起来更像是类成员的存取访问器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一个变量应该只能被用于一个目的，我们可以通过使用常量（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中用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标识，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标识），帮助编译器优化代码编译，也可以向程序标识“这个变量是不能被改变的”，这样我们编写的代码就有更好的可读性。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一段通俗易懂的程序代码，应该是任何人只要看了代码，就能明白程序是用来干嘛的。所以我建议大家尽量少用缩写，除非是程序界公认的简写习惯。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当你在盖房子的时候，总不希望把锤子放在别人家的院子里吧，相反，你会把盖房的工具放得尽可能近，定义变量也是同样的道理。</a:t>
            </a:r>
          </a:p>
          <a:p>
            <a:r>
              <a:rPr lang="zh-CN" altLang="en-US" dirty="0" smtClean="0"/>
              <a:t>　　当你把变量的声明跟使用它的地方相隔太远的时候（甚至是超过一屏），那的确会给你带来很大的麻烦。你会经常滚动页面去寻找这个变量，导致你很难在大脑中保持代码之间的连贯性。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6.</a:t>
            </a:r>
            <a:r>
              <a:rPr lang="zh-CN" altLang="en-US" dirty="0" smtClean="0"/>
              <a:t>学习一种新的编程语言是一件很有趣的事情，从中你可以用很酷的方式学到新东西。还有就是让一个对某种语言很专业的人去学另外一种语言，很多时候会让人心有余而力不足。举个例子，你让一个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大牛去学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，他应该会用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的方式去解决问题，而不是继续沿用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的解决问题的思想。</a:t>
            </a:r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每一种编程语言都有自己的约束习惯，总的来说，大家对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的编程习惯可能会了解得比较多，我们一起来看看其中的一些习惯：</a:t>
            </a:r>
          </a:p>
          <a:p>
            <a:r>
              <a:rPr lang="zh-CN" altLang="en-US" dirty="0" smtClean="0"/>
              <a:t>　　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）方法名以小写字母开头，后面紧跟的是大写字母开头的单词，比如</a:t>
            </a:r>
            <a:r>
              <a:rPr lang="en-US" altLang="zh-CN" dirty="0" err="1" smtClean="0"/>
              <a:t>veryLongVariableName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　　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）类名一般都是大写字母开头的单词组合。</a:t>
            </a:r>
          </a:p>
          <a:p>
            <a:r>
              <a:rPr lang="zh-CN" altLang="en-US" dirty="0" smtClean="0"/>
              <a:t>　　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）常量的命名都是大写字母的单词，之间用下划线隔开，比如</a:t>
            </a:r>
            <a:r>
              <a:rPr lang="en-US" altLang="zh-CN" dirty="0" smtClean="0"/>
              <a:t>MY_CONSTANT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　　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）左大括号应该跟</a:t>
            </a:r>
            <a:r>
              <a:rPr lang="en-US" altLang="zh-CN" dirty="0" smtClean="0"/>
              <a:t>if</a:t>
            </a:r>
            <a:r>
              <a:rPr lang="zh-CN" altLang="en-US" dirty="0" smtClean="0"/>
              <a:t>在同一行。</a:t>
            </a:r>
          </a:p>
          <a:p>
            <a:r>
              <a:rPr lang="zh-CN" altLang="en-US" dirty="0" smtClean="0"/>
              <a:t>　　只有在迫不得已的时候才能打破这种规则，千万不要因为不喜欢这种做法而违背已经约定好的编码习俗。如果你身为团队一员，想改变一些编码规则的话，那也可以，不过当你把自己的代码分享给没有你这种习惯的队友的时候，棘手的问题会迎面而来。</a:t>
            </a:r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过早的优化是所有问题的根源，至少电视上是这么说的</a:t>
            </a:r>
            <a:r>
              <a:rPr lang="en-US" altLang="zh-CN" dirty="0" smtClean="0"/>
              <a:t>...</a:t>
            </a:r>
            <a:r>
              <a:rPr lang="zh-CN" altLang="en-US" dirty="0" smtClean="0"/>
              <a:t>你的首要任务是编写容易理解的代码，而不要求你能很快写出来。除非你的程序运行很慢，否则谈优化都是为时太早。如果你想优化你的程序，那么得先找出程序的问题，这就是我们需要</a:t>
            </a:r>
            <a:r>
              <a:rPr lang="en-US" altLang="zh-CN" dirty="0" smtClean="0"/>
              <a:t>profilers</a:t>
            </a:r>
            <a:r>
              <a:rPr lang="zh-CN" altLang="en-US" dirty="0" smtClean="0"/>
              <a:t>这个工具的原因。</a:t>
            </a:r>
          </a:p>
          <a:p>
            <a:r>
              <a:rPr lang="zh-CN" altLang="en-US" dirty="0" smtClean="0"/>
              <a:t>　　在没有找到问题源头就去优化代码，这样做你所要付出的代价就是破坏了程序的结构，至少会丧失程序的可读性。如果你发现程序运行缓慢了，也不要盲目地重构代码，要先找到导致运行慢的根本原因。</a:t>
            </a:r>
          </a:p>
          <a:p>
            <a:r>
              <a:rPr lang="zh-CN" altLang="en-US" dirty="0" smtClean="0"/>
              <a:t>　　千万不要傻乎乎地去解决根本不存在的问题。</a:t>
            </a:r>
          </a:p>
          <a:p>
            <a:r>
              <a:rPr lang="zh-CN" altLang="en-US" dirty="0" smtClean="0"/>
              <a:t>多写代码，多思考；多喝热水，多锻炼。</a:t>
            </a:r>
          </a:p>
          <a:p>
            <a:r>
              <a:rPr lang="zh-CN" altLang="en-US" dirty="0" smtClean="0"/>
              <a:t>好的代码是在一定代码量的基础上积累起来的，写的时候要多加思考，不能不知道自己在干什么。</a:t>
            </a:r>
          </a:p>
          <a:p>
            <a:r>
              <a:rPr lang="zh-CN" altLang="en-US" smtClean="0"/>
              <a:t>程序员长时间坐在椅子上，对脊椎伤害很大，脖子僵硬。建议多喝热水，多活动。写代码一小时就要停下来休息一下，走一走，动一动。多锻炼身体，身体是革命的本钱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B42D2-6611-483E-9428-6D08802F4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90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5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258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12A5-3671-4918-88E3-78FFDB4D6C36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0D6D-9C02-48FE-B0E6-105A4937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12A5-3671-4918-88E3-78FFDB4D6C36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0D6D-9C02-48FE-B0E6-105A4937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3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12A5-3671-4918-88E3-78FFDB4D6C36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0D6D-9C02-48FE-B0E6-105A4937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10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12A5-3671-4918-88E3-78FFDB4D6C36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0D6D-9C02-48FE-B0E6-105A4937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8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0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8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5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5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33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9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98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31B5-4A44-4094-93EC-BFB77C83E936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62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58850"/>
            <a:ext cx="9144000" cy="4445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面向对象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类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成员变量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成员函数（方法）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3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缩进和折行使用</a:t>
            </a:r>
            <a:r>
              <a:rPr lang="zh-CN" altLang="en-US" dirty="0" smtClean="0">
                <a:solidFill>
                  <a:schemeClr val="bg1"/>
                </a:solidFill>
              </a:rPr>
              <a:t/>
            </a:r>
            <a:br>
              <a:rPr lang="zh-CN" altLang="en-US" dirty="0" smtClean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2672" y="2088573"/>
            <a:ext cx="4052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根据语句间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的，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往后缩进一层</a:t>
            </a:r>
          </a:p>
          <a:p>
            <a:pPr latinLnBrk="1"/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有两种缩进方式：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，使用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Tab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键；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，采用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个空格。</a:t>
            </a:r>
          </a:p>
          <a:p>
            <a:pPr latinLnBrk="1"/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整个文件内部应该统一，不要混用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Tab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键和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个空格，因为不同的编辑器对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Tab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键的处理方法不同。</a:t>
            </a:r>
          </a:p>
          <a:p>
            <a:endParaRPr lang="zh-CN" altLang="en-US" sz="20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01937" y="1027906"/>
            <a:ext cx="67956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每行的长度不要超过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80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个字符，当程序行太长时，应该分行书写。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当需要把一个程序行的内容分成几行写时，操作符号应该放在行末。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分行时应该按照自然的逻辑关系进行，例如：不要把一个简单的逻辑判断写在两行上。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分行后的缩进应该按照程序的逻辑关系进行对齐。例如：参数表折行后，下面的行应该在参数表左括号的下方。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范例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：折行的格式</a:t>
            </a:r>
          </a:p>
          <a:p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dwNewShape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= 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matAffineTransform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coords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 translation,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 rotation);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if (((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new_shape.x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&gt; 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left_border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 &amp;&amp;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new_shape.x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&lt; 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right_border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)) &amp;&amp;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((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new_shape.y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&gt; 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bottom_border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 &amp;&amp;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new_shape.y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&lt; 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top_border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)))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   draw(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new_shape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912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可用 优雅 高效</a:t>
            </a:r>
            <a:b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9146" y="1787237"/>
            <a:ext cx="104013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要做到这三点，首先要明确需求，考虑全面一点，从正确性，边界值，反例三个角度去思考问题，定下详细的需求，掌握需求方的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意图</a:t>
            </a:r>
            <a:endParaRPr lang="en-US" altLang="zh-CN" sz="24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/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其次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，需要先做一个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，用于双方进一步确认需求。没有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，双方都不是很确定对方有没有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get√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到我的意思。有了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，绝大部分需求都可以确定下来了。一个粗糙的成品好过一个精美的半成品。不要过早优化，先把粗糙的成品做出来，后续慢慢优化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最后，具体到代码，很多时候都需要调试代码，不要一上来就断点调试，先看一遍代码，检查代码逻辑，理一理思路，然后采用二分法设置断点输出日志，快速定位问题代码。优化时，确定一个优化的基准，优化之后有对比，用数据来告诉别人优化的效果。</a:t>
            </a:r>
          </a:p>
          <a:p>
            <a:pPr latinLnBrk="1"/>
            <a:endParaRPr lang="zh-CN" altLang="en-US" sz="2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293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良好习惯总结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2982" y="1943100"/>
            <a:ext cx="90847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、保持方法简短</a:t>
            </a:r>
            <a:r>
              <a:rPr lang="zh-CN" altLang="en-US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扼要</a:t>
            </a:r>
            <a:endParaRPr lang="en-US" altLang="zh-CN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、永远不要将同一个变量用于不同的</a:t>
            </a:r>
            <a:r>
              <a:rPr lang="zh-CN" altLang="en-US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目的</a:t>
            </a:r>
            <a:endParaRPr lang="en-US" altLang="zh-CN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、尽可能让变量和方法的名称能够描述要实现的功能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</a:t>
            </a:r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、尽可能将变量定义在最靠近它们的地方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、不要出现让人费解的数字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　　任何时候，你要比较一些常量时，都要将它们定义成</a:t>
            </a:r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constant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类型。团队之间调试代码时最让人头疼是出现下面的代码：</a:t>
            </a:r>
            <a:r>
              <a:rPr lang="en-US" altLang="zh-CN" dirty="0" err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il</a:t>
            </a:r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&lt; 4384</a:t>
            </a:r>
          </a:p>
          <a:p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　　把它替换成下面的代码该多好：</a:t>
            </a:r>
            <a:r>
              <a:rPr lang="en-US" altLang="zh-CN" dirty="0" err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inputLength</a:t>
            </a:r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&lt; MAX_INPUT_LENGTH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</a:t>
            </a:r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、要像对待朋友一样对待你擅长的</a:t>
            </a:r>
            <a:r>
              <a:rPr lang="zh-CN" altLang="en-US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语言</a:t>
            </a:r>
            <a:endParaRPr lang="en-US" altLang="zh-CN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</a:t>
            </a:r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、不要逆常规而行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、千万小心过早的优化代码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　　　</a:t>
            </a:r>
            <a:r>
              <a:rPr lang="zh-CN" altLang="en-US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多写代码，多思考</a:t>
            </a:r>
          </a:p>
          <a:p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　　</a:t>
            </a:r>
          </a:p>
          <a:p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19657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同心圆 7"/>
          <p:cNvSpPr/>
          <p:nvPr/>
        </p:nvSpPr>
        <p:spPr>
          <a:xfrm>
            <a:off x="2786743" y="119743"/>
            <a:ext cx="6618514" cy="6618514"/>
          </a:xfrm>
          <a:prstGeom prst="donut">
            <a:avLst>
              <a:gd name="adj" fmla="val 402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045700" y="2619375"/>
            <a:ext cx="304800" cy="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 flipV="1">
            <a:off x="9979675" y="2778775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820275" y="2844800"/>
            <a:ext cx="0" cy="30480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9445349" y="2778775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9290050" y="2619375"/>
            <a:ext cx="304800" cy="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9445349" y="2244449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820275" y="2089150"/>
            <a:ext cx="0" cy="30480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9979675" y="2244449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6073781" y="3075967"/>
            <a:ext cx="736600" cy="867134"/>
            <a:chOff x="12709887" y="3198669"/>
            <a:chExt cx="449054" cy="528631"/>
          </a:xfrm>
        </p:grpSpPr>
        <p:sp>
          <p:nvSpPr>
            <p:cNvPr id="14" name="椭圆 13"/>
            <p:cNvSpPr/>
            <p:nvPr/>
          </p:nvSpPr>
          <p:spPr>
            <a:xfrm>
              <a:off x="12802404" y="3198669"/>
              <a:ext cx="356537" cy="35653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2709887" y="3518154"/>
              <a:ext cx="157931" cy="20914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弧形 15"/>
          <p:cNvSpPr/>
          <p:nvPr/>
        </p:nvSpPr>
        <p:spPr>
          <a:xfrm>
            <a:off x="5367647" y="2805281"/>
            <a:ext cx="1456706" cy="1247439"/>
          </a:xfrm>
          <a:prstGeom prst="arc">
            <a:avLst>
              <a:gd name="adj1" fmla="val 16200000"/>
              <a:gd name="adj2" fmla="val 545237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16"/>
          <p:cNvSpPr/>
          <p:nvPr/>
        </p:nvSpPr>
        <p:spPr>
          <a:xfrm rot="10800000">
            <a:off x="5367647" y="2805281"/>
            <a:ext cx="1456706" cy="1247439"/>
          </a:xfrm>
          <a:prstGeom prst="arc">
            <a:avLst>
              <a:gd name="adj1" fmla="val 16200000"/>
              <a:gd name="adj2" fmla="val 545237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2774950" y="2805279"/>
            <a:ext cx="659765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774950" y="4052720"/>
            <a:ext cx="659765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571429" y="3974957"/>
            <a:ext cx="304800" cy="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2505404" y="4134357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346004" y="4200382"/>
            <a:ext cx="0" cy="30480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971078" y="4134357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815779" y="3974957"/>
            <a:ext cx="304800" cy="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1971078" y="3600031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346004" y="3444732"/>
            <a:ext cx="0" cy="30480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2505404" y="3600031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>
            <a:off x="14089158" y="6400800"/>
            <a:ext cx="508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486354" y="3044280"/>
            <a:ext cx="6642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到此结束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0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3" presetClass="exit" presetSubtype="32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L 0.26536 0 " pathEditMode="relative" rAng="0" ptsTypes="AA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L -0.2724 0 " pathEditMode="relative" rAng="0" ptsTypes="AA">
                                      <p:cBhvr>
                                        <p:cTn id="3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58333E-6 4.44444E-6 L 0.24036 4.44444E-6 " pathEditMode="relative" rAng="0" ptsTypes="AA">
                                      <p:cBhvr>
                                        <p:cTn id="3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4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09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4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113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4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4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21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4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4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29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4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133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4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14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134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4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138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4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4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146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4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4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154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4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nodeType="withEffect">
                                  <p:stCondLst>
                                    <p:cond delay="158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14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6" grpId="0" animBg="1"/>
      <p:bldP spid="16" grpId="1" animBg="1"/>
      <p:bldP spid="17" grpId="0" animBg="1"/>
      <p:bldP spid="17" grpId="1" animBg="1"/>
      <p:bldP spid="2" grpId="0" animBg="1"/>
      <p:bldP spid="30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/>
          <p:nvPr/>
        </p:nvSpPr>
        <p:spPr>
          <a:xfrm>
            <a:off x="1614679" y="2305427"/>
            <a:ext cx="93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代码规范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256726" y="2279931"/>
            <a:ext cx="8088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代码规范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4679" y="2279931"/>
            <a:ext cx="93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代码规范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27878" y="5345953"/>
            <a:ext cx="2759323" cy="1145943"/>
            <a:chOff x="6773140" y="4206824"/>
            <a:chExt cx="1952514" cy="81087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773140" y="4206824"/>
              <a:ext cx="456281" cy="81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8"/>
            <p:cNvSpPr txBox="1"/>
            <p:nvPr userDrawn="1"/>
          </p:nvSpPr>
          <p:spPr>
            <a:xfrm>
              <a:off x="7308650" y="4427144"/>
              <a:ext cx="1417004" cy="37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准备好了吗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等腰三角形 15"/>
          <p:cNvSpPr/>
          <p:nvPr/>
        </p:nvSpPr>
        <p:spPr>
          <a:xfrm>
            <a:off x="12439650" y="6153150"/>
            <a:ext cx="438150" cy="2889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3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25E-6 0.25 L 1.25E-6 -4.81481E-6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125E-6 -0.25 L 3.125E-6 7.40741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4" grpId="0" build="allAtOnce"/>
      <p:bldP spid="5" grpId="0"/>
      <p:bldP spid="5" grpId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 rot="10800000" flipH="1">
            <a:off x="3049498" y="531095"/>
            <a:ext cx="6203964" cy="5864808"/>
            <a:chOff x="2813423" y="1177600"/>
            <a:chExt cx="6421516" cy="6421516"/>
          </a:xfrm>
        </p:grpSpPr>
        <p:sp>
          <p:nvSpPr>
            <p:cNvPr id="34" name="椭圆 33"/>
            <p:cNvSpPr/>
            <p:nvPr/>
          </p:nvSpPr>
          <p:spPr>
            <a:xfrm>
              <a:off x="2813423" y="1177600"/>
              <a:ext cx="6421516" cy="6421516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011067" y="1656933"/>
              <a:ext cx="6169867" cy="3544134"/>
              <a:chOff x="3131174" y="695654"/>
              <a:chExt cx="6169867" cy="3544134"/>
            </a:xfrm>
          </p:grpSpPr>
          <p:sp>
            <p:nvSpPr>
              <p:cNvPr id="16" name="圆角矩形 15"/>
              <p:cNvSpPr/>
              <p:nvPr/>
            </p:nvSpPr>
            <p:spPr>
              <a:xfrm rot="2675457">
                <a:off x="5925835" y="4048459"/>
                <a:ext cx="1722237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1756676">
                <a:off x="6037900" y="3987115"/>
                <a:ext cx="2323127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908135">
                <a:off x="6139373" y="3733603"/>
                <a:ext cx="2821852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6212480" y="3348736"/>
                <a:ext cx="3088561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 rot="20751522">
                <a:off x="6132354" y="2922156"/>
                <a:ext cx="3121562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 rot="19812836">
                <a:off x="6032025" y="2534375"/>
                <a:ext cx="2987214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 rot="18863248">
                <a:off x="5711717" y="2257577"/>
                <a:ext cx="2958380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 rot="17915159">
                <a:off x="6885175" y="1244104"/>
                <a:ext cx="880522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 rot="16944206">
                <a:off x="6667628" y="750002"/>
                <a:ext cx="259132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 rot="12683247">
                <a:off x="3441494" y="1870375"/>
                <a:ext cx="127904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 rot="16758034">
                <a:off x="3217657" y="2602959"/>
                <a:ext cx="127904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 rot="16200000">
                <a:off x="3142440" y="3356882"/>
                <a:ext cx="127904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 rot="15533013">
                <a:off x="3244982" y="4117543"/>
                <a:ext cx="127904" cy="116586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69" name="直接连接符 68"/>
          <p:cNvCxnSpPr/>
          <p:nvPr/>
        </p:nvCxnSpPr>
        <p:spPr>
          <a:xfrm>
            <a:off x="2093492" y="2962275"/>
            <a:ext cx="23336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474367" y="3114675"/>
            <a:ext cx="2952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787733" y="3381375"/>
            <a:ext cx="4544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-694085" y="3267075"/>
            <a:ext cx="29636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6096000" y="863600"/>
            <a:ext cx="0" cy="135577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6951332" y="1614989"/>
            <a:ext cx="958680" cy="9586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951332" y="4284332"/>
            <a:ext cx="958680" cy="9586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096000" y="4638622"/>
            <a:ext cx="33807" cy="135729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4281989" y="4284332"/>
            <a:ext cx="958679" cy="9586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4281988" y="1614988"/>
            <a:ext cx="958680" cy="9586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305622" y="3429000"/>
            <a:ext cx="13557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3530600" y="3429000"/>
            <a:ext cx="13557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2505075" y="2875002"/>
            <a:ext cx="7181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57AD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好的代码具备什么特点呢？</a:t>
            </a:r>
            <a:endParaRPr lang="zh-CN" altLang="en-US" sz="4800" dirty="0">
              <a:solidFill>
                <a:srgbClr val="57AD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2375649" y="3747377"/>
            <a:ext cx="437144" cy="544512"/>
          </a:xfrm>
          <a:custGeom>
            <a:avLst/>
            <a:gdLst>
              <a:gd name="connsiteX0" fmla="*/ 361950 w 361950"/>
              <a:gd name="connsiteY0" fmla="*/ 0 h 450850"/>
              <a:gd name="connsiteX1" fmla="*/ 0 w 361950"/>
              <a:gd name="connsiteY1" fmla="*/ 317500 h 450850"/>
              <a:gd name="connsiteX2" fmla="*/ 146050 w 361950"/>
              <a:gd name="connsiteY2" fmla="*/ 450850 h 450850"/>
              <a:gd name="connsiteX3" fmla="*/ 361950 w 361950"/>
              <a:gd name="connsiteY3" fmla="*/ 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" h="450850">
                <a:moveTo>
                  <a:pt x="361950" y="0"/>
                </a:moveTo>
                <a:lnTo>
                  <a:pt x="0" y="317500"/>
                </a:lnTo>
                <a:lnTo>
                  <a:pt x="146050" y="450850"/>
                </a:lnTo>
                <a:lnTo>
                  <a:pt x="3619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2354508" y="3526714"/>
            <a:ext cx="346076" cy="173038"/>
          </a:xfrm>
          <a:custGeom>
            <a:avLst/>
            <a:gdLst>
              <a:gd name="connsiteX0" fmla="*/ 0 w 241300"/>
              <a:gd name="connsiteY0" fmla="*/ 0 h 120650"/>
              <a:gd name="connsiteX1" fmla="*/ 107950 w 241300"/>
              <a:gd name="connsiteY1" fmla="*/ 120650 h 120650"/>
              <a:gd name="connsiteX2" fmla="*/ 241300 w 241300"/>
              <a:gd name="connsiteY2" fmla="*/ 69850 h 120650"/>
              <a:gd name="connsiteX3" fmla="*/ 0 w 241300"/>
              <a:gd name="connsiteY3" fmla="*/ 0 h 1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120650">
                <a:moveTo>
                  <a:pt x="0" y="0"/>
                </a:moveTo>
                <a:lnTo>
                  <a:pt x="107950" y="120650"/>
                </a:lnTo>
                <a:lnTo>
                  <a:pt x="241300" y="698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 92"/>
          <p:cNvSpPr/>
          <p:nvPr/>
        </p:nvSpPr>
        <p:spPr>
          <a:xfrm>
            <a:off x="9382888" y="2593538"/>
            <a:ext cx="552675" cy="561887"/>
          </a:xfrm>
          <a:custGeom>
            <a:avLst/>
            <a:gdLst>
              <a:gd name="connsiteX0" fmla="*/ 0 w 381000"/>
              <a:gd name="connsiteY0" fmla="*/ 387350 h 387350"/>
              <a:gd name="connsiteX1" fmla="*/ 381000 w 381000"/>
              <a:gd name="connsiteY1" fmla="*/ 165100 h 387350"/>
              <a:gd name="connsiteX2" fmla="*/ 285750 w 381000"/>
              <a:gd name="connsiteY2" fmla="*/ 0 h 387350"/>
              <a:gd name="connsiteX3" fmla="*/ 0 w 381000"/>
              <a:gd name="connsiteY3" fmla="*/ 38735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" h="387350">
                <a:moveTo>
                  <a:pt x="0" y="387350"/>
                </a:moveTo>
                <a:lnTo>
                  <a:pt x="381000" y="165100"/>
                </a:lnTo>
                <a:lnTo>
                  <a:pt x="285750" y="0"/>
                </a:lnTo>
                <a:lnTo>
                  <a:pt x="0" y="387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9430361" y="3129416"/>
            <a:ext cx="385990" cy="217118"/>
          </a:xfrm>
          <a:custGeom>
            <a:avLst/>
            <a:gdLst>
              <a:gd name="connsiteX0" fmla="*/ 0 w 203200"/>
              <a:gd name="connsiteY0" fmla="*/ 6350 h 114300"/>
              <a:gd name="connsiteX1" fmla="*/ 152400 w 203200"/>
              <a:gd name="connsiteY1" fmla="*/ 0 h 114300"/>
              <a:gd name="connsiteX2" fmla="*/ 203200 w 203200"/>
              <a:gd name="connsiteY2" fmla="*/ 114300 h 114300"/>
              <a:gd name="connsiteX3" fmla="*/ 0 w 203200"/>
              <a:gd name="connsiteY3" fmla="*/ 635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" h="114300">
                <a:moveTo>
                  <a:pt x="0" y="6350"/>
                </a:moveTo>
                <a:lnTo>
                  <a:pt x="152400" y="0"/>
                </a:lnTo>
                <a:lnTo>
                  <a:pt x="203200" y="114300"/>
                </a:lnTo>
                <a:lnTo>
                  <a:pt x="0" y="6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14600903" y="7639665"/>
            <a:ext cx="353962" cy="383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22420" y="2089018"/>
            <a:ext cx="315352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代码正确 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简洁明了 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清晰易读 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短小精确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kumimoji="0" lang="zh-CN" altLang="zh-CN" sz="8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2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65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5" dur="9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1" presetClass="exit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4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8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8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2" presetClass="exit" presetSubtype="2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7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xit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1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2" presetClass="exit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2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5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2" presetClass="exit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18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9" dur="18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1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94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1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98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1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02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1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106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1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11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1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1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13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nodeType="withEffect">
                                  <p:stCondLst>
                                    <p:cond delay="109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13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8" fill="hold" nodeType="withEffect">
                                  <p:stCondLst>
                                    <p:cond delay="113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13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8" fill="hold" nodeType="withEffect">
                                  <p:stCondLst>
                                    <p:cond delay="117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13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1" fill="hold" nodeType="withEffect">
                                  <p:stCondLst>
                                    <p:cond delay="121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" dur="13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1" dur="13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2" fill="hold" nodeType="withEffect">
                                  <p:stCondLst>
                                    <p:cond delay="129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13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2" fill="hold" nodeType="withEffect">
                                  <p:stCondLst>
                                    <p:cond delay="133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7" dur="13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133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3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2" presetClass="path" presetSubtype="0" decel="4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5E-6 -2.96296E-6 L 0.0638 -0.11157 " pathEditMode="relative" rAng="0" ptsTypes="AA">
                                      <p:cBhvr>
                                        <p:cTn id="117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557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decel="4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91667E-6 -7.40741E-7 L 0.05912 0.02546 " pathEditMode="relative" rAng="0" ptsTypes="AA">
                                      <p:cBhvr>
                                        <p:cTn id="119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1273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decel="4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1.66667E-6 -1.85185E-6 L -0.05547 0.00046 " pathEditMode="relative" rAng="0" ptsTypes="AA">
                                      <p:cBhvr>
                                        <p:cTn id="121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23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decel="4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4.16667E-7 -1.11111E-6 L -0.03984 0.11065 " pathEditMode="relative" rAng="0" ptsTypes="AA">
                                      <p:cBhvr>
                                        <p:cTn id="123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5532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23" presetClass="exit" presetSubtype="32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4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3" presetClass="exit" presetSubtype="32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4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3" presetClass="exit" presetSubtype="32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3" presetClass="exit" presetSubtype="32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  <p:bldP spid="93" grpId="0" animBg="1"/>
      <p:bldP spid="93" grpId="1" animBg="1"/>
      <p:bldP spid="93" grpId="2" animBg="1"/>
      <p:bldP spid="94" grpId="0" animBg="1"/>
      <p:bldP spid="94" grpId="1" animBg="1"/>
      <p:bldP spid="94" grpId="2" animBg="1"/>
      <p:bldP spid="2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332554" y="106566"/>
            <a:ext cx="1543050" cy="1543050"/>
            <a:chOff x="7258050" y="4585619"/>
            <a:chExt cx="1543050" cy="154305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 rot="508230">
            <a:off x="5332554" y="106566"/>
            <a:ext cx="1543050" cy="1543050"/>
            <a:chOff x="7258050" y="4585619"/>
            <a:chExt cx="1543050" cy="1543050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7274517" y="708586"/>
            <a:ext cx="1543050" cy="1543050"/>
            <a:chOff x="7258050" y="4585619"/>
            <a:chExt cx="1543050" cy="1543050"/>
          </a:xfrm>
        </p:grpSpPr>
        <p:cxnSp>
          <p:nvCxnSpPr>
            <p:cNvPr id="96" name="直接连接符 95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 rot="508230">
            <a:off x="7274517" y="708586"/>
            <a:ext cx="1543050" cy="1543050"/>
            <a:chOff x="7258050" y="4585619"/>
            <a:chExt cx="1543050" cy="1543050"/>
          </a:xfrm>
        </p:grpSpPr>
        <p:cxnSp>
          <p:nvCxnSpPr>
            <p:cNvPr id="117" name="直接连接符 116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组合 222"/>
          <p:cNvGrpSpPr/>
          <p:nvPr/>
        </p:nvGrpSpPr>
        <p:grpSpPr>
          <a:xfrm>
            <a:off x="8074617" y="2612451"/>
            <a:ext cx="1543050" cy="1543050"/>
            <a:chOff x="7258050" y="4585619"/>
            <a:chExt cx="1543050" cy="1543050"/>
          </a:xfrm>
        </p:grpSpPr>
        <p:cxnSp>
          <p:nvCxnSpPr>
            <p:cNvPr id="224" name="直接连接符 223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组合 243"/>
          <p:cNvGrpSpPr/>
          <p:nvPr/>
        </p:nvGrpSpPr>
        <p:grpSpPr>
          <a:xfrm rot="508230">
            <a:off x="8074617" y="2612451"/>
            <a:ext cx="1543050" cy="1543050"/>
            <a:chOff x="7258050" y="4585619"/>
            <a:chExt cx="1543050" cy="1543050"/>
          </a:xfrm>
        </p:grpSpPr>
        <p:cxnSp>
          <p:nvCxnSpPr>
            <p:cNvPr id="245" name="直接连接符 244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组合 265"/>
          <p:cNvGrpSpPr/>
          <p:nvPr/>
        </p:nvGrpSpPr>
        <p:grpSpPr>
          <a:xfrm>
            <a:off x="7273917" y="4604458"/>
            <a:ext cx="1543050" cy="1543050"/>
            <a:chOff x="7258050" y="4585619"/>
            <a:chExt cx="1543050" cy="1543050"/>
          </a:xfrm>
        </p:grpSpPr>
        <p:cxnSp>
          <p:nvCxnSpPr>
            <p:cNvPr id="267" name="直接连接符 266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组合 286"/>
          <p:cNvGrpSpPr/>
          <p:nvPr/>
        </p:nvGrpSpPr>
        <p:grpSpPr>
          <a:xfrm rot="508230">
            <a:off x="7273917" y="4604458"/>
            <a:ext cx="1543050" cy="1543050"/>
            <a:chOff x="7258050" y="4585619"/>
            <a:chExt cx="1543050" cy="1543050"/>
          </a:xfrm>
        </p:grpSpPr>
        <p:cxnSp>
          <p:nvCxnSpPr>
            <p:cNvPr id="288" name="直接连接符 287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组合 308"/>
          <p:cNvGrpSpPr/>
          <p:nvPr/>
        </p:nvGrpSpPr>
        <p:grpSpPr>
          <a:xfrm>
            <a:off x="5343517" y="5391193"/>
            <a:ext cx="1543050" cy="1543050"/>
            <a:chOff x="7258050" y="4585619"/>
            <a:chExt cx="1543050" cy="1543050"/>
          </a:xfrm>
        </p:grpSpPr>
        <p:cxnSp>
          <p:nvCxnSpPr>
            <p:cNvPr id="310" name="直接连接符 309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组合 329"/>
          <p:cNvGrpSpPr/>
          <p:nvPr/>
        </p:nvGrpSpPr>
        <p:grpSpPr>
          <a:xfrm rot="508230">
            <a:off x="5343517" y="5391193"/>
            <a:ext cx="1543050" cy="1543050"/>
            <a:chOff x="7258050" y="4585619"/>
            <a:chExt cx="1543050" cy="1543050"/>
          </a:xfrm>
        </p:grpSpPr>
        <p:cxnSp>
          <p:nvCxnSpPr>
            <p:cNvPr id="331" name="直接连接符 330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组合 351"/>
          <p:cNvGrpSpPr/>
          <p:nvPr/>
        </p:nvGrpSpPr>
        <p:grpSpPr>
          <a:xfrm>
            <a:off x="3397102" y="4579974"/>
            <a:ext cx="1543050" cy="1543050"/>
            <a:chOff x="7258050" y="4585619"/>
            <a:chExt cx="1543050" cy="1543050"/>
          </a:xfrm>
        </p:grpSpPr>
        <p:cxnSp>
          <p:nvCxnSpPr>
            <p:cNvPr id="353" name="直接连接符 352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3" name="组合 372"/>
          <p:cNvGrpSpPr/>
          <p:nvPr/>
        </p:nvGrpSpPr>
        <p:grpSpPr>
          <a:xfrm rot="508230">
            <a:off x="3397102" y="4579974"/>
            <a:ext cx="1543050" cy="1543050"/>
            <a:chOff x="7258050" y="4585619"/>
            <a:chExt cx="1543050" cy="1543050"/>
          </a:xfrm>
        </p:grpSpPr>
        <p:cxnSp>
          <p:nvCxnSpPr>
            <p:cNvPr id="374" name="直接连接符 373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组合 394"/>
          <p:cNvGrpSpPr/>
          <p:nvPr/>
        </p:nvGrpSpPr>
        <p:grpSpPr>
          <a:xfrm>
            <a:off x="2586385" y="2637120"/>
            <a:ext cx="1543050" cy="1543050"/>
            <a:chOff x="7258050" y="4585619"/>
            <a:chExt cx="1543050" cy="1543050"/>
          </a:xfrm>
        </p:grpSpPr>
        <p:cxnSp>
          <p:nvCxnSpPr>
            <p:cNvPr id="396" name="直接连接符 395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组合 415"/>
          <p:cNvGrpSpPr/>
          <p:nvPr/>
        </p:nvGrpSpPr>
        <p:grpSpPr>
          <a:xfrm rot="508230">
            <a:off x="2586385" y="2637120"/>
            <a:ext cx="1543050" cy="1543050"/>
            <a:chOff x="7258050" y="4585619"/>
            <a:chExt cx="1543050" cy="1543050"/>
          </a:xfrm>
        </p:grpSpPr>
        <p:cxnSp>
          <p:nvCxnSpPr>
            <p:cNvPr id="417" name="直接连接符 416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组合 437"/>
          <p:cNvGrpSpPr/>
          <p:nvPr/>
        </p:nvGrpSpPr>
        <p:grpSpPr>
          <a:xfrm>
            <a:off x="3412347" y="720657"/>
            <a:ext cx="1543050" cy="1543050"/>
            <a:chOff x="7258050" y="4585619"/>
            <a:chExt cx="1543050" cy="1543050"/>
          </a:xfrm>
        </p:grpSpPr>
        <p:cxnSp>
          <p:nvCxnSpPr>
            <p:cNvPr id="439" name="直接连接符 438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连接符 443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接连接符 444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448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接连接符 449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接连接符 451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接连接符 452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接连接符 454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接连接符 455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接连接符 456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直接连接符 457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组合 458"/>
          <p:cNvGrpSpPr/>
          <p:nvPr/>
        </p:nvGrpSpPr>
        <p:grpSpPr>
          <a:xfrm rot="508230">
            <a:off x="3412347" y="720657"/>
            <a:ext cx="1543050" cy="1543050"/>
            <a:chOff x="7258050" y="4585619"/>
            <a:chExt cx="1543050" cy="1543050"/>
          </a:xfrm>
        </p:grpSpPr>
        <p:cxnSp>
          <p:nvCxnSpPr>
            <p:cNvPr id="460" name="直接连接符 459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接连接符 460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接连接符 461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462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连接符 463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466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连接符 467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472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接连接符 474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连接符 477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连接符 478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555209" y="1213647"/>
            <a:ext cx="329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命名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991272" y="3256640"/>
            <a:ext cx="329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空格与空行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4" name="文本框 393"/>
          <p:cNvSpPr txBox="1"/>
          <p:nvPr/>
        </p:nvSpPr>
        <p:spPr>
          <a:xfrm>
            <a:off x="2154311" y="5448050"/>
            <a:ext cx="329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函数定义</a:t>
            </a:r>
          </a:p>
        </p:txBody>
      </p:sp>
      <p:sp>
        <p:nvSpPr>
          <p:cNvPr id="437" name="文本框 436"/>
          <p:cNvSpPr txBox="1"/>
          <p:nvPr/>
        </p:nvSpPr>
        <p:spPr>
          <a:xfrm>
            <a:off x="8863208" y="5400409"/>
            <a:ext cx="329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缩进</a:t>
            </a:r>
            <a:r>
              <a:rPr lang="zh-CN" altLang="en-US" dirty="0" smtClean="0">
                <a:solidFill>
                  <a:schemeClr val="bg1"/>
                </a:solidFill>
              </a:rPr>
              <a:t>和折行使用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1" name="文本框 480"/>
          <p:cNvSpPr txBox="1"/>
          <p:nvPr/>
        </p:nvSpPr>
        <p:spPr>
          <a:xfrm>
            <a:off x="8968126" y="1255110"/>
            <a:ext cx="329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注释和花括号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2" name="文本框 481"/>
          <p:cNvSpPr txBox="1"/>
          <p:nvPr/>
        </p:nvSpPr>
        <p:spPr>
          <a:xfrm>
            <a:off x="9627616" y="3349827"/>
            <a:ext cx="329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可用和高效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5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7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7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xit" presetSubtype="32" fill="hold" nodeType="withEffect">
                                  <p:stCondLst>
                                    <p:cond delay="17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67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7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7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" presetClass="exit" presetSubtype="32" fill="hold" nodeType="withEffect">
                                  <p:stCondLst>
                                    <p:cond delay="34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" dur="67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7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7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" presetClass="exit" presetSubtype="32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67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7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7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xit" presetSubtype="32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" dur="67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7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7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xit" presetSubtype="32" fill="hold" nodeType="withEffect">
                                  <p:stCondLst>
                                    <p:cond delay="31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8" dur="67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7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7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" presetClass="exit" presetSubtype="32" fill="hold" nodeType="withEffect">
                                  <p:stCondLst>
                                    <p:cond delay="48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5" dur="67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7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7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xit" presetSubtype="32" fill="hold" nodeType="withEffect">
                                  <p:stCondLst>
                                    <p:cond delay="38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67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7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7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6" presetClass="exit" presetSubtype="32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9" dur="67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7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7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6" presetClass="exit" presetSubtype="32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6" dur="67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7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7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6" presetClass="exit" presetSubtype="32" fill="hold" nodeType="withEffect">
                                  <p:stCondLst>
                                    <p:cond delay="62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3" dur="67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7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7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6" presetClass="exit" presetSubtype="32" fill="hold" nodeType="withEffect">
                                  <p:stCondLst>
                                    <p:cond delay="52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0" dur="67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7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7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6" presetClass="exit" presetSubtype="32" fill="hold" nodeType="withEffect">
                                  <p:stCondLst>
                                    <p:cond delay="69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7" dur="67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7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7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xit" presetSubtype="32" fill="hold" nodeType="withEffect">
                                  <p:stCondLst>
                                    <p:cond delay="59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4" dur="67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nodeType="withEffect">
                                  <p:stCondLst>
                                    <p:cond delay="59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7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7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6" presetClass="exit" presetSubtype="32" fill="hold" nodeType="withEffect">
                                  <p:stCondLst>
                                    <p:cond delay="76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1" dur="67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3" presetClass="entr" presetSubtype="16" fill="hold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7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7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6" presetClass="exit" presetSubtype="32" fill="hold" nodeType="withEffect">
                                  <p:stCondLst>
                                    <p:cond delay="66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8" dur="67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3" presetClass="entr" presetSubtype="16" fill="hold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7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7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6" presetClass="exit" presetSubtype="32" fill="hold" nodeType="withEffect">
                                  <p:stCondLst>
                                    <p:cond delay="83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5" dur="67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00"/>
                            </p:stCondLst>
                            <p:childTnLst>
                              <p:par>
                                <p:cTn id="1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500"/>
                            </p:stCondLst>
                            <p:childTnLst>
                              <p:par>
                                <p:cTn id="1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1" grpId="0"/>
      <p:bldP spid="394" grpId="0"/>
      <p:bldP spid="437" grpId="0"/>
      <p:bldP spid="481" grpId="0"/>
      <p:bldP spid="4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937" y="25117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u="sng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命名</a:t>
            </a:r>
            <a:endParaRPr lang="zh-CN" altLang="en-US" sz="4800" u="sng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2430" y="913952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准确 实用 明确</a:t>
            </a:r>
            <a:endParaRPr lang="zh-CN" altLang="en-US" sz="2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08464" y="2019396"/>
            <a:ext cx="978823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符号常量的命名用大写字母表示。如：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#define LENGTH 10</a:t>
            </a:r>
          </a:p>
          <a:p>
            <a:endParaRPr lang="en-US" altLang="zh-CN" sz="20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如果符号常量由多个单词构成，两个不同的单词之间可以用下划线连接。如：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#define MAX_LEN 50</a:t>
            </a:r>
          </a:p>
          <a:p>
            <a:endParaRPr lang="en-US" altLang="zh-CN" sz="20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变量命名的基本原则：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可以选择有意义的英文（小写字母）组成变量名，使人看到该变量就能大致清楚其含义。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不要使用人名、地名和汉语拼音。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如果使用缩写，应该使用那些约定俗成的，而不是自己编造的。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多个单词组成的变量名，除第一个单词外的其他单词首字母应该大写。如：</a:t>
            </a:r>
          </a:p>
          <a:p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dwUserInputValue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1492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函数定义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0164" y="18810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每个函数的定义和说明应该从第</a:t>
            </a: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列开始书写。函数名（包括参数表）和函数体的花括号应该各占一行。在函数体结尾的括号后面可以加上注释，注释中应该包括函数名，这样比较方便进行括号配对检查，也可以清晰地看出来函数是否结束。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范例</a:t>
            </a: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：函数的声明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void </a:t>
            </a:r>
            <a:r>
              <a:rPr lang="en-US" altLang="zh-CN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matMyFunction</a:t>
            </a: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n)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……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 /* </a:t>
            </a:r>
            <a:r>
              <a:rPr lang="en-US" altLang="zh-CN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matMyFunction</a:t>
            </a: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16522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注释和花括号</a:t>
            </a:r>
            <a:r>
              <a:rPr lang="zh-CN" altLang="en-US" dirty="0" smtClean="0">
                <a:solidFill>
                  <a:schemeClr val="bg1"/>
                </a:solidFill>
              </a:rPr>
              <a:t/>
            </a:r>
            <a:br>
              <a:rPr lang="zh-CN" altLang="en-US" dirty="0" smtClean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00378" y="1027906"/>
            <a:ext cx="85932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如果变量的名字不能完全说明其用途，应该使用注释加以说明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/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对于一个比较长的程序段落，应该加注释予以说明。如果设计文档中有流程图，则程序中对应的位置应该加注释予以说明。</a:t>
            </a:r>
          </a:p>
          <a:p>
            <a:pPr latinLnBrk="1"/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如果程序中使用了某个复杂的算法，建议注明其出处。</a:t>
            </a:r>
          </a:p>
          <a:p>
            <a:pPr latinLnBrk="1"/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如果在调试中发现某段落容易出现错误，应该注明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/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需在源代码文件头部放置注释信息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· C</a:t>
            </a:r>
            <a:r>
              <a:rPr lang="zh-CN" altLang="en-US" dirty="0">
                <a:solidFill>
                  <a:schemeClr val="bg1"/>
                </a:solidFill>
              </a:rPr>
              <a:t>语言中使用一组（</a:t>
            </a:r>
            <a:r>
              <a:rPr lang="en-US" altLang="zh-CN" dirty="0">
                <a:solidFill>
                  <a:schemeClr val="bg1"/>
                </a:solidFill>
              </a:rPr>
              <a:t>/* … */</a:t>
            </a:r>
            <a:r>
              <a:rPr lang="zh-CN" altLang="en-US" dirty="0">
                <a:solidFill>
                  <a:schemeClr val="bg1"/>
                </a:solidFill>
              </a:rPr>
              <a:t>）作为注释界定符。</a:t>
            </a:r>
            <a:endParaRPr lang="en-US" altLang="zh-CN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· </a:t>
            </a:r>
            <a:r>
              <a:rPr lang="zh-CN" altLang="en-US" dirty="0">
                <a:solidFill>
                  <a:schemeClr val="bg1"/>
                </a:solidFill>
              </a:rPr>
              <a:t>注释应该出现在要说明的内容之前，而不应该出现在其后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02" y="3336230"/>
            <a:ext cx="5081155" cy="3260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t="853" r="28020" b="1626"/>
          <a:stretch/>
        </p:blipFill>
        <p:spPr>
          <a:xfrm>
            <a:off x="8082666" y="516740"/>
            <a:ext cx="3758686" cy="32287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75" b="4139"/>
          <a:stretch/>
        </p:blipFill>
        <p:spPr>
          <a:xfrm>
            <a:off x="7035887" y="3953045"/>
            <a:ext cx="5156113" cy="18444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408" y="2569821"/>
            <a:ext cx="3914286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9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注释和花括号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29705" y="2126722"/>
            <a:ext cx="8872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花括号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{}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在代码中一般是有两种形式：</a:t>
            </a:r>
          </a:p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一种是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Visual Studio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源码编辑器默认的上下对齐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式</a:t>
            </a:r>
            <a:endParaRPr lang="en-US" altLang="zh-CN" sz="24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一种是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Eclipse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源码编辑器默认的左花括号末尾排放式</a:t>
            </a:r>
          </a:p>
          <a:p>
            <a:pPr latinLnBrk="1"/>
            <a:endParaRPr lang="zh-CN" altLang="en-US" sz="2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23" y="3835081"/>
            <a:ext cx="4104762" cy="13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99" y="3635081"/>
            <a:ext cx="4238095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2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空格与空行</a:t>
            </a:r>
            <a:b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5300" y="1183048"/>
            <a:ext cx="1143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一般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代码超过</a:t>
            </a:r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行左右，我们就在考虑，要不要把这些代码封装到一个方法中去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。即使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是一个方法里面的代码，逻辑也是可以分成一小块一小块的，这个时候我们在这些逻辑中间加上空行，就能告诉别人，我这个代码这里，两个空行中间的代码关联比较大。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7527" y="2400300"/>
            <a:ext cx="26912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要加空格的场合</a:t>
            </a: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在逗号后面和语句中间的分号后面加空格</a:t>
            </a: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在二目运算符的两边各留一个</a:t>
            </a:r>
            <a:r>
              <a:rPr lang="zh-CN" altLang="en-US" dirty="0" smtClean="0">
                <a:solidFill>
                  <a:schemeClr val="bg1"/>
                </a:solidFill>
              </a:rPr>
              <a:t>空格</a:t>
            </a:r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关键字两侧，如</a:t>
            </a:r>
            <a:r>
              <a:rPr lang="en-US" altLang="zh-CN" dirty="0">
                <a:solidFill>
                  <a:schemeClr val="bg1"/>
                </a:solidFill>
              </a:rPr>
              <a:t>if () …, </a:t>
            </a:r>
            <a:r>
              <a:rPr lang="zh-CN" altLang="en-US" dirty="0">
                <a:solidFill>
                  <a:schemeClr val="bg1"/>
                </a:solidFill>
              </a:rPr>
              <a:t>不要写成</a:t>
            </a:r>
            <a:r>
              <a:rPr lang="en-US" altLang="zh-CN" dirty="0">
                <a:solidFill>
                  <a:schemeClr val="bg1"/>
                </a:solidFill>
              </a:rPr>
              <a:t>if() …</a:t>
            </a:r>
            <a:endParaRPr lang="zh-CN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类型与指针说明符之间一定要加空格：</a:t>
            </a: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char *</a:t>
            </a:r>
            <a:r>
              <a:rPr lang="en-US" altLang="zh-CN" dirty="0" err="1">
                <a:solidFill>
                  <a:schemeClr val="bg1"/>
                </a:solidFill>
              </a:rPr>
              <a:t>szName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77145" y="2400300"/>
            <a:ext cx="455121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不加空格的场合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l </a:t>
            </a:r>
            <a:r>
              <a:rPr lang="zh-CN" altLang="en-US" dirty="0" smtClean="0">
                <a:solidFill>
                  <a:schemeClr val="bg1"/>
                </a:solidFill>
              </a:rPr>
              <a:t>在结构成员引用符号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左右两加</a:t>
            </a:r>
            <a:r>
              <a:rPr lang="zh-CN" altLang="en-US" dirty="0" smtClean="0">
                <a:solidFill>
                  <a:schemeClr val="bg1"/>
                </a:solidFill>
              </a:rPr>
              <a:t>不加空格：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pStud</a:t>
            </a:r>
            <a:r>
              <a:rPr lang="en-US" altLang="zh-CN" dirty="0" smtClean="0">
                <a:solidFill>
                  <a:schemeClr val="bg1"/>
                </a:solidFill>
              </a:rPr>
              <a:t>-&gt;</a:t>
            </a:r>
            <a:r>
              <a:rPr lang="en-US" altLang="zh-CN" dirty="0" err="1" smtClean="0">
                <a:solidFill>
                  <a:schemeClr val="bg1"/>
                </a:solidFill>
              </a:rPr>
              <a:t>szName</a:t>
            </a:r>
            <a:r>
              <a:rPr lang="en-US" altLang="zh-CN" dirty="0" smtClean="0">
                <a:solidFill>
                  <a:schemeClr val="bg1"/>
                </a:solidFill>
              </a:rPr>
              <a:t>,  </a:t>
            </a:r>
            <a:r>
              <a:rPr lang="en-US" altLang="zh-CN" dirty="0" err="1" smtClean="0">
                <a:solidFill>
                  <a:schemeClr val="bg1"/>
                </a:solidFill>
              </a:rPr>
              <a:t>Student.nID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l </a:t>
            </a:r>
            <a:r>
              <a:rPr lang="zh-CN" altLang="en-US" dirty="0" smtClean="0">
                <a:solidFill>
                  <a:schemeClr val="bg1"/>
                </a:solidFill>
              </a:rPr>
              <a:t>不在行尾添加空格或</a:t>
            </a:r>
            <a:r>
              <a:rPr lang="en-US" altLang="zh-CN" dirty="0">
                <a:solidFill>
                  <a:schemeClr val="bg1"/>
                </a:solidFill>
              </a:rPr>
              <a:t>Tab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l </a:t>
            </a:r>
            <a:r>
              <a:rPr lang="zh-CN" altLang="en-US" dirty="0" smtClean="0">
                <a:solidFill>
                  <a:schemeClr val="bg1"/>
                </a:solidFill>
              </a:rPr>
              <a:t>函数名与左括号之间不加空格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 </a:t>
            </a:r>
            <a:r>
              <a:rPr lang="en-US" altLang="zh-CN" dirty="0" err="1" smtClean="0">
                <a:solidFill>
                  <a:schemeClr val="bg1"/>
                </a:solidFill>
              </a:rPr>
              <a:t>func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>
                <a:solidFill>
                  <a:schemeClr val="bg1"/>
                </a:solidFill>
              </a:rPr>
              <a:t>…)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l </a:t>
            </a:r>
            <a:r>
              <a:rPr lang="zh-CN" altLang="en-US" dirty="0" smtClean="0">
                <a:solidFill>
                  <a:schemeClr val="bg1"/>
                </a:solidFill>
              </a:rPr>
              <a:t>指针说明符号</a:t>
            </a:r>
            <a:r>
              <a:rPr lang="zh-CN" altLang="en-US" dirty="0">
                <a:solidFill>
                  <a:schemeClr val="bg1"/>
                </a:solidFill>
              </a:rPr>
              <a:t>*与变量名间</a:t>
            </a:r>
            <a:r>
              <a:rPr lang="zh-CN" altLang="en-US" dirty="0" smtClean="0">
                <a:solidFill>
                  <a:schemeClr val="bg1"/>
                </a:solidFill>
              </a:rPr>
              <a:t>不要加空格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</a:rPr>
              <a:t> *</a:t>
            </a:r>
            <a:r>
              <a:rPr lang="en-US" altLang="zh-CN" dirty="0" err="1" smtClean="0">
                <a:solidFill>
                  <a:schemeClr val="bg1"/>
                </a:solidFill>
              </a:rPr>
              <a:t>pInt</a:t>
            </a:r>
            <a:r>
              <a:rPr lang="en-US" altLang="zh-CN" dirty="0" smtClean="0">
                <a:solidFill>
                  <a:schemeClr val="bg1"/>
                </a:solidFill>
              </a:rPr>
              <a:t>; </a:t>
            </a:r>
            <a:r>
              <a:rPr lang="zh-CN" altLang="en-US" dirty="0">
                <a:solidFill>
                  <a:schemeClr val="bg1"/>
                </a:solidFill>
              </a:rPr>
              <a:t>不要写成</a:t>
            </a:r>
            <a:r>
              <a:rPr lang="en-US" altLang="zh-CN" dirty="0">
                <a:solidFill>
                  <a:schemeClr val="bg1"/>
                </a:solidFill>
              </a:rPr>
              <a:t>: 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 * </a:t>
            </a:r>
            <a:r>
              <a:rPr lang="en-US" altLang="zh-CN" dirty="0" err="1">
                <a:solidFill>
                  <a:schemeClr val="bg1"/>
                </a:solidFill>
              </a:rPr>
              <a:t>pInt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l </a:t>
            </a:r>
            <a:r>
              <a:rPr lang="zh-CN" altLang="en-US" dirty="0" smtClean="0">
                <a:solidFill>
                  <a:schemeClr val="bg1"/>
                </a:solidFill>
              </a:rPr>
              <a:t>复合运算符中间不能加空格，否则会产生语法错误，如：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 + = b      a &lt; = b    </a:t>
            </a:r>
            <a:r>
              <a:rPr lang="zh-CN" altLang="en-US" dirty="0">
                <a:solidFill>
                  <a:schemeClr val="bg1"/>
                </a:solidFill>
              </a:rPr>
              <a:t>都是错误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040091" y="2400300"/>
            <a:ext cx="231370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空行与换行</a:t>
            </a: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函数的变量说明与执行语句之间加上空行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  <a:endParaRPr lang="zh-CN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每个函数内的主要功能块之间加空行表示区隔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  <a:endParaRPr lang="zh-CN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不要在一行中写多条语句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90" y="1420578"/>
            <a:ext cx="4965512" cy="438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809</Words>
  <Application>Microsoft Office PowerPoint</Application>
  <PresentationFormat>宽屏</PresentationFormat>
  <Paragraphs>128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方正姚体</vt:lpstr>
      <vt:lpstr>宋体</vt:lpstr>
      <vt:lpstr>微软雅黑</vt:lpstr>
      <vt:lpstr>Arial</vt:lpstr>
      <vt:lpstr>Calibri</vt:lpstr>
      <vt:lpstr>Calibri Light</vt:lpstr>
      <vt:lpstr>Office 主题</vt:lpstr>
      <vt:lpstr>面向对象  类  成员变量  成员函数（方法）</vt:lpstr>
      <vt:lpstr>PowerPoint 演示文稿</vt:lpstr>
      <vt:lpstr>PowerPoint 演示文稿</vt:lpstr>
      <vt:lpstr>PowerPoint 演示文稿</vt:lpstr>
      <vt:lpstr>命名</vt:lpstr>
      <vt:lpstr>函数定义</vt:lpstr>
      <vt:lpstr>注释和花括号 </vt:lpstr>
      <vt:lpstr>注释和花括号</vt:lpstr>
      <vt:lpstr>空格与空行 </vt:lpstr>
      <vt:lpstr>缩进和折行使用 </vt:lpstr>
      <vt:lpstr>可用 优雅 高效 </vt:lpstr>
      <vt:lpstr>良好习惯总结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13</cp:revision>
  <dcterms:created xsi:type="dcterms:W3CDTF">2018-09-28T09:12:28Z</dcterms:created>
  <dcterms:modified xsi:type="dcterms:W3CDTF">2018-09-29T07:54:03Z</dcterms:modified>
</cp:coreProperties>
</file>