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3066"/>
    <p:restoredTop sz="94150"/>
  </p:normalViewPr>
  <p:slideViewPr>
    <p:cSldViewPr snapToObjects="1">
      <p:cViewPr>
        <p:scale>
          <a:sx n="70" d="100"/>
          <a:sy n="7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2020-12-04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0"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0"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1" cy="6857999"/>
          </a:xfrm>
          <a:prstGeom prst="rect">
            <a:avLst/>
          </a:prstGeom>
          <a:ln w="101600" cap="sq">
            <a:gradFill>
              <a:gsLst>
                <a:gs pos="0">
                  <a:srgbClr val="ffffff">
                    <a:alpha val="100000"/>
                  </a:srgbClr>
                </a:gs>
                <a:gs pos="50000">
                  <a:srgbClr val="ffffff">
                    <a:lumMod val="75000"/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5400000" scaled="0"/>
              <a:tileRect/>
            </a:gradFill>
            <a:miter/>
          </a:ln>
          <a:effectLst>
            <a:outerShdw blurRad="63500" sx="101000" sy="101000" algn="ctr" rotWithShape="0">
              <a:prstClr val="black">
                <a:alpha val="75000"/>
              </a:prst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b="1">
                <a:ln w="12700" cap="flat" cmpd="sng" algn="ctr">
                  <a:solidFill>
                    <a:schemeClr val="bg1"/>
                  </a:solidFill>
                  <a:prstDash val="dot"/>
                  <a:round/>
                </a:ln>
                <a:gradFill flip="xy" rotWithShape="1"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35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/>
                  </a:glow>
                </a:effectLst>
              </a:rPr>
              <a:t>송정동 홈페이지 제작</a:t>
            </a:r>
            <a:endParaRPr lang="ko-KR" altLang="en-US" b="1">
              <a:ln w="12700" cap="flat" cmpd="sng" algn="ctr">
                <a:solidFill>
                  <a:schemeClr val="bg1"/>
                </a:solidFill>
                <a:prstDash val="dot"/>
                <a:round/>
              </a:ln>
              <a:gradFill flip="xy"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/>
                </a:glo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046343" y="4675441"/>
            <a:ext cx="4097656" cy="90868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ln w="12700" cap="flat" cmpd="sng" algn="ctr">
                  <a:solidFill>
                    <a:schemeClr val="bg1"/>
                  </a:solidFill>
                  <a:prstDash val="dot"/>
                  <a:round/>
                </a:ln>
                <a:gradFill flip="xy" rotWithShape="1"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35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/>
                  </a:glow>
                </a:effectLst>
              </a:rPr>
              <a:t>제작자 : 김동환</a:t>
            </a:r>
            <a:endParaRPr lang="ko-KR" altLang="en-US">
              <a:ln w="12700" cap="flat" cmpd="sng" algn="ctr">
                <a:solidFill>
                  <a:schemeClr val="bg1"/>
                </a:solidFill>
                <a:prstDash val="dot"/>
                <a:round/>
              </a:ln>
              <a:gradFill flip="xy"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/>
                </a:glow>
              </a:effectLst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-468630" y="0"/>
            <a:ext cx="9612630" cy="1052702"/>
          </a:xfrm>
          <a:prstGeom prst="rect">
            <a:avLst/>
          </a:prstGeom>
          <a:gradFill rotWithShape="1">
            <a:gsLst>
              <a:gs pos="0">
                <a:schemeClr val="bg1">
                  <a:alpha val="100000"/>
                </a:schemeClr>
              </a:gs>
              <a:gs pos="900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16200000" scaled="0"/>
          </a:gradFill>
        </p:spPr>
        <p:style>
          <a:lnRef idx="2">
            <a:schemeClr val="lt1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404621"/>
            <a:ext cx="4606290" cy="51949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800" b="1">
                <a:solidFill>
                  <a:schemeClr val="bg1"/>
                </a:solidFill>
              </a:rPr>
              <a:t>메인페이지 소개2 (우편번호)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cxnSp>
        <p:nvCxnSpPr>
          <p:cNvPr id="22" name=""/>
          <p:cNvCxnSpPr/>
          <p:nvPr/>
        </p:nvCxnSpPr>
        <p:spPr>
          <a:xfrm flipV="1">
            <a:off x="51815" y="404621"/>
            <a:ext cx="4520184" cy="0"/>
          </a:xfrm>
          <a:prstGeom prst="line">
            <a:avLst/>
          </a:prstGeom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7994" y="1333207"/>
            <a:ext cx="4344006" cy="2095792"/>
          </a:xfrm>
          <a:prstGeom prst="rect">
            <a:avLst/>
          </a:prstGeom>
        </p:spPr>
      </p:pic>
      <p:pic>
        <p:nvPicPr>
          <p:cNvPr id="1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76063" y="2000070"/>
            <a:ext cx="3616963" cy="4021254"/>
          </a:xfrm>
          <a:prstGeom prst="rect">
            <a:avLst/>
          </a:prstGeom>
        </p:spPr>
      </p:pic>
      <p:sp>
        <p:nvSpPr>
          <p:cNvPr id="124" name=""/>
          <p:cNvSpPr/>
          <p:nvPr/>
        </p:nvSpPr>
        <p:spPr>
          <a:xfrm>
            <a:off x="227994" y="1988819"/>
            <a:ext cx="1103600" cy="1428929"/>
          </a:xfrm>
          <a:prstGeom prst="rect">
            <a:avLst/>
          </a:prstGeom>
          <a:noFill/>
          <a:ln w="28575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25" name=""/>
          <p:cNvCxnSpPr>
            <a:stCxn id="124" idx="2"/>
          </p:cNvCxnSpPr>
          <p:nvPr/>
        </p:nvCxnSpPr>
        <p:spPr>
          <a:xfrm rot="16200000" flipH="1">
            <a:off x="483319" y="3714223"/>
            <a:ext cx="59294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"/>
          <p:cNvCxnSpPr>
            <a:endCxn id="123" idx="1"/>
          </p:cNvCxnSpPr>
          <p:nvPr/>
        </p:nvCxnSpPr>
        <p:spPr>
          <a:xfrm flipV="1">
            <a:off x="779794" y="4010697"/>
            <a:ext cx="4296269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"/>
          <p:cNvSpPr txBox="1"/>
          <p:nvPr/>
        </p:nvSpPr>
        <p:spPr>
          <a:xfrm>
            <a:off x="1554746" y="4221099"/>
            <a:ext cx="2369173" cy="51092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400" b="1">
                <a:solidFill>
                  <a:srgbClr val="ff0000"/>
                </a:solidFill>
              </a:rPr>
              <a:t>다음 우편번호 </a:t>
            </a:r>
            <a:r>
              <a:rPr lang="en-US" altLang="ko-KR" sz="1400" b="1">
                <a:solidFill>
                  <a:srgbClr val="ff0000"/>
                </a:solidFill>
              </a:rPr>
              <a:t>API</a:t>
            </a:r>
            <a:r>
              <a:rPr lang="ko-KR" altLang="en-US" sz="1400" b="1">
                <a:solidFill>
                  <a:srgbClr val="ff0000"/>
                </a:solidFill>
              </a:rPr>
              <a:t>를 통하여</a:t>
            </a:r>
            <a:endParaRPr lang="ko-KR" altLang="en-US" sz="14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400" b="1">
                <a:solidFill>
                  <a:srgbClr val="ff0000"/>
                </a:solidFill>
              </a:rPr>
              <a:t>우편번호찾기 구현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29" name=""/>
          <p:cNvSpPr/>
          <p:nvPr/>
        </p:nvSpPr>
        <p:spPr>
          <a:xfrm>
            <a:off x="2399997" y="2000070"/>
            <a:ext cx="1103600" cy="1428929"/>
          </a:xfrm>
          <a:prstGeom prst="rect">
            <a:avLst/>
          </a:prstGeom>
          <a:noFill/>
          <a:ln w="28575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30" name=""/>
          <p:cNvCxnSpPr>
            <a:stCxn id="129" idx="0"/>
          </p:cNvCxnSpPr>
          <p:nvPr/>
        </p:nvCxnSpPr>
        <p:spPr>
          <a:xfrm rot="16200000">
            <a:off x="2730145" y="1778417"/>
            <a:ext cx="4433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"/>
          <p:cNvCxnSpPr/>
          <p:nvPr/>
        </p:nvCxnSpPr>
        <p:spPr>
          <a:xfrm>
            <a:off x="2927928" y="1556765"/>
            <a:ext cx="99599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"/>
          <p:cNvSpPr txBox="1"/>
          <p:nvPr/>
        </p:nvSpPr>
        <p:spPr>
          <a:xfrm>
            <a:off x="3923919" y="1421700"/>
            <a:ext cx="1758696" cy="2718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 b="1">
                <a:solidFill>
                  <a:srgbClr val="ff0000"/>
                </a:solidFill>
              </a:rPr>
              <a:t>마우스 오버시 색상변경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-468630" y="0"/>
            <a:ext cx="9612630" cy="1052702"/>
          </a:xfrm>
          <a:prstGeom prst="rect">
            <a:avLst/>
          </a:prstGeom>
          <a:gradFill rotWithShape="1">
            <a:gsLst>
              <a:gs pos="0">
                <a:schemeClr val="bg1">
                  <a:alpha val="100000"/>
                </a:schemeClr>
              </a:gs>
              <a:gs pos="900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16200000" scaled="0"/>
          </a:gradFill>
        </p:spPr>
        <p:style>
          <a:lnRef idx="2">
            <a:schemeClr val="lt1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404621"/>
            <a:ext cx="2901315" cy="51949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800" b="1">
                <a:solidFill>
                  <a:schemeClr val="bg1"/>
                </a:solidFill>
              </a:rPr>
              <a:t>메인페이지 소개3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cxnSp>
        <p:nvCxnSpPr>
          <p:cNvPr id="22" name=""/>
          <p:cNvCxnSpPr/>
          <p:nvPr/>
        </p:nvCxnSpPr>
        <p:spPr>
          <a:xfrm flipV="1">
            <a:off x="51815" y="404621"/>
            <a:ext cx="2849499" cy="0"/>
          </a:xfrm>
          <a:prstGeom prst="line">
            <a:avLst/>
          </a:prstGeom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56144" y="1101309"/>
            <a:ext cx="6831711" cy="4655382"/>
          </a:xfrm>
          <a:prstGeom prst="rect">
            <a:avLst/>
          </a:prstGeom>
        </p:spPr>
      </p:pic>
      <p:sp>
        <p:nvSpPr>
          <p:cNvPr id="134" name=""/>
          <p:cNvSpPr/>
          <p:nvPr/>
        </p:nvSpPr>
        <p:spPr>
          <a:xfrm>
            <a:off x="6660261" y="5205822"/>
            <a:ext cx="1255585" cy="527466"/>
          </a:xfrm>
          <a:prstGeom prst="rect">
            <a:avLst/>
          </a:prstGeom>
          <a:noFill/>
          <a:ln w="28575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35" name=""/>
          <p:cNvCxnSpPr>
            <a:stCxn id="134" idx="2"/>
          </p:cNvCxnSpPr>
          <p:nvPr/>
        </p:nvCxnSpPr>
        <p:spPr>
          <a:xfrm rot="16200000" flipH="1">
            <a:off x="7059454" y="5961888"/>
            <a:ext cx="4572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"/>
          <p:cNvSpPr txBox="1"/>
          <p:nvPr/>
        </p:nvSpPr>
        <p:spPr>
          <a:xfrm>
            <a:off x="6353175" y="6232780"/>
            <a:ext cx="2253615" cy="29946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400" b="1">
                <a:solidFill>
                  <a:srgbClr val="ff0000"/>
                </a:solidFill>
              </a:rPr>
              <a:t>각 아이콘의 페이지로 이동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37" name=""/>
          <p:cNvSpPr/>
          <p:nvPr/>
        </p:nvSpPr>
        <p:spPr>
          <a:xfrm>
            <a:off x="1465135" y="4149090"/>
            <a:ext cx="1450657" cy="1056732"/>
          </a:xfrm>
          <a:prstGeom prst="rect">
            <a:avLst/>
          </a:prstGeom>
          <a:noFill/>
          <a:ln w="28575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38" name=""/>
          <p:cNvCxnSpPr>
            <a:stCxn id="137" idx="1"/>
          </p:cNvCxnSpPr>
          <p:nvPr/>
        </p:nvCxnSpPr>
        <p:spPr>
          <a:xfrm rot="10800000">
            <a:off x="1156144" y="4677456"/>
            <a:ext cx="30899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"/>
          <p:cNvSpPr txBox="1"/>
          <p:nvPr/>
        </p:nvSpPr>
        <p:spPr>
          <a:xfrm>
            <a:off x="179450" y="4314553"/>
            <a:ext cx="1287590" cy="72580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400" b="1">
                <a:solidFill>
                  <a:srgbClr val="ff0000"/>
                </a:solidFill>
              </a:rPr>
              <a:t>마우스 오버시</a:t>
            </a:r>
            <a:endParaRPr lang="ko-KR" altLang="en-US" sz="14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400" b="1">
                <a:solidFill>
                  <a:srgbClr val="ff0000"/>
                </a:solidFill>
              </a:rPr>
              <a:t>설명내용 </a:t>
            </a:r>
            <a:endParaRPr lang="ko-KR" altLang="en-US" sz="14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400" b="1">
                <a:solidFill>
                  <a:srgbClr val="ff0000"/>
                </a:solidFill>
              </a:rPr>
              <a:t>나오게 구현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40" name=""/>
          <p:cNvSpPr/>
          <p:nvPr/>
        </p:nvSpPr>
        <p:spPr>
          <a:xfrm>
            <a:off x="5868162" y="3212973"/>
            <a:ext cx="1347883" cy="360045"/>
          </a:xfrm>
          <a:prstGeom prst="rect">
            <a:avLst/>
          </a:prstGeom>
          <a:noFill/>
          <a:ln w="28575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42" name=""/>
          <p:cNvCxnSpPr>
            <a:stCxn id="140" idx="2"/>
          </p:cNvCxnSpPr>
          <p:nvPr/>
        </p:nvCxnSpPr>
        <p:spPr>
          <a:xfrm rot="5400000">
            <a:off x="6313504" y="3801617"/>
            <a:ext cx="457200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"/>
          <p:cNvCxnSpPr/>
          <p:nvPr/>
        </p:nvCxnSpPr>
        <p:spPr>
          <a:xfrm>
            <a:off x="6542103" y="4030218"/>
            <a:ext cx="137374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"/>
          <p:cNvSpPr txBox="1"/>
          <p:nvPr/>
        </p:nvSpPr>
        <p:spPr>
          <a:xfrm>
            <a:off x="7944797" y="3501009"/>
            <a:ext cx="1163770" cy="94526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400" b="1">
                <a:solidFill>
                  <a:srgbClr val="ff0000"/>
                </a:solidFill>
              </a:rPr>
              <a:t>일일 코로나 </a:t>
            </a:r>
            <a:endParaRPr lang="ko-KR" altLang="en-US" sz="14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400" b="1">
                <a:solidFill>
                  <a:srgbClr val="ff0000"/>
                </a:solidFill>
              </a:rPr>
              <a:t>감염자 확인 </a:t>
            </a:r>
            <a:endParaRPr lang="ko-KR" altLang="en-US" sz="14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400" b="1">
                <a:solidFill>
                  <a:srgbClr val="ff0000"/>
                </a:solidFill>
              </a:rPr>
              <a:t>홈페이지로 </a:t>
            </a:r>
            <a:endParaRPr lang="ko-KR" altLang="en-US" sz="14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400" b="1">
                <a:solidFill>
                  <a:srgbClr val="ff0000"/>
                </a:solidFill>
              </a:rPr>
              <a:t>이동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-468630" y="0"/>
            <a:ext cx="9612630" cy="1052702"/>
          </a:xfrm>
          <a:prstGeom prst="rect">
            <a:avLst/>
          </a:prstGeom>
          <a:gradFill rotWithShape="1">
            <a:gsLst>
              <a:gs pos="0">
                <a:schemeClr val="bg1">
                  <a:alpha val="100000"/>
                </a:schemeClr>
              </a:gs>
              <a:gs pos="900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16200000" scaled="0"/>
          </a:gradFill>
        </p:spPr>
        <p:style>
          <a:lnRef idx="2">
            <a:schemeClr val="lt1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306323"/>
            <a:ext cx="1453515" cy="51206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 sz="2800" b="1">
                <a:solidFill>
                  <a:schemeClr val="bg1"/>
                </a:solidFill>
              </a:rPr>
              <a:t>Context</a:t>
            </a:r>
            <a:endParaRPr lang="en-US" altLang="ko-KR" sz="2800" b="1">
              <a:solidFill>
                <a:schemeClr val="bg1"/>
              </a:solidFill>
            </a:endParaRPr>
          </a:p>
        </p:txBody>
      </p:sp>
      <p:cxnSp>
        <p:nvCxnSpPr>
          <p:cNvPr id="7" name=""/>
          <p:cNvCxnSpPr/>
          <p:nvPr/>
        </p:nvCxnSpPr>
        <p:spPr>
          <a:xfrm>
            <a:off x="51815" y="332612"/>
            <a:ext cx="1567815" cy="0"/>
          </a:xfrm>
          <a:prstGeom prst="line">
            <a:avLst/>
          </a:prstGeom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-468630" y="0"/>
            <a:ext cx="9612630" cy="1052702"/>
          </a:xfrm>
          <a:prstGeom prst="rect">
            <a:avLst/>
          </a:prstGeom>
          <a:gradFill rotWithShape="1">
            <a:gsLst>
              <a:gs pos="0">
                <a:schemeClr val="bg1">
                  <a:alpha val="100000"/>
                </a:schemeClr>
              </a:gs>
              <a:gs pos="900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16200000" scaled="0"/>
          </a:gradFill>
        </p:spPr>
        <p:style>
          <a:lnRef idx="2">
            <a:schemeClr val="lt1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404621"/>
            <a:ext cx="1567815" cy="51949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800" b="1">
                <a:solidFill>
                  <a:schemeClr val="bg1"/>
                </a:solidFill>
              </a:rPr>
              <a:t>개발환경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14" name="직사각형 8"/>
          <p:cNvSpPr/>
          <p:nvPr/>
        </p:nvSpPr>
        <p:spPr>
          <a:xfrm>
            <a:off x="530247" y="1628774"/>
            <a:ext cx="2385545" cy="43769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marL="0" algn="ctr" defTabSz="885826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530247" y="1613913"/>
            <a:ext cx="1192773" cy="37490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algn="l" defTabSz="885826" eaLnBrk="1" latinLnBrk="1" hangingPunct="1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900" b="1" i="0" u="none" kern="1200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08서울한강체 M"/>
                <a:ea typeface="08서울한강체 M"/>
              </a:rPr>
              <a:t>개발환경</a:t>
            </a:r>
            <a:endParaRPr xmlns:mc="http://schemas.openxmlformats.org/markup-compatibility/2006" xmlns:hp="http://schemas.haansoft.com/office/presentation/8.0" lang="ko-KR" altLang="en-US" sz="1900" b="1" i="0" u="none" kern="1200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08서울한강체 M"/>
              <a:ea typeface="08서울한강체 M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510950" y="2276856"/>
            <a:ext cx="5265906" cy="3954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000" b="1">
                <a:solidFill>
                  <a:schemeClr val="bg1">
                    <a:lumMod val="30000"/>
                  </a:schemeClr>
                </a:solidFill>
                <a:latin typeface="닉스곤체 B 2.0"/>
                <a:ea typeface="닉스곤체 B 2.0"/>
              </a:rPr>
              <a:t>Eclipse / MySQL / Apache Tomcat</a:t>
            </a:r>
            <a:endParaRPr lang="en-US" altLang="ko-KR" sz="2000" b="1">
              <a:solidFill>
                <a:schemeClr val="bg1">
                  <a:lumMod val="30000"/>
                </a:schemeClr>
              </a:solidFill>
              <a:latin typeface="닉스곤체 B 2.0"/>
              <a:ea typeface="닉스곤체 B 2.0"/>
            </a:endParaRPr>
          </a:p>
        </p:txBody>
      </p:sp>
      <p:cxnSp>
        <p:nvCxnSpPr>
          <p:cNvPr id="22" name=""/>
          <p:cNvCxnSpPr/>
          <p:nvPr/>
        </p:nvCxnSpPr>
        <p:spPr>
          <a:xfrm>
            <a:off x="51815" y="404621"/>
            <a:ext cx="1567815" cy="0"/>
          </a:xfrm>
          <a:prstGeom prst="line">
            <a:avLst/>
          </a:prstGeom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직사각형 8"/>
          <p:cNvSpPr/>
          <p:nvPr/>
        </p:nvSpPr>
        <p:spPr>
          <a:xfrm>
            <a:off x="530248" y="3032955"/>
            <a:ext cx="2385545" cy="43769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0" algn="ctr" defTabSz="858145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TextBox 12"/>
          <p:cNvSpPr txBox="1"/>
          <p:nvPr/>
        </p:nvSpPr>
        <p:spPr>
          <a:xfrm>
            <a:off x="530247" y="3051810"/>
            <a:ext cx="2349221" cy="377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algn="l" defTabSz="858145" eaLnBrk="1" latinLnBrk="1" hangingPunct="1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900" b="1" i="0" u="none" kern="1200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08서울한강체 M"/>
                <a:ea typeface="08서울한강체 M"/>
              </a:rPr>
              <a:t>사용언어</a:t>
            </a:r>
            <a:endParaRPr xmlns:mc="http://schemas.openxmlformats.org/markup-compatibility/2006" xmlns:hp="http://schemas.haansoft.com/office/presentation/8.0" lang="ko-KR" altLang="en-US" sz="1900" b="1" i="0" u="none" kern="1200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08서울한강체 M"/>
              <a:ea typeface="08서울한강체 M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530248" y="3753042"/>
            <a:ext cx="6418049" cy="396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b="1">
                <a:solidFill>
                  <a:schemeClr val="bg1">
                    <a:lumMod val="30000"/>
                  </a:schemeClr>
                </a:solidFill>
                <a:latin typeface="닉스곤체 B 2.0"/>
                <a:ea typeface="닉스곤체 B 2.0"/>
              </a:rPr>
              <a:t>HTML / CSS / JavaScript / JQuery / JSP / Ajax</a:t>
            </a:r>
            <a:endParaRPr lang="en-US" altLang="ko-KR" sz="2000" b="1">
              <a:solidFill>
                <a:schemeClr val="bg1">
                  <a:lumMod val="30000"/>
                </a:schemeClr>
              </a:solidFill>
              <a:latin typeface="닉스곤체 B 2.0"/>
              <a:ea typeface="닉스곤체 B 2.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-468630" y="0"/>
            <a:ext cx="9612630" cy="1052702"/>
          </a:xfrm>
          <a:prstGeom prst="rect">
            <a:avLst/>
          </a:prstGeom>
          <a:gradFill rotWithShape="1">
            <a:gsLst>
              <a:gs pos="0">
                <a:schemeClr val="bg1">
                  <a:alpha val="100000"/>
                </a:schemeClr>
              </a:gs>
              <a:gs pos="900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16200000" scaled="0"/>
          </a:gradFill>
        </p:spPr>
        <p:style>
          <a:lnRef idx="2">
            <a:schemeClr val="lt1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404621"/>
            <a:ext cx="2358390" cy="51949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800" b="1">
                <a:solidFill>
                  <a:schemeClr val="bg1"/>
                </a:solidFill>
              </a:rPr>
              <a:t>홈페이지 주제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cxnSp>
        <p:nvCxnSpPr>
          <p:cNvPr id="22" name=""/>
          <p:cNvCxnSpPr/>
          <p:nvPr/>
        </p:nvCxnSpPr>
        <p:spPr>
          <a:xfrm flipV="1">
            <a:off x="51815" y="404621"/>
            <a:ext cx="2306574" cy="0"/>
          </a:xfrm>
          <a:prstGeom prst="line">
            <a:avLst/>
          </a:prstGeom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직사각형 8"/>
          <p:cNvSpPr/>
          <p:nvPr/>
        </p:nvSpPr>
        <p:spPr>
          <a:xfrm>
            <a:off x="530247" y="1551124"/>
            <a:ext cx="2385545" cy="43769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0" algn="ctr" defTabSz="831328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12"/>
          <p:cNvSpPr txBox="1"/>
          <p:nvPr/>
        </p:nvSpPr>
        <p:spPr>
          <a:xfrm>
            <a:off x="530246" y="1556764"/>
            <a:ext cx="2349221" cy="3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algn="l" defTabSz="831328" eaLnBrk="1" latinLnBrk="1" hangingPunct="1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900" b="1" i="0" u="none" kern="1200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08서울한강체 M"/>
                <a:ea typeface="08서울한강체 M"/>
              </a:rPr>
              <a:t>홈페이지 주제</a:t>
            </a:r>
            <a:endParaRPr xmlns:mc="http://schemas.openxmlformats.org/markup-compatibility/2006" xmlns:hp="http://schemas.haansoft.com/office/presentation/8.0" lang="ko-KR" altLang="en-US" sz="1900" b="1" i="0" u="none" kern="1200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08서울한강체 M"/>
              <a:ea typeface="08서울한강체 M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510950" y="2099310"/>
            <a:ext cx="8021546" cy="70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b="1">
                <a:solidFill>
                  <a:schemeClr val="bg1">
                    <a:lumMod val="30000"/>
                  </a:schemeClr>
                </a:solidFill>
                <a:latin typeface="닉스곤체 B 2.0"/>
                <a:ea typeface="닉스곤체 B 2.0"/>
              </a:rPr>
              <a:t>송정동 공식 홈페이지가 없었고, </a:t>
            </a:r>
            <a:endParaRPr lang="ko-KR" altLang="en-US" sz="2000" b="1">
              <a:solidFill>
                <a:schemeClr val="bg1">
                  <a:lumMod val="30000"/>
                </a:schemeClr>
              </a:solidFill>
              <a:latin typeface="닉스곤체 B 2.0"/>
              <a:ea typeface="닉스곤체 B 2.0"/>
            </a:endParaRPr>
          </a:p>
          <a:p>
            <a:pPr>
              <a:defRPr lang="ko-KR" altLang="en-US"/>
            </a:pPr>
            <a:r>
              <a:rPr lang="ko-KR" altLang="en-US" sz="2000" b="1">
                <a:solidFill>
                  <a:schemeClr val="bg1">
                    <a:lumMod val="30000"/>
                  </a:schemeClr>
                </a:solidFill>
                <a:latin typeface="닉스곤체 B 2.0"/>
                <a:ea typeface="닉스곤체 B 2.0"/>
              </a:rPr>
              <a:t>제 고향을 소개시켜드리기 위해 제작하게 되었습니다.</a:t>
            </a:r>
            <a:endParaRPr lang="ko-KR" altLang="en-US" sz="2000" b="1">
              <a:solidFill>
                <a:schemeClr val="bg1">
                  <a:lumMod val="30000"/>
                </a:schemeClr>
              </a:solidFill>
              <a:latin typeface="닉스곤체 B 2.0"/>
              <a:ea typeface="닉스곤체 B 2.0"/>
            </a:endParaRPr>
          </a:p>
        </p:txBody>
      </p:sp>
      <p:sp>
        <p:nvSpPr>
          <p:cNvPr id="29" name="직사각형 8"/>
          <p:cNvSpPr/>
          <p:nvPr/>
        </p:nvSpPr>
        <p:spPr>
          <a:xfrm>
            <a:off x="493921" y="3423359"/>
            <a:ext cx="2385545" cy="43769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0" algn="ctr" defTabSz="805350" eaLnBrk="1" latinLnBrk="1" hangingPunct="1"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TextBox 12"/>
          <p:cNvSpPr txBox="1"/>
          <p:nvPr/>
        </p:nvSpPr>
        <p:spPr>
          <a:xfrm>
            <a:off x="493920" y="3429000"/>
            <a:ext cx="2349221" cy="3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algn="l" defTabSz="805350" eaLnBrk="1" latinLnBrk="1" hangingPunct="1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900" b="1" i="0" u="none" kern="1200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08서울한강체 M"/>
                <a:ea typeface="08서울한강체 M"/>
              </a:rPr>
              <a:t>개발 목표</a:t>
            </a:r>
            <a:endParaRPr xmlns:mc="http://schemas.openxmlformats.org/markup-compatibility/2006" xmlns:hp="http://schemas.haansoft.com/office/presentation/8.0" lang="ko-KR" altLang="en-US" sz="1900" b="1" i="0" u="none" kern="1200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08서울한강체 M"/>
              <a:ea typeface="08서울한강체 M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561226" y="4005072"/>
            <a:ext cx="8021546" cy="698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b="1">
                <a:solidFill>
                  <a:schemeClr val="bg1">
                    <a:lumMod val="30000"/>
                  </a:schemeClr>
                </a:solidFill>
                <a:latin typeface="닉스곤체 B 2.0"/>
                <a:ea typeface="닉스곤체 B 2.0"/>
              </a:rPr>
              <a:t>JSP</a:t>
            </a:r>
            <a:r>
              <a:rPr lang="ko-KR" altLang="en-US" sz="2000" b="1">
                <a:solidFill>
                  <a:schemeClr val="bg1">
                    <a:lumMod val="30000"/>
                  </a:schemeClr>
                </a:solidFill>
                <a:latin typeface="닉스곤체 B 2.0"/>
                <a:ea typeface="닉스곤체 B 2.0"/>
              </a:rPr>
              <a:t> 프로그래밍 언어와 </a:t>
            </a:r>
            <a:r>
              <a:rPr lang="en-US" altLang="ko-KR" sz="2000" b="1">
                <a:solidFill>
                  <a:schemeClr val="bg1">
                    <a:lumMod val="30000"/>
                  </a:schemeClr>
                </a:solidFill>
                <a:latin typeface="닉스곤체 B 2.0"/>
                <a:ea typeface="닉스곤체 B 2.0"/>
              </a:rPr>
              <a:t>MySQL</a:t>
            </a:r>
            <a:r>
              <a:rPr lang="ko-KR" altLang="en-US" sz="2000" b="1">
                <a:solidFill>
                  <a:schemeClr val="bg1">
                    <a:lumMod val="30000"/>
                  </a:schemeClr>
                </a:solidFill>
                <a:latin typeface="닉스곤체 B 2.0"/>
                <a:ea typeface="닉스곤체 B 2.0"/>
              </a:rPr>
              <a:t>데이터베이스를 활용한</a:t>
            </a:r>
            <a:endParaRPr lang="ko-KR" altLang="en-US" sz="2000" b="1">
              <a:solidFill>
                <a:schemeClr val="bg1">
                  <a:lumMod val="30000"/>
                </a:schemeClr>
              </a:solidFill>
              <a:latin typeface="닉스곤체 B 2.0"/>
              <a:ea typeface="닉스곤체 B 2.0"/>
            </a:endParaRPr>
          </a:p>
          <a:p>
            <a:pPr>
              <a:defRPr lang="ko-KR" altLang="en-US"/>
            </a:pPr>
            <a:r>
              <a:rPr lang="ko-KR" altLang="en-US" sz="2000" b="1">
                <a:solidFill>
                  <a:schemeClr val="bg1">
                    <a:lumMod val="30000"/>
                  </a:schemeClr>
                </a:solidFill>
                <a:latin typeface="닉스곤체 B 2.0"/>
                <a:ea typeface="닉스곤체 B 2.0"/>
              </a:rPr>
              <a:t>서버 프로그램 구현 기술과 부합하는 나만의 홈페이지 제작</a:t>
            </a:r>
            <a:endParaRPr lang="ko-KR" altLang="en-US" sz="2000" b="1">
              <a:solidFill>
                <a:schemeClr val="bg1">
                  <a:lumMod val="30000"/>
                </a:schemeClr>
              </a:solidFill>
              <a:latin typeface="닉스곤체 B 2.0"/>
              <a:ea typeface="닉스곤체 B 2.0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-468630" y="0"/>
            <a:ext cx="9612630" cy="1052702"/>
          </a:xfrm>
          <a:prstGeom prst="rect">
            <a:avLst/>
          </a:prstGeom>
          <a:gradFill rotWithShape="1">
            <a:gsLst>
              <a:gs pos="0">
                <a:schemeClr val="bg1">
                  <a:alpha val="100000"/>
                </a:schemeClr>
              </a:gs>
              <a:gs pos="900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16200000" scaled="0"/>
          </a:gradFill>
        </p:spPr>
        <p:style>
          <a:lnRef idx="2">
            <a:schemeClr val="lt1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404621"/>
            <a:ext cx="1567815" cy="51949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800" b="1">
                <a:solidFill>
                  <a:schemeClr val="bg1"/>
                </a:solidFill>
              </a:rPr>
              <a:t>회원가입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cxnSp>
        <p:nvCxnSpPr>
          <p:cNvPr id="22" name=""/>
          <p:cNvCxnSpPr/>
          <p:nvPr/>
        </p:nvCxnSpPr>
        <p:spPr>
          <a:xfrm flipV="1">
            <a:off x="51815" y="404621"/>
            <a:ext cx="1515999" cy="0"/>
          </a:xfrm>
          <a:prstGeom prst="line">
            <a:avLst/>
          </a:prstGeom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477" y="1484756"/>
            <a:ext cx="3410426" cy="4715533"/>
          </a:xfrm>
          <a:prstGeom prst="rect">
            <a:avLst/>
          </a:prstGeom>
        </p:spPr>
      </p:pic>
      <p:sp>
        <p:nvSpPr>
          <p:cNvPr id="33" name=""/>
          <p:cNvSpPr/>
          <p:nvPr/>
        </p:nvSpPr>
        <p:spPr>
          <a:xfrm>
            <a:off x="2100690" y="5733288"/>
            <a:ext cx="1391174" cy="360045"/>
          </a:xfrm>
          <a:prstGeom prst="rect">
            <a:avLst/>
          </a:prstGeom>
          <a:noFill/>
          <a:ln w="28575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35" name=""/>
          <p:cNvCxnSpPr>
            <a:stCxn id="33" idx="2"/>
          </p:cNvCxnSpPr>
          <p:nvPr/>
        </p:nvCxnSpPr>
        <p:spPr>
          <a:xfrm rot="5400000">
            <a:off x="2567678" y="6321933"/>
            <a:ext cx="457200" cy="0"/>
          </a:xfrm>
          <a:prstGeom prst="line">
            <a:avLst/>
          </a:prstGeom>
          <a:ln w="1905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/>
          <p:nvPr/>
        </p:nvCxnSpPr>
        <p:spPr>
          <a:xfrm>
            <a:off x="2796277" y="6550533"/>
            <a:ext cx="1541407" cy="0"/>
          </a:xfrm>
          <a:prstGeom prst="line">
            <a:avLst/>
          </a:prstGeom>
          <a:ln w="1905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/>
          <p:nvPr/>
        </p:nvCxnSpPr>
        <p:spPr>
          <a:xfrm rot="16200000" flipV="1">
            <a:off x="2776918" y="4989767"/>
            <a:ext cx="3121534" cy="0"/>
          </a:xfrm>
          <a:prstGeom prst="line">
            <a:avLst/>
          </a:prstGeom>
          <a:ln w="1905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0800000">
            <a:off x="3203828" y="3429000"/>
            <a:ext cx="1133857" cy="0"/>
          </a:xfrm>
          <a:prstGeom prst="straightConnector1">
            <a:avLst/>
          </a:prstGeom>
          <a:ln w="19050"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"/>
          <p:cNvSpPr txBox="1"/>
          <p:nvPr/>
        </p:nvSpPr>
        <p:spPr>
          <a:xfrm>
            <a:off x="2368736" y="6590539"/>
            <a:ext cx="2399479" cy="26746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 b="1">
                <a:solidFill>
                  <a:srgbClr val="ff0000"/>
                </a:solidFill>
              </a:rPr>
              <a:t>회원가입 클릭시 회원가입창 생성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92091" y="1290535"/>
            <a:ext cx="3240405" cy="897577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92090" y="2531423"/>
            <a:ext cx="3240405" cy="897577"/>
          </a:xfrm>
          <a:prstGeom prst="rect">
            <a:avLst/>
          </a:prstGeom>
        </p:spPr>
      </p:pic>
      <p:sp>
        <p:nvSpPr>
          <p:cNvPr id="43" name=""/>
          <p:cNvSpPr/>
          <p:nvPr/>
        </p:nvSpPr>
        <p:spPr>
          <a:xfrm>
            <a:off x="2484000" y="2636901"/>
            <a:ext cx="648000" cy="358299"/>
          </a:xfrm>
          <a:prstGeom prst="rect">
            <a:avLst/>
          </a:prstGeom>
          <a:noFill/>
          <a:ln w="28575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4" name=""/>
          <p:cNvCxnSpPr>
            <a:stCxn id="43" idx="3"/>
          </p:cNvCxnSpPr>
          <p:nvPr/>
        </p:nvCxnSpPr>
        <p:spPr>
          <a:xfrm>
            <a:off x="3132000" y="2816050"/>
            <a:ext cx="172803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/>
          <p:cNvCxnSpPr/>
          <p:nvPr/>
        </p:nvCxnSpPr>
        <p:spPr>
          <a:xfrm rot="5400000" flipH="1" flipV="1">
            <a:off x="4410411" y="2366426"/>
            <a:ext cx="899239" cy="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/>
          <p:nvPr/>
        </p:nvCxnSpPr>
        <p:spPr>
          <a:xfrm flipV="1">
            <a:off x="4860027" y="1916811"/>
            <a:ext cx="43206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"/>
          <p:cNvSpPr txBox="1"/>
          <p:nvPr/>
        </p:nvSpPr>
        <p:spPr>
          <a:xfrm>
            <a:off x="3396985" y="1916811"/>
            <a:ext cx="1463041" cy="8244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1200" b="1">
                <a:solidFill>
                  <a:srgbClr val="ff0000"/>
                </a:solidFill>
              </a:rPr>
              <a:t>IDCheck</a:t>
            </a:r>
            <a:r>
              <a:rPr lang="ko-KR" altLang="en-US" sz="1200" b="1">
                <a:solidFill>
                  <a:srgbClr val="ff0000"/>
                </a:solidFill>
              </a:rPr>
              <a:t>메소드를 통해 데이터베이스 내의 동일한 </a:t>
            </a:r>
            <a:r>
              <a:rPr lang="en-US" altLang="ko-KR" sz="1200" b="1">
                <a:solidFill>
                  <a:srgbClr val="ff0000"/>
                </a:solidFill>
              </a:rPr>
              <a:t>ID</a:t>
            </a:r>
            <a:r>
              <a:rPr lang="ko-KR" altLang="en-US" sz="1200" b="1">
                <a:solidFill>
                  <a:srgbClr val="ff0000"/>
                </a:solidFill>
              </a:rPr>
              <a:t>값이 있는지 확인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5292091" y="2188112"/>
            <a:ext cx="3514724" cy="26743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 sz="1200" b="1">
                <a:solidFill>
                  <a:srgbClr val="ff0000"/>
                </a:solidFill>
              </a:rPr>
              <a:t>JavaScript</a:t>
            </a:r>
            <a:r>
              <a:rPr lang="ko-KR" altLang="en-US" sz="1200" b="1">
                <a:solidFill>
                  <a:srgbClr val="ff0000"/>
                </a:solidFill>
              </a:rPr>
              <a:t>를 이용하여 중복일시 중복문구 띄우기.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cxnSp>
        <p:nvCxnSpPr>
          <p:cNvPr id="49" name=""/>
          <p:cNvCxnSpPr/>
          <p:nvPr/>
        </p:nvCxnSpPr>
        <p:spPr>
          <a:xfrm rot="5400000">
            <a:off x="4745731" y="2930346"/>
            <a:ext cx="228600" cy="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"/>
          <p:cNvCxnSpPr/>
          <p:nvPr/>
        </p:nvCxnSpPr>
        <p:spPr>
          <a:xfrm>
            <a:off x="4860028" y="3044651"/>
            <a:ext cx="45719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"/>
          <p:cNvSpPr txBox="1"/>
          <p:nvPr/>
        </p:nvSpPr>
        <p:spPr>
          <a:xfrm>
            <a:off x="5317226" y="3429000"/>
            <a:ext cx="2589657" cy="26479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 b="1">
                <a:solidFill>
                  <a:srgbClr val="ff0000"/>
                </a:solidFill>
              </a:rPr>
              <a:t>중복이 아닐시 사용가능 문구 띄우기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61720" y="3842523"/>
            <a:ext cx="2470775" cy="723153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061720" y="4467002"/>
            <a:ext cx="2470775" cy="723154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061720" y="5190156"/>
            <a:ext cx="2470776" cy="723154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061718" y="5913310"/>
            <a:ext cx="2470777" cy="723154"/>
          </a:xfrm>
          <a:prstGeom prst="rect">
            <a:avLst/>
          </a:prstGeom>
        </p:spPr>
      </p:pic>
      <p:sp>
        <p:nvSpPr>
          <p:cNvPr id="56" name=""/>
          <p:cNvSpPr/>
          <p:nvPr/>
        </p:nvSpPr>
        <p:spPr>
          <a:xfrm>
            <a:off x="1115567" y="4293108"/>
            <a:ext cx="2016432" cy="360045"/>
          </a:xfrm>
          <a:prstGeom prst="rect">
            <a:avLst/>
          </a:prstGeom>
          <a:noFill/>
          <a:ln w="28575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57" name=""/>
          <p:cNvCxnSpPr>
            <a:stCxn id="56" idx="3"/>
          </p:cNvCxnSpPr>
          <p:nvPr/>
        </p:nvCxnSpPr>
        <p:spPr>
          <a:xfrm flipV="1">
            <a:off x="3132000" y="4467002"/>
            <a:ext cx="2664153" cy="612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"/>
          <p:cNvSpPr txBox="1"/>
          <p:nvPr/>
        </p:nvSpPr>
        <p:spPr>
          <a:xfrm>
            <a:off x="4425502" y="4201222"/>
            <a:ext cx="933263" cy="2657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 b="1">
                <a:solidFill>
                  <a:srgbClr val="ff0000"/>
                </a:solidFill>
              </a:rPr>
              <a:t>유효성검사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4349780" y="4621323"/>
            <a:ext cx="1885284" cy="82392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 b="1">
                <a:solidFill>
                  <a:srgbClr val="ff0000"/>
                </a:solidFill>
              </a:rPr>
              <a:t>유효성 검사 후</a:t>
            </a:r>
            <a:r>
              <a:rPr lang="en-US" altLang="ko-KR" sz="1200" b="1">
                <a:solidFill>
                  <a:srgbClr val="ff0000"/>
                </a:solidFill>
              </a:rPr>
              <a:t> </a:t>
            </a:r>
            <a:endParaRPr lang="en-US" altLang="ko-KR" sz="12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en-US" altLang="ko-KR" sz="1200" b="1">
                <a:solidFill>
                  <a:srgbClr val="ff0000"/>
                </a:solidFill>
              </a:rPr>
              <a:t>addMembr</a:t>
            </a:r>
            <a:r>
              <a:rPr lang="ko-KR" altLang="en-US" sz="1200" b="1">
                <a:solidFill>
                  <a:srgbClr val="ff0000"/>
                </a:solidFill>
              </a:rPr>
              <a:t>메소드를 통해</a:t>
            </a:r>
            <a:endParaRPr lang="ko-KR" altLang="en-US" sz="12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200" b="1">
                <a:solidFill>
                  <a:srgbClr val="ff0000"/>
                </a:solidFill>
              </a:rPr>
              <a:t>데이터베이스로 값 추가</a:t>
            </a:r>
            <a:endParaRPr lang="ko-KR" altLang="en-US" sz="12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200" b="1">
                <a:solidFill>
                  <a:srgbClr val="ff0000"/>
                </a:solidFill>
              </a:rPr>
              <a:t>(회원가입 완료)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-468630" y="0"/>
            <a:ext cx="9612630" cy="1052702"/>
          </a:xfrm>
          <a:prstGeom prst="rect">
            <a:avLst/>
          </a:prstGeom>
          <a:gradFill rotWithShape="1">
            <a:gsLst>
              <a:gs pos="0">
                <a:schemeClr val="bg1">
                  <a:alpha val="100000"/>
                </a:schemeClr>
              </a:gs>
              <a:gs pos="900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16200000" scaled="0"/>
          </a:gradFill>
        </p:spPr>
        <p:style>
          <a:lnRef idx="2">
            <a:schemeClr val="lt1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404621"/>
            <a:ext cx="1224915" cy="51949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800" b="1">
                <a:solidFill>
                  <a:schemeClr val="bg1"/>
                </a:solidFill>
              </a:rPr>
              <a:t>로그인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cxnSp>
        <p:nvCxnSpPr>
          <p:cNvPr id="22" name=""/>
          <p:cNvCxnSpPr/>
          <p:nvPr/>
        </p:nvCxnSpPr>
        <p:spPr>
          <a:xfrm flipV="1">
            <a:off x="51815" y="404621"/>
            <a:ext cx="1515999" cy="0"/>
          </a:xfrm>
          <a:prstGeom prst="line">
            <a:avLst/>
          </a:prstGeom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477" y="1478388"/>
            <a:ext cx="3238952" cy="4686954"/>
          </a:xfrm>
          <a:prstGeom prst="rect">
            <a:avLst/>
          </a:prstGeom>
        </p:spPr>
      </p:pic>
      <p:sp>
        <p:nvSpPr>
          <p:cNvPr id="61" name=""/>
          <p:cNvSpPr/>
          <p:nvPr/>
        </p:nvSpPr>
        <p:spPr>
          <a:xfrm>
            <a:off x="612457" y="5661279"/>
            <a:ext cx="1151191" cy="360045"/>
          </a:xfrm>
          <a:prstGeom prst="rect">
            <a:avLst/>
          </a:prstGeom>
          <a:noFill/>
          <a:ln w="28575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62" name=""/>
          <p:cNvCxnSpPr>
            <a:stCxn id="61" idx="2"/>
          </p:cNvCxnSpPr>
          <p:nvPr/>
        </p:nvCxnSpPr>
        <p:spPr>
          <a:xfrm rot="16200000" flipH="1">
            <a:off x="972026" y="6237351"/>
            <a:ext cx="43205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"/>
          <p:cNvSpPr txBox="1"/>
          <p:nvPr/>
        </p:nvSpPr>
        <p:spPr>
          <a:xfrm>
            <a:off x="179450" y="6453373"/>
            <a:ext cx="2094692" cy="2693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200" b="1">
                <a:solidFill>
                  <a:srgbClr val="ff0000"/>
                </a:solidFill>
              </a:rPr>
              <a:t>로그인 클릭시 로그인창 생성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67" name=""/>
          <p:cNvSpPr/>
          <p:nvPr/>
        </p:nvSpPr>
        <p:spPr>
          <a:xfrm>
            <a:off x="1043558" y="3468189"/>
            <a:ext cx="2016252" cy="392865"/>
          </a:xfrm>
          <a:prstGeom prst="rect">
            <a:avLst/>
          </a:prstGeom>
          <a:noFill/>
          <a:ln w="28575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68" name=""/>
          <p:cNvCxnSpPr>
            <a:stCxn id="67" idx="3"/>
          </p:cNvCxnSpPr>
          <p:nvPr/>
        </p:nvCxnSpPr>
        <p:spPr>
          <a:xfrm>
            <a:off x="3059811" y="3664621"/>
            <a:ext cx="165620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"/>
          <p:cNvCxnSpPr/>
          <p:nvPr/>
        </p:nvCxnSpPr>
        <p:spPr>
          <a:xfrm rot="5400000" flipH="1" flipV="1">
            <a:off x="4094144" y="3042747"/>
            <a:ext cx="124374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"/>
          <p:cNvCxnSpPr/>
          <p:nvPr/>
        </p:nvCxnSpPr>
        <p:spPr>
          <a:xfrm>
            <a:off x="4716018" y="2420874"/>
            <a:ext cx="63017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"/>
          <p:cNvSpPr txBox="1"/>
          <p:nvPr/>
        </p:nvSpPr>
        <p:spPr>
          <a:xfrm>
            <a:off x="3923919" y="3664621"/>
            <a:ext cx="2844546" cy="64345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 sz="1200" b="1">
                <a:solidFill>
                  <a:srgbClr val="ff0000"/>
                </a:solidFill>
              </a:rPr>
              <a:t>checkID</a:t>
            </a:r>
            <a:r>
              <a:rPr lang="ko-KR" altLang="en-US" sz="1200" b="1">
                <a:solidFill>
                  <a:srgbClr val="ff0000"/>
                </a:solidFill>
              </a:rPr>
              <a:t>메소드를 통해</a:t>
            </a:r>
            <a:endParaRPr lang="ko-KR" altLang="en-US" sz="12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200" b="1">
                <a:solidFill>
                  <a:srgbClr val="ff0000"/>
                </a:solidFill>
              </a:rPr>
              <a:t>데이터베이스에 동일한 </a:t>
            </a:r>
            <a:r>
              <a:rPr lang="en-US" altLang="ko-KR" sz="1200" b="1">
                <a:solidFill>
                  <a:srgbClr val="ff0000"/>
                </a:solidFill>
              </a:rPr>
              <a:t>ID</a:t>
            </a:r>
            <a:r>
              <a:rPr lang="ko-KR" altLang="en-US" sz="1200" b="1">
                <a:solidFill>
                  <a:srgbClr val="ff0000"/>
                </a:solidFill>
              </a:rPr>
              <a:t>와 패스워드가</a:t>
            </a:r>
            <a:endParaRPr lang="ko-KR" altLang="en-US" sz="12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200" b="1">
                <a:solidFill>
                  <a:srgbClr val="ff0000"/>
                </a:solidFill>
              </a:rPr>
              <a:t>있을시 로그인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pic>
        <p:nvPicPr>
          <p:cNvPr id="7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46192" y="1168753"/>
            <a:ext cx="3436051" cy="2260247"/>
          </a:xfrm>
          <a:prstGeom prst="rect">
            <a:avLst/>
          </a:prstGeom>
        </p:spPr>
      </p:pic>
      <p:sp>
        <p:nvSpPr>
          <p:cNvPr id="73" name=""/>
          <p:cNvSpPr txBox="1"/>
          <p:nvPr/>
        </p:nvSpPr>
        <p:spPr>
          <a:xfrm>
            <a:off x="3766661" y="1664434"/>
            <a:ext cx="1611154" cy="63871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 sz="1200" b="1">
                <a:solidFill>
                  <a:srgbClr val="ff0000"/>
                </a:solidFill>
              </a:rPr>
              <a:t>admin</a:t>
            </a:r>
            <a:r>
              <a:rPr lang="ko-KR" altLang="en-US" sz="1200" b="1">
                <a:solidFill>
                  <a:srgbClr val="ff0000"/>
                </a:solidFill>
              </a:rPr>
              <a:t>으로 로그인시 </a:t>
            </a:r>
            <a:endParaRPr lang="ko-KR" altLang="en-US" sz="12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200" b="1">
                <a:solidFill>
                  <a:srgbClr val="ff0000"/>
                </a:solidFill>
              </a:rPr>
              <a:t>회원관리 할 수 있는 </a:t>
            </a:r>
            <a:endParaRPr lang="ko-KR" altLang="en-US" sz="12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200" b="1">
                <a:solidFill>
                  <a:srgbClr val="ff0000"/>
                </a:solidFill>
              </a:rPr>
              <a:t>페이지로 이동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77815" y="4435802"/>
            <a:ext cx="3404429" cy="2017576"/>
          </a:xfrm>
          <a:prstGeom prst="rect">
            <a:avLst/>
          </a:prstGeom>
        </p:spPr>
      </p:pic>
      <p:cxnSp>
        <p:nvCxnSpPr>
          <p:cNvPr id="75" name=""/>
          <p:cNvCxnSpPr/>
          <p:nvPr/>
        </p:nvCxnSpPr>
        <p:spPr>
          <a:xfrm rot="5400000">
            <a:off x="2948355" y="4482926"/>
            <a:ext cx="1636613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"/>
          <p:cNvCxnSpPr/>
          <p:nvPr/>
        </p:nvCxnSpPr>
        <p:spPr>
          <a:xfrm>
            <a:off x="3766662" y="5301234"/>
            <a:ext cx="161115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"/>
          <p:cNvSpPr txBox="1"/>
          <p:nvPr/>
        </p:nvSpPr>
        <p:spPr>
          <a:xfrm>
            <a:off x="3986403" y="5388482"/>
            <a:ext cx="1467612" cy="45281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 b="1">
                <a:solidFill>
                  <a:srgbClr val="ff0000"/>
                </a:solidFill>
              </a:rPr>
              <a:t>일반회원 로그인시 </a:t>
            </a:r>
            <a:endParaRPr lang="ko-KR" altLang="en-US" sz="12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200" b="1">
                <a:solidFill>
                  <a:srgbClr val="ff0000"/>
                </a:solidFill>
              </a:rPr>
              <a:t>메인페이지로 이동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cxnSp>
        <p:nvCxnSpPr>
          <p:cNvPr id="78" name=""/>
          <p:cNvCxnSpPr/>
          <p:nvPr/>
        </p:nvCxnSpPr>
        <p:spPr>
          <a:xfrm rot="10800000">
            <a:off x="179450" y="6453378"/>
            <a:ext cx="100860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"/>
          <p:cNvCxnSpPr/>
          <p:nvPr/>
        </p:nvCxnSpPr>
        <p:spPr>
          <a:xfrm rot="16200000" flipV="1">
            <a:off x="-1440749" y="4833173"/>
            <a:ext cx="3240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"/>
          <p:cNvCxnSpPr/>
          <p:nvPr/>
        </p:nvCxnSpPr>
        <p:spPr>
          <a:xfrm>
            <a:off x="179450" y="3212973"/>
            <a:ext cx="43300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-468630" y="0"/>
            <a:ext cx="9612630" cy="1052702"/>
          </a:xfrm>
          <a:prstGeom prst="rect">
            <a:avLst/>
          </a:prstGeom>
          <a:gradFill rotWithShape="1">
            <a:gsLst>
              <a:gs pos="0">
                <a:schemeClr val="bg1">
                  <a:alpha val="100000"/>
                </a:schemeClr>
              </a:gs>
              <a:gs pos="900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16200000" scaled="0"/>
          </a:gradFill>
        </p:spPr>
        <p:style>
          <a:lnRef idx="2">
            <a:schemeClr val="lt1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404621"/>
            <a:ext cx="3187065" cy="51949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800" b="1">
                <a:solidFill>
                  <a:schemeClr val="bg1"/>
                </a:solidFill>
              </a:rPr>
              <a:t>회원정보 수정/삭제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cxnSp>
        <p:nvCxnSpPr>
          <p:cNvPr id="22" name=""/>
          <p:cNvCxnSpPr/>
          <p:nvPr/>
        </p:nvCxnSpPr>
        <p:spPr>
          <a:xfrm>
            <a:off x="51815" y="404621"/>
            <a:ext cx="3135249" cy="0"/>
          </a:xfrm>
          <a:prstGeom prst="line">
            <a:avLst/>
          </a:prstGeom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" y="1180688"/>
            <a:ext cx="9143999" cy="1246444"/>
          </a:xfrm>
          <a:prstGeom prst="rect">
            <a:avLst/>
          </a:prstGeom>
        </p:spPr>
      </p:pic>
      <p:sp>
        <p:nvSpPr>
          <p:cNvPr id="82" name=""/>
          <p:cNvSpPr/>
          <p:nvPr/>
        </p:nvSpPr>
        <p:spPr>
          <a:xfrm>
            <a:off x="5148072" y="1180688"/>
            <a:ext cx="1224153" cy="376077"/>
          </a:xfrm>
          <a:prstGeom prst="rect">
            <a:avLst/>
          </a:prstGeom>
          <a:noFill/>
          <a:ln w="28575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3" name=""/>
          <p:cNvSpPr txBox="1"/>
          <p:nvPr/>
        </p:nvSpPr>
        <p:spPr>
          <a:xfrm>
            <a:off x="2363722" y="1235458"/>
            <a:ext cx="1973962" cy="2675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1200" b="1">
                <a:solidFill>
                  <a:srgbClr val="ff0000"/>
                </a:solidFill>
              </a:rPr>
              <a:t>session</a:t>
            </a:r>
            <a:r>
              <a:rPr lang="ko-KR" altLang="en-US" sz="1200" b="1">
                <a:solidFill>
                  <a:srgbClr val="ff0000"/>
                </a:solidFill>
              </a:rPr>
              <a:t>으로 </a:t>
            </a:r>
            <a:r>
              <a:rPr lang="en-US" altLang="ko-KR" sz="1200" b="1">
                <a:solidFill>
                  <a:srgbClr val="ff0000"/>
                </a:solidFill>
              </a:rPr>
              <a:t>id</a:t>
            </a:r>
            <a:r>
              <a:rPr lang="ko-KR" altLang="en-US" sz="1200" b="1">
                <a:solidFill>
                  <a:srgbClr val="ff0000"/>
                </a:solidFill>
              </a:rPr>
              <a:t>값 불러오기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cxnSp>
        <p:nvCxnSpPr>
          <p:cNvPr id="84" name=""/>
          <p:cNvCxnSpPr>
            <a:stCxn id="82" idx="1"/>
            <a:endCxn id="83" idx="3"/>
          </p:cNvCxnSpPr>
          <p:nvPr/>
        </p:nvCxnSpPr>
        <p:spPr>
          <a:xfrm rot="10800000" flipV="1">
            <a:off x="4337684" y="1368727"/>
            <a:ext cx="810388" cy="5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5021" y="2427133"/>
            <a:ext cx="2815681" cy="3882227"/>
          </a:xfrm>
          <a:prstGeom prst="rect">
            <a:avLst/>
          </a:prstGeom>
        </p:spPr>
      </p:pic>
      <p:sp>
        <p:nvSpPr>
          <p:cNvPr id="87" name=""/>
          <p:cNvSpPr/>
          <p:nvPr/>
        </p:nvSpPr>
        <p:spPr>
          <a:xfrm>
            <a:off x="6660261" y="1180688"/>
            <a:ext cx="1080135" cy="376077"/>
          </a:xfrm>
          <a:prstGeom prst="rect">
            <a:avLst/>
          </a:prstGeom>
          <a:noFill/>
          <a:ln w="28575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88" name=""/>
          <p:cNvCxnSpPr>
            <a:stCxn id="87" idx="2"/>
          </p:cNvCxnSpPr>
          <p:nvPr/>
        </p:nvCxnSpPr>
        <p:spPr>
          <a:xfrm rot="5400000">
            <a:off x="6624257" y="2132837"/>
            <a:ext cx="1152144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"/>
          <p:cNvCxnSpPr/>
          <p:nvPr/>
        </p:nvCxnSpPr>
        <p:spPr>
          <a:xfrm rot="10800000">
            <a:off x="3187065" y="2708909"/>
            <a:ext cx="401326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"/>
          <p:cNvSpPr txBox="1"/>
          <p:nvPr/>
        </p:nvSpPr>
        <p:spPr>
          <a:xfrm>
            <a:off x="3409378" y="2260854"/>
            <a:ext cx="3477386" cy="45186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 b="1">
                <a:solidFill>
                  <a:srgbClr val="ff0000"/>
                </a:solidFill>
              </a:rPr>
              <a:t>개인정보수정 클릭시 </a:t>
            </a:r>
            <a:r>
              <a:rPr lang="en-US" altLang="ko-KR" sz="1200" b="1">
                <a:solidFill>
                  <a:srgbClr val="ff0000"/>
                </a:solidFill>
              </a:rPr>
              <a:t>window.open</a:t>
            </a:r>
            <a:r>
              <a:rPr lang="ko-KR" altLang="en-US" sz="1200" b="1">
                <a:solidFill>
                  <a:srgbClr val="ff0000"/>
                </a:solidFill>
              </a:rPr>
              <a:t>함수를 이용해</a:t>
            </a:r>
            <a:endParaRPr lang="ko-KR" altLang="en-US" sz="12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200" b="1">
                <a:solidFill>
                  <a:srgbClr val="ff0000"/>
                </a:solidFill>
              </a:rPr>
              <a:t>수정할 수 있는 새 창 열기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cxnSp>
        <p:nvCxnSpPr>
          <p:cNvPr id="91" name=""/>
          <p:cNvCxnSpPr/>
          <p:nvPr/>
        </p:nvCxnSpPr>
        <p:spPr>
          <a:xfrm rot="10800000">
            <a:off x="2992086" y="3645027"/>
            <a:ext cx="35861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"/>
          <p:cNvSpPr txBox="1"/>
          <p:nvPr/>
        </p:nvSpPr>
        <p:spPr>
          <a:xfrm>
            <a:off x="3350703" y="3429000"/>
            <a:ext cx="2227137" cy="44881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 sz="1200" b="1">
                <a:solidFill>
                  <a:srgbClr val="ff0000"/>
                </a:solidFill>
              </a:rPr>
              <a:t>session</a:t>
            </a:r>
            <a:r>
              <a:rPr lang="ko-KR" altLang="en-US" sz="1200" b="1">
                <a:solidFill>
                  <a:srgbClr val="ff0000"/>
                </a:solidFill>
              </a:rPr>
              <a:t>의 </a:t>
            </a:r>
            <a:r>
              <a:rPr lang="en-US" altLang="ko-KR" sz="1200" b="1">
                <a:solidFill>
                  <a:srgbClr val="ff0000"/>
                </a:solidFill>
              </a:rPr>
              <a:t>id</a:t>
            </a:r>
            <a:r>
              <a:rPr lang="ko-KR" altLang="en-US" sz="1200" b="1">
                <a:solidFill>
                  <a:srgbClr val="ff0000"/>
                </a:solidFill>
              </a:rPr>
              <a:t>값을 가져와서</a:t>
            </a:r>
            <a:endParaRPr lang="ko-KR" altLang="en-US" sz="12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en-US" altLang="ko-KR" sz="1200" b="1">
                <a:solidFill>
                  <a:srgbClr val="ff0000"/>
                </a:solidFill>
              </a:rPr>
              <a:t>readonly</a:t>
            </a:r>
            <a:r>
              <a:rPr lang="ko-KR" altLang="en-US" sz="1200" b="1">
                <a:solidFill>
                  <a:srgbClr val="ff0000"/>
                </a:solidFill>
              </a:rPr>
              <a:t>로 수정못하도록 설정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93" name=""/>
          <p:cNvSpPr/>
          <p:nvPr/>
        </p:nvSpPr>
        <p:spPr>
          <a:xfrm>
            <a:off x="827531" y="5373243"/>
            <a:ext cx="2164554" cy="360045"/>
          </a:xfrm>
          <a:prstGeom prst="rect">
            <a:avLst/>
          </a:prstGeom>
          <a:noFill/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94" name=""/>
          <p:cNvCxnSpPr>
            <a:stCxn id="93" idx="3"/>
          </p:cNvCxnSpPr>
          <p:nvPr/>
        </p:nvCxnSpPr>
        <p:spPr>
          <a:xfrm flipV="1">
            <a:off x="2992086" y="5553266"/>
            <a:ext cx="35861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95688" y="3991015"/>
            <a:ext cx="2764303" cy="754463"/>
          </a:xfrm>
          <a:prstGeom prst="rect">
            <a:avLst/>
          </a:prstGeom>
        </p:spPr>
      </p:pic>
      <p:cxnSp>
        <p:nvCxnSpPr>
          <p:cNvPr id="96" name=""/>
          <p:cNvCxnSpPr>
            <a:endCxn id="86" idx="3"/>
          </p:cNvCxnSpPr>
          <p:nvPr/>
        </p:nvCxnSpPr>
        <p:spPr>
          <a:xfrm rot="16200000">
            <a:off x="2758194" y="4960756"/>
            <a:ext cx="11850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"/>
          <p:cNvCxnSpPr>
            <a:stCxn id="86" idx="3"/>
            <a:endCxn id="95" idx="1"/>
          </p:cNvCxnSpPr>
          <p:nvPr/>
        </p:nvCxnSpPr>
        <p:spPr>
          <a:xfrm flipV="1">
            <a:off x="3350703" y="4368247"/>
            <a:ext cx="84498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"/>
          <p:cNvSpPr txBox="1"/>
          <p:nvPr/>
        </p:nvSpPr>
        <p:spPr>
          <a:xfrm>
            <a:off x="4572000" y="5229225"/>
            <a:ext cx="253365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99" name=""/>
          <p:cNvSpPr txBox="1"/>
          <p:nvPr/>
        </p:nvSpPr>
        <p:spPr>
          <a:xfrm>
            <a:off x="4195688" y="4725162"/>
            <a:ext cx="3553852" cy="45182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 sz="1200" b="1">
                <a:solidFill>
                  <a:srgbClr val="ff0000"/>
                </a:solidFill>
              </a:rPr>
              <a:t>ModifyUp</a:t>
            </a:r>
            <a:r>
              <a:rPr lang="ko-KR" altLang="en-US" sz="1200" b="1">
                <a:solidFill>
                  <a:srgbClr val="ff0000"/>
                </a:solidFill>
              </a:rPr>
              <a:t>메소드를 통하여 데이터베이스 내에서</a:t>
            </a:r>
            <a:endParaRPr lang="ko-KR" altLang="en-US" sz="12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200" b="1">
                <a:solidFill>
                  <a:srgbClr val="ff0000"/>
                </a:solidFill>
              </a:rPr>
              <a:t>정보수정 후 </a:t>
            </a:r>
            <a:r>
              <a:rPr lang="en-US" altLang="ko-KR" sz="1200" b="1">
                <a:solidFill>
                  <a:srgbClr val="ff0000"/>
                </a:solidFill>
              </a:rPr>
              <a:t>alert</a:t>
            </a:r>
            <a:r>
              <a:rPr lang="ko-KR" altLang="en-US" sz="1200" b="1">
                <a:solidFill>
                  <a:srgbClr val="ff0000"/>
                </a:solidFill>
              </a:rPr>
              <a:t>메세지와 함께 로그인창으로 이동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pic>
        <p:nvPicPr>
          <p:cNvPr id="10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195686" y="5307777"/>
            <a:ext cx="3004642" cy="856557"/>
          </a:xfrm>
          <a:prstGeom prst="rect">
            <a:avLst/>
          </a:prstGeom>
        </p:spPr>
      </p:pic>
      <p:cxnSp>
        <p:nvCxnSpPr>
          <p:cNvPr id="101" name=""/>
          <p:cNvCxnSpPr/>
          <p:nvPr/>
        </p:nvCxnSpPr>
        <p:spPr>
          <a:xfrm rot="5400000">
            <a:off x="3259308" y="5644660"/>
            <a:ext cx="182791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"/>
          <p:cNvCxnSpPr>
            <a:endCxn id="100" idx="1"/>
          </p:cNvCxnSpPr>
          <p:nvPr/>
        </p:nvCxnSpPr>
        <p:spPr>
          <a:xfrm>
            <a:off x="3350704" y="5733288"/>
            <a:ext cx="844982" cy="27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"/>
          <p:cNvSpPr txBox="1"/>
          <p:nvPr/>
        </p:nvSpPr>
        <p:spPr>
          <a:xfrm>
            <a:off x="4195688" y="6164334"/>
            <a:ext cx="3753877" cy="45148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 sz="1200" b="1">
                <a:solidFill>
                  <a:srgbClr val="ff0000"/>
                </a:solidFill>
              </a:rPr>
              <a:t>Delete</a:t>
            </a:r>
            <a:r>
              <a:rPr lang="ko-KR" altLang="en-US" sz="1200" b="1">
                <a:solidFill>
                  <a:srgbClr val="ff0000"/>
                </a:solidFill>
              </a:rPr>
              <a:t>메소드를 통하여 데이터베이스 내에서</a:t>
            </a:r>
            <a:endParaRPr lang="ko-KR" altLang="en-US" sz="12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200" b="1">
                <a:solidFill>
                  <a:srgbClr val="ff0000"/>
                </a:solidFill>
              </a:rPr>
              <a:t>아이디 삭제 후 </a:t>
            </a:r>
            <a:r>
              <a:rPr lang="en-US" altLang="ko-KR" sz="1200" b="1">
                <a:solidFill>
                  <a:srgbClr val="ff0000"/>
                </a:solidFill>
              </a:rPr>
              <a:t>alert</a:t>
            </a:r>
            <a:r>
              <a:rPr lang="ko-KR" altLang="en-US" sz="1200" b="1">
                <a:solidFill>
                  <a:srgbClr val="ff0000"/>
                </a:solidFill>
              </a:rPr>
              <a:t>메세지와 함께 로그인창으로 이동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04" name=""/>
          <p:cNvSpPr/>
          <p:nvPr/>
        </p:nvSpPr>
        <p:spPr>
          <a:xfrm>
            <a:off x="7949565" y="1196720"/>
            <a:ext cx="798957" cy="321307"/>
          </a:xfrm>
          <a:prstGeom prst="rect">
            <a:avLst/>
          </a:prstGeom>
          <a:noFill/>
          <a:ln w="28575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05" name=""/>
          <p:cNvCxnSpPr/>
          <p:nvPr/>
        </p:nvCxnSpPr>
        <p:spPr>
          <a:xfrm rot="16200000" flipH="1">
            <a:off x="7829037" y="2221479"/>
            <a:ext cx="1406909" cy="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"/>
          <p:cNvSpPr txBox="1"/>
          <p:nvPr/>
        </p:nvSpPr>
        <p:spPr>
          <a:xfrm>
            <a:off x="6601850" y="2941701"/>
            <a:ext cx="2542150" cy="2712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200" b="1">
                <a:solidFill>
                  <a:srgbClr val="ff0000"/>
                </a:solidFill>
              </a:rPr>
              <a:t>로그아웃 클릭시 로그인창으로 이동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-468630" y="0"/>
            <a:ext cx="9612630" cy="1052702"/>
          </a:xfrm>
          <a:prstGeom prst="rect">
            <a:avLst/>
          </a:prstGeom>
          <a:gradFill rotWithShape="1">
            <a:gsLst>
              <a:gs pos="0">
                <a:schemeClr val="bg1">
                  <a:alpha val="100000"/>
                </a:schemeClr>
              </a:gs>
              <a:gs pos="900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16200000" scaled="0"/>
          </a:gradFill>
        </p:spPr>
        <p:style>
          <a:lnRef idx="2">
            <a:schemeClr val="lt1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404621"/>
            <a:ext cx="2701290" cy="51949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800" b="1">
                <a:solidFill>
                  <a:schemeClr val="bg1"/>
                </a:solidFill>
              </a:rPr>
              <a:t>회원관리 테이블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cxnSp>
        <p:nvCxnSpPr>
          <p:cNvPr id="22" name=""/>
          <p:cNvCxnSpPr/>
          <p:nvPr/>
        </p:nvCxnSpPr>
        <p:spPr>
          <a:xfrm>
            <a:off x="51815" y="404621"/>
            <a:ext cx="2649474" cy="0"/>
          </a:xfrm>
          <a:prstGeom prst="line">
            <a:avLst/>
          </a:prstGeom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254" y="1268729"/>
            <a:ext cx="4804791" cy="3280409"/>
          </a:xfrm>
          <a:prstGeom prst="rect">
            <a:avLst/>
          </a:prstGeom>
        </p:spPr>
      </p:pic>
      <p:sp>
        <p:nvSpPr>
          <p:cNvPr id="108" name=""/>
          <p:cNvSpPr txBox="1"/>
          <p:nvPr/>
        </p:nvSpPr>
        <p:spPr>
          <a:xfrm>
            <a:off x="4915281" y="1700783"/>
            <a:ext cx="3501009" cy="51663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400" b="1">
                <a:solidFill>
                  <a:srgbClr val="ff0000"/>
                </a:solidFill>
              </a:rPr>
              <a:t>1. </a:t>
            </a:r>
            <a:r>
              <a:rPr lang="en-US" altLang="ko-KR" sz="1400" b="1">
                <a:solidFill>
                  <a:srgbClr val="ff0000"/>
                </a:solidFill>
              </a:rPr>
              <a:t>getMemberList</a:t>
            </a:r>
            <a:r>
              <a:rPr lang="ko-KR" altLang="en-US" sz="1400" b="1">
                <a:solidFill>
                  <a:srgbClr val="ff0000"/>
                </a:solidFill>
              </a:rPr>
              <a:t>메소드를 통해 </a:t>
            </a:r>
            <a:endParaRPr lang="ko-KR" altLang="en-US" sz="14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400" b="1">
                <a:solidFill>
                  <a:srgbClr val="ff0000"/>
                </a:solidFill>
              </a:rPr>
              <a:t>데이터베이스 내의 모든값들을 전송받는다</a:t>
            </a:r>
            <a:r>
              <a:rPr lang="ko-KR" altLang="en-US" sz="1200" b="1">
                <a:solidFill>
                  <a:srgbClr val="ff0000"/>
                </a:solidFill>
              </a:rPr>
              <a:t>.</a:t>
            </a:r>
            <a:endParaRPr lang="ko-KR" altLang="en-US"/>
          </a:p>
        </p:txBody>
      </p:sp>
      <p:sp>
        <p:nvSpPr>
          <p:cNvPr id="109" name=""/>
          <p:cNvSpPr txBox="1"/>
          <p:nvPr/>
        </p:nvSpPr>
        <p:spPr>
          <a:xfrm>
            <a:off x="4915281" y="2489452"/>
            <a:ext cx="4110608" cy="1375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b="1">
                <a:solidFill>
                  <a:srgbClr val="ff0000"/>
                </a:solidFill>
              </a:rPr>
              <a:t>2.페이징처리 기법을 사용하기 위해</a:t>
            </a:r>
            <a:endParaRPr lang="ko-KR" altLang="en-US" sz="14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en-US" altLang="ko-KR" sz="1400" b="1">
                <a:solidFill>
                  <a:srgbClr val="ff0000"/>
                </a:solidFill>
              </a:rPr>
              <a:t>limit</a:t>
            </a:r>
            <a:r>
              <a:rPr lang="ko-KR" altLang="en-US" sz="1400" b="1">
                <a:solidFill>
                  <a:srgbClr val="ff0000"/>
                </a:solidFill>
              </a:rPr>
              <a:t>설정을 통해 1~5개의 값만 보일수 있도록 처리</a:t>
            </a:r>
            <a:endParaRPr lang="ko-KR" altLang="en-US" sz="14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en-US" altLang="ko-KR" sz="1400" b="1">
                <a:solidFill>
                  <a:srgbClr val="ff0000"/>
                </a:solidFill>
              </a:rPr>
              <a:t>pageNum</a:t>
            </a:r>
            <a:r>
              <a:rPr lang="ko-KR" altLang="en-US" sz="1400" b="1">
                <a:solidFill>
                  <a:srgbClr val="ff0000"/>
                </a:solidFill>
              </a:rPr>
              <a:t>값을 이용해 다음페이지로 넘어가게되면</a:t>
            </a:r>
            <a:endParaRPr lang="ko-KR" altLang="en-US" sz="14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en-US" altLang="ko-KR" sz="1400" b="1">
                <a:solidFill>
                  <a:srgbClr val="ff0000"/>
                </a:solidFill>
              </a:rPr>
              <a:t>startRow</a:t>
            </a:r>
            <a:r>
              <a:rPr lang="ko-KR" altLang="en-US" sz="1400" b="1">
                <a:solidFill>
                  <a:srgbClr val="ff0000"/>
                </a:solidFill>
              </a:rPr>
              <a:t>번호도 변경될 수 있도록 설정</a:t>
            </a:r>
            <a:endParaRPr lang="ko-KR" altLang="en-US" sz="14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en-US" altLang="ko-KR" sz="1400" b="1">
                <a:solidFill>
                  <a:srgbClr val="ff0000"/>
                </a:solidFill>
              </a:rPr>
              <a:t>ex) </a:t>
            </a:r>
            <a:r>
              <a:rPr lang="ko-KR" altLang="en-US" sz="1400" b="1">
                <a:solidFill>
                  <a:srgbClr val="ff0000"/>
                </a:solidFill>
              </a:rPr>
              <a:t>1페이지 (1~5번)</a:t>
            </a:r>
            <a:endParaRPr lang="ko-KR" altLang="en-US" sz="14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en-US" altLang="ko-KR" sz="1400" b="1">
                <a:solidFill>
                  <a:srgbClr val="ff0000"/>
                </a:solidFill>
              </a:rPr>
              <a:t>     </a:t>
            </a:r>
            <a:r>
              <a:rPr lang="ko-KR" altLang="en-US" sz="1400" b="1">
                <a:solidFill>
                  <a:srgbClr val="ff0000"/>
                </a:solidFill>
              </a:rPr>
              <a:t>2페이지 (6~10번)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pic>
        <p:nvPicPr>
          <p:cNvPr id="1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57187" y="4125690"/>
            <a:ext cx="3826796" cy="1679606"/>
          </a:xfrm>
          <a:prstGeom prst="rect">
            <a:avLst/>
          </a:prstGeom>
        </p:spPr>
      </p:pic>
      <p:cxnSp>
        <p:nvCxnSpPr>
          <p:cNvPr id="111" name=""/>
          <p:cNvCxnSpPr/>
          <p:nvPr/>
        </p:nvCxnSpPr>
        <p:spPr>
          <a:xfrm rot="16200000" flipH="1">
            <a:off x="3479292" y="4777739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"/>
          <p:cNvCxnSpPr/>
          <p:nvPr/>
        </p:nvCxnSpPr>
        <p:spPr>
          <a:xfrm>
            <a:off x="3707892" y="5006339"/>
            <a:ext cx="134929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"/>
          <p:cNvSpPr/>
          <p:nvPr/>
        </p:nvSpPr>
        <p:spPr>
          <a:xfrm>
            <a:off x="2529649" y="4125690"/>
            <a:ext cx="2385631" cy="423449"/>
          </a:xfrm>
          <a:prstGeom prst="rect">
            <a:avLst/>
          </a:prstGeom>
          <a:noFill/>
          <a:ln w="28575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4" name=""/>
          <p:cNvSpPr txBox="1"/>
          <p:nvPr/>
        </p:nvSpPr>
        <p:spPr>
          <a:xfrm>
            <a:off x="1403603" y="4632880"/>
            <a:ext cx="2244853" cy="45232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 b="1">
                <a:solidFill>
                  <a:srgbClr val="ff0000"/>
                </a:solidFill>
              </a:rPr>
              <a:t>아이디와 이름을 통하여 원하는</a:t>
            </a:r>
            <a:endParaRPr lang="ko-KR" altLang="en-US" sz="12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200" b="1">
                <a:solidFill>
                  <a:srgbClr val="ff0000"/>
                </a:solidFill>
              </a:rPr>
              <a:t>회원정보 조회기능 추가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15" name=""/>
          <p:cNvSpPr/>
          <p:nvPr/>
        </p:nvSpPr>
        <p:spPr>
          <a:xfrm>
            <a:off x="1979675" y="3501009"/>
            <a:ext cx="1080135" cy="288036"/>
          </a:xfrm>
          <a:prstGeom prst="rect">
            <a:avLst/>
          </a:prstGeom>
          <a:noFill/>
          <a:ln w="28575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16" name=""/>
          <p:cNvCxnSpPr>
            <a:stCxn id="115" idx="1"/>
          </p:cNvCxnSpPr>
          <p:nvPr/>
        </p:nvCxnSpPr>
        <p:spPr>
          <a:xfrm rot="10800000">
            <a:off x="755522" y="3645027"/>
            <a:ext cx="122415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"/>
          <p:cNvCxnSpPr/>
          <p:nvPr/>
        </p:nvCxnSpPr>
        <p:spPr>
          <a:xfrm rot="16200000" flipH="1">
            <a:off x="-324612" y="4725162"/>
            <a:ext cx="216027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"/>
          <p:cNvSpPr txBox="1"/>
          <p:nvPr/>
        </p:nvSpPr>
        <p:spPr>
          <a:xfrm>
            <a:off x="127254" y="5805297"/>
            <a:ext cx="1945770" cy="27165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 b="1">
                <a:solidFill>
                  <a:srgbClr val="ff0000"/>
                </a:solidFill>
              </a:rPr>
              <a:t>클릭 시 메인페이지로 이동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-468630" y="0"/>
            <a:ext cx="9612630" cy="1052702"/>
          </a:xfrm>
          <a:prstGeom prst="rect">
            <a:avLst/>
          </a:prstGeom>
          <a:gradFill rotWithShape="1">
            <a:gsLst>
              <a:gs pos="0">
                <a:schemeClr val="bg1">
                  <a:alpha val="100000"/>
                </a:schemeClr>
              </a:gs>
              <a:gs pos="900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16200000" scaled="0"/>
          </a:gradFill>
        </p:spPr>
        <p:style>
          <a:lnRef idx="2">
            <a:schemeClr val="lt1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0" y="404621"/>
            <a:ext cx="2701290" cy="51949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800" b="1">
                <a:solidFill>
                  <a:schemeClr val="bg1"/>
                </a:solidFill>
              </a:rPr>
              <a:t>메인페이지 소개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cxnSp>
        <p:nvCxnSpPr>
          <p:cNvPr id="22" name=""/>
          <p:cNvCxnSpPr/>
          <p:nvPr/>
        </p:nvCxnSpPr>
        <p:spPr>
          <a:xfrm>
            <a:off x="51815" y="404621"/>
            <a:ext cx="2649474" cy="0"/>
          </a:xfrm>
          <a:prstGeom prst="line">
            <a:avLst/>
          </a:prstGeom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096451"/>
            <a:ext cx="9144000" cy="4060764"/>
          </a:xfrm>
          <a:prstGeom prst="rect">
            <a:avLst/>
          </a:prstGeom>
        </p:spPr>
      </p:pic>
      <p:pic>
        <p:nvPicPr>
          <p:cNvPr id="12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7441" y="4674601"/>
            <a:ext cx="4337684" cy="2183398"/>
          </a:xfrm>
          <a:prstGeom prst="rect">
            <a:avLst/>
          </a:prstGeom>
        </p:spPr>
      </p:pic>
      <p:sp>
        <p:nvSpPr>
          <p:cNvPr id="121" name=""/>
          <p:cNvSpPr txBox="1"/>
          <p:nvPr/>
        </p:nvSpPr>
        <p:spPr>
          <a:xfrm>
            <a:off x="5076063" y="5157216"/>
            <a:ext cx="3277362" cy="137617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400" b="1">
                <a:solidFill>
                  <a:srgbClr val="ff0000"/>
                </a:solidFill>
              </a:rPr>
              <a:t>1.공지사항, 방명록, 자료실에는</a:t>
            </a:r>
            <a:endParaRPr lang="ko-KR" altLang="en-US" sz="14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400" b="1">
                <a:solidFill>
                  <a:srgbClr val="ff0000"/>
                </a:solidFill>
              </a:rPr>
              <a:t>최신글 5개가 메인페이지에 뜨도록 설정</a:t>
            </a:r>
            <a:endParaRPr lang="ko-KR" altLang="en-US" sz="14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400" b="1">
                <a:solidFill>
                  <a:srgbClr val="ff0000"/>
                </a:solidFill>
              </a:rPr>
              <a:t>(갤러리는 최신그림 3개)</a:t>
            </a:r>
            <a:endParaRPr lang="ko-KR" altLang="en-US" sz="14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endParaRPr lang="ko-KR" altLang="en-US" sz="14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400" b="1">
                <a:solidFill>
                  <a:srgbClr val="ff0000"/>
                </a:solidFill>
              </a:rPr>
              <a:t>2. 문의하기 아이콘은 각각의 페이지로</a:t>
            </a:r>
            <a:endParaRPr lang="ko-KR" altLang="en-US" sz="14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 sz="1400" b="1">
                <a:solidFill>
                  <a:srgbClr val="ff0000"/>
                </a:solidFill>
              </a:rPr>
              <a:t>넘어갈수 있도록 설정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</ep:Words>
  <ep:PresentationFormat>화면 슬라이드 쇼(4:3)</ep:PresentationFormat>
  <ep:Paragraphs>6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한컴오피스</vt:lpstr>
      <vt:lpstr>송정동 홈페이지 제작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2020-12-04T03:29:26.664</dcterms:created>
  <dc:creator>samsung</dc:creator>
  <cp:lastModifiedBy>samsung</cp:lastModifiedBy>
  <dcterms:modified xsi:type="dcterms:W3CDTF">2020-12-04T08:50:45.797</dcterms:modified>
  <cp:revision>23</cp:revision>
</cp:coreProperties>
</file>