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17"/>
  </p:notesMasterIdLst>
  <p:sldIdLst>
    <p:sldId id="276" r:id="rId2"/>
    <p:sldId id="30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6" r:id="rId14"/>
    <p:sldId id="305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98D2D-61C9-4161-BF8B-CD7C189E2B80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773C-E42F-4B08-982C-3D1A619D5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E7A8-D54C-498B-986C-FC62CE39F6A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17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altLang="en-US"/>
              <a:t>25 November, 2005</a:t>
            </a: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FA9FA5E0-1AD8-4743-8542-CDE22F06A1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7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325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0531C1-D939-4C04-9E36-0AE313ECD2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5455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457200"/>
            <a:ext cx="26416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457200"/>
            <a:ext cx="77216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5E356F-4066-487A-B917-24856288E5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45067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566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2954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00800" y="1295400"/>
            <a:ext cx="5181600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00800" y="3657600"/>
            <a:ext cx="5181600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F35BD8B-418C-4CF1-BE5E-E5E0A8B0F5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158411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23" y="274638"/>
            <a:ext cx="1097375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125" y="1600202"/>
            <a:ext cx="5410537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341" y="1600202"/>
            <a:ext cx="5410537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124" y="6248400"/>
            <a:ext cx="2845224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257" y="6248400"/>
            <a:ext cx="386148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53" y="6248400"/>
            <a:ext cx="2845224" cy="457200"/>
          </a:xfrm>
        </p:spPr>
        <p:txBody>
          <a:bodyPr/>
          <a:lstStyle>
            <a:lvl1pPr>
              <a:defRPr/>
            </a:lvl1pPr>
          </a:lstStyle>
          <a:p>
            <a:fld id="{80EFF567-A5DF-4F5D-9064-9586A83F35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8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7C1BC6-FB2E-4459-BAF8-E08C458679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33982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9D5B80-2C51-40B6-A2DC-36DCE82665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276671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2954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2954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C902DF-8AA6-46D3-90B1-D477B1E8D7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60818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BC8B40-D3DE-4955-9296-B85B1E4EAE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159301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DB3D2B-A671-4423-84B4-2DAFEA714A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190336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71D601-B8AE-4A4C-9148-3DAA6E6D18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17986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E0378-F767-4F42-A9C9-3816AC62BC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175376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9B638-7FC9-451C-A515-F53B724F72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108350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r>
              <a:rPr lang="en-US" altLang="en-US"/>
              <a:t>CSI5140F: Wireless Ad Hoc Networking</a:t>
            </a:r>
          </a:p>
          <a:p>
            <a:r>
              <a:rPr lang="en-US" altLang="en-US"/>
              <a:t>Ivan Stojmenovic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 Black" panose="020B0A04020102020204" pitchFamily="34" charset="0"/>
              </a:defRPr>
            </a:lvl1pPr>
          </a:lstStyle>
          <a:p>
            <a:fld id="{4E59984A-C5FE-4912-8A0E-2EE89F298B3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457200"/>
            <a:ext cx="1056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295400"/>
            <a:ext cx="10566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en-US" altLang="en-US"/>
              <a:t>Dewan Tanvir Ahmed</a:t>
            </a:r>
          </a:p>
          <a:p>
            <a:r>
              <a:rPr lang="en-US" altLang="en-US"/>
              <a:t>25 November, 2005</a:t>
            </a:r>
          </a:p>
        </p:txBody>
      </p:sp>
    </p:spTree>
    <p:extLst>
      <p:ext uri="{BB962C8B-B14F-4D97-AF65-F5344CB8AC3E}">
        <p14:creationId xmlns:p14="http://schemas.microsoft.com/office/powerpoint/2010/main" val="23907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0033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33CC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1600" u="sng" kern="1200">
          <a:solidFill>
            <a:srgbClr val="0000F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Image Fusion via </a:t>
            </a:r>
            <a:r>
              <a:rPr lang="en-US" altLang="en-US" dirty="0" err="1"/>
              <a:t>Wawelet</a:t>
            </a:r>
            <a:r>
              <a:rPr lang="en-US" altLang="en-US" dirty="0"/>
              <a:t> Transform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03102" y="3269159"/>
            <a:ext cx="36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Gathered by </a:t>
            </a:r>
            <a:r>
              <a:rPr lang="en-US" sz="2400" i="1" dirty="0" err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Sadegh</a:t>
            </a:r>
            <a:r>
              <a:rPr lang="en-US" sz="2400" i="1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Jamishi</a:t>
            </a:r>
            <a:endParaRPr lang="en-US" sz="2400" i="1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DE8A8-F752-4A08-BCD9-C75B3C38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9" y="169177"/>
            <a:ext cx="1726306" cy="1659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DDB834-A60F-4494-9CE4-7E401097C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11" y="938212"/>
            <a:ext cx="7286625" cy="498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459A-93F0-4A10-A0B6-831C83D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Realization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EF7D-EDF8-4EDE-82D4-F13BE1A6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coefficients of each image are taken as inputs for the Simple Average Algorithm.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the ‘Simple Average Algorithm’ are taken as the wavelet coefficients of the output image.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D17A7-6BDE-421C-A280-D783FD5F2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10</a:t>
            </a:fld>
            <a:r>
              <a:rPr lang="en-US" altLang="en-US" dirty="0"/>
              <a:t>-15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639A5-5A28-413B-BA02-B3459EA5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61" y="2587147"/>
            <a:ext cx="5901439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3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C7FD-5B0A-4912-8EDA-995F7C69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840259"/>
            <a:ext cx="10566400" cy="50271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presented algorithms to the images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there are 7 images of bottles taken with 7 different planes of focus. The first six images have different bottles in focus and the seventh image has the background in focus.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CCA3B-87BF-4E4A-9B7B-E1AAA11C2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11</a:t>
            </a:fld>
            <a:r>
              <a:rPr lang="en-US" altLang="en-US" dirty="0"/>
              <a:t>-15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67BCB-BE66-4CD1-AD1D-87E61F53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92" y="2044844"/>
            <a:ext cx="9921519" cy="48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4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79D516-36F1-4F69-86C6-B4782040E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224" y="776417"/>
            <a:ext cx="8594882" cy="4572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4EF20-D6A7-4983-8A4A-99FFE1879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04984" y="5624383"/>
            <a:ext cx="6697362" cy="4572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The seven multi-focus images of Bottles and the results using various image fusion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9785E-AB00-454A-9573-160CCE8D8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12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27838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9E24-C561-42C7-B6A9-291E5A93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9237-0933-42ED-8848-32DA9441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Low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applying the Simple Average, Greatest Pixel and Block Replace algorithms:</a:t>
            </a:r>
          </a:p>
          <a:p>
            <a:pPr marL="457200" indent="-457200" algn="justLow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Simple Average gives the best result.</a:t>
            </a:r>
          </a:p>
          <a:p>
            <a:pPr marL="457200" indent="-457200" algn="justLow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Simple Average output has the highest signal to noise ratio (PSNR) and structural similarity (SSIM).</a:t>
            </a:r>
          </a:p>
          <a:p>
            <a:pPr marL="457200" indent="-457200" algn="justLow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(RMSE) of this output is the least compared to the other two algorithms.</a:t>
            </a:r>
          </a:p>
          <a:p>
            <a:pPr marL="457200" indent="-457200" algn="justLow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labels of all the bottles can be clearly observed. </a:t>
            </a:r>
          </a:p>
          <a:p>
            <a:pPr marL="457200" indent="-457200" algn="justLow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Greatest pixel the labels are a little blurred.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B7C2B-6A10-4F79-BE59-90D16F6FC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13</a:t>
            </a:fld>
            <a:r>
              <a:rPr lang="en-US" altLang="en-US" dirty="0"/>
              <a:t>-15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0B32B-FA65-406B-A761-CA8715DA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27" y="3761003"/>
            <a:ext cx="7224386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0B5B-21F0-479B-8757-5654F8BD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Author Result with 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D6679-1A36-47DD-BD7D-59C2E70E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B32A-CD65-4FD8-9EF2-7DC6BD20C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14</a:t>
            </a:fld>
            <a:r>
              <a:rPr lang="en-US" altLang="en-US" dirty="0"/>
              <a:t>-15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8A22C-0365-4FF1-BC5A-29E2DE43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721618"/>
            <a:ext cx="4291956" cy="2840982"/>
          </a:xfrm>
          <a:prstGeom prst="rect">
            <a:avLst/>
          </a:prstGeom>
        </p:spPr>
      </p:pic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4F7C18D9-5FEB-429C-9FFD-AD31424C5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27" y="2722563"/>
            <a:ext cx="4265538" cy="2840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9415F-DF18-4FA3-A63C-5F51C49EE7AE}"/>
              </a:ext>
            </a:extLst>
          </p:cNvPr>
          <p:cNvSpPr txBox="1"/>
          <p:nvPr/>
        </p:nvSpPr>
        <p:spPr>
          <a:xfrm>
            <a:off x="1692665" y="2124069"/>
            <a:ext cx="2888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" pitchFamily="2" charset="0"/>
                <a:cs typeface="+mj-cs"/>
              </a:rPr>
              <a:t>My Simulated Image</a:t>
            </a:r>
            <a:endParaRPr lang="fa-IR" sz="2400" dirty="0">
              <a:solidFill>
                <a:schemeClr val="tx1"/>
              </a:solidFill>
              <a:latin typeface="Times" pitchFamily="2" charset="0"/>
              <a:cs typeface="+mj-cs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721DA-23B1-4B5D-AAF0-1289902E76DE}"/>
              </a:ext>
            </a:extLst>
          </p:cNvPr>
          <p:cNvSpPr txBox="1"/>
          <p:nvPr/>
        </p:nvSpPr>
        <p:spPr>
          <a:xfrm>
            <a:off x="6620322" y="2124069"/>
            <a:ext cx="39002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" pitchFamily="2" charset="0"/>
                <a:cs typeface="+mj-cs"/>
              </a:rPr>
              <a:t>Resulted Image of The Article</a:t>
            </a:r>
            <a:endParaRPr lang="fa-IR" sz="2400" dirty="0">
              <a:solidFill>
                <a:schemeClr val="tx1"/>
              </a:solidFill>
              <a:latin typeface="Times" pitchFamily="2" charset="0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3DDF-7ED8-4C7F-BF63-86200C93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future researches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853-39FC-4935-B8F1-1F24EC3E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444625"/>
            <a:ext cx="10566400" cy="4572000"/>
          </a:xfrm>
        </p:spPr>
        <p:txBody>
          <a:bodyPr/>
          <a:lstStyle/>
          <a:p>
            <a:r>
              <a:rPr lang="en-US" sz="2000" dirty="0">
                <a:latin typeface="Times" pitchFamily="2" charset="0"/>
                <a:cs typeface="+mj-cs"/>
              </a:rPr>
              <a:t> Image fusion process should preserve all valid and useful pattern information from the source images, while at the same time not introducing artifacts.</a:t>
            </a:r>
          </a:p>
          <a:p>
            <a:pPr marL="0" indent="0">
              <a:buNone/>
            </a:pPr>
            <a:endParaRPr lang="en-US" sz="2000" dirty="0">
              <a:latin typeface="Times" pitchFamily="2" charset="0"/>
              <a:cs typeface="+mj-cs"/>
            </a:endParaRPr>
          </a:p>
          <a:p>
            <a:r>
              <a:rPr lang="en-US" sz="2000" dirty="0">
                <a:latin typeface="Times" pitchFamily="2" charset="0"/>
                <a:cs typeface="+mj-cs"/>
              </a:rPr>
              <a:t>However it is not possible to combine image without introducing some form of distortion. </a:t>
            </a:r>
          </a:p>
          <a:p>
            <a:pPr marL="0" indent="0">
              <a:buNone/>
            </a:pPr>
            <a:endParaRPr lang="en-US" sz="2000" dirty="0">
              <a:latin typeface="Times" pitchFamily="2" charset="0"/>
              <a:cs typeface="+mj-cs"/>
            </a:endParaRPr>
          </a:p>
          <a:p>
            <a:r>
              <a:rPr lang="en-US" sz="2000" dirty="0">
                <a:latin typeface="Times" pitchFamily="2" charset="0"/>
                <a:cs typeface="+mj-cs"/>
              </a:rPr>
              <a:t>Thus the Future works could be inventing  methods for “decreasing” the distortion.</a:t>
            </a:r>
            <a:br>
              <a:rPr lang="en-US" dirty="0"/>
            </a:br>
            <a:endParaRPr lang="fa-IR" dirty="0">
              <a:latin typeface="Times" pitchFamily="2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B110-0BF2-4C7A-8FE0-BD5867181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15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168287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9932-CABC-42EF-876E-23893537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E941-16C7-4728-97EF-090E6918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897"/>
            <a:ext cx="10566400" cy="4572000"/>
          </a:xfrm>
        </p:spPr>
        <p:txBody>
          <a:bodyPr/>
          <a:lstStyle/>
          <a:p>
            <a:r>
              <a:rPr lang="en-US" dirty="0" err="1"/>
              <a:t>Introductoin</a:t>
            </a:r>
            <a:endParaRPr lang="en-US" dirty="0"/>
          </a:p>
          <a:p>
            <a:r>
              <a:rPr lang="en-US" dirty="0"/>
              <a:t>Primary kinds of Image fusion</a:t>
            </a:r>
          </a:p>
          <a:p>
            <a:r>
              <a:rPr lang="en-US" dirty="0"/>
              <a:t>Image fusion algorithms</a:t>
            </a:r>
          </a:p>
          <a:p>
            <a:r>
              <a:rPr lang="en-US" dirty="0"/>
              <a:t>Wavelet Algorithms</a:t>
            </a:r>
          </a:p>
          <a:p>
            <a:r>
              <a:rPr lang="en-US" dirty="0"/>
              <a:t>Algorithm Realization and Implementation</a:t>
            </a:r>
          </a:p>
          <a:p>
            <a:r>
              <a:rPr lang="en-US" dirty="0"/>
              <a:t>Result and Performance Analysis</a:t>
            </a:r>
          </a:p>
          <a:p>
            <a:r>
              <a:rPr lang="en-US" dirty="0"/>
              <a:t>Comparison of Author Output Result with Mine</a:t>
            </a:r>
          </a:p>
          <a:p>
            <a:r>
              <a:rPr lang="en-US" dirty="0"/>
              <a:t>Suggestions for future researches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84C37-A8BB-40DE-B7D1-3C19F5266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2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383600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1971-E7A9-4F38-B714-9F7C049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A8A2-A138-42AA-91D2-3A887D2C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 : Image fusion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2"/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by which two or more images are combined into a single image which maintain the significant features from each of the original images.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/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lang="it-IT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complementary multi-sensor</a:t>
            </a:r>
            <a:r>
              <a:rPr lang="fa-IR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one new image</a:t>
            </a:r>
          </a:p>
          <a:p>
            <a:pPr lvl="2"/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multi-temporal information into one new image</a:t>
            </a:r>
          </a:p>
          <a:p>
            <a:pPr lvl="2"/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multi-view information into one new image</a:t>
            </a:r>
            <a:endParaRPr lang="fa-IR" sz="1800" u="none" dirty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600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27D49-058B-4B78-86BE-99EB7A7E4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3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278948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98C-083F-4F8F-B5FC-0D2AB0D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sz="1800" b="0" dirty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67C7-D03B-450C-80DA-38F7D562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methodology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multiple pre-registered multi-focus images based on application of wavelet transform.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applied in pixel-based as well as region based fusion algorithms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stages of any image fusion procedure:</a:t>
            </a:r>
          </a:p>
          <a:p>
            <a:pPr lvl="2"/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registration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the input images to spatial alignment</a:t>
            </a:r>
            <a:endParaRPr lang="en-US" sz="1800" u="none" dirty="0">
              <a:solidFill>
                <a:srgbClr val="660033"/>
              </a:solidFill>
            </a:endParaRPr>
          </a:p>
          <a:p>
            <a:pPr lvl="2"/>
            <a:r>
              <a:rPr lang="en-US" sz="1800" u="none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function combination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intensity, color,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that applied in the area of frame overlap</a:t>
            </a:r>
            <a:endParaRPr lang="en-US" sz="1600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600" u="none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4A16A-E331-444C-B240-8410F76AC8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4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25229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94CE-C5A8-4DCC-83A6-A8E9E1B6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kinds of Image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CD57-8D11-4074-895D-83708166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Multi-Exposure Image Fusion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eparating and combining areas of the image that have better exposure or focus</a:t>
            </a:r>
          </a:p>
          <a:p>
            <a:pPr lvl="1"/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: visually optimized representation of the complete image can be obtained</a:t>
            </a:r>
          </a:p>
          <a:p>
            <a:pPr lvl="1"/>
            <a:endParaRPr lang="en-US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Multi-Temporal Image Fusion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chosen from different time acquisitions for showing the optimal contrast for the given regions of interest (ROI).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value sequence time and the kinetic parameters are injected in a bio-mathematical mode relevant data from the measurement.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96C7E-C973-4DCA-AD1B-4EE823221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5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28127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07F5-7E62-480E-88EE-B2EF98D1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kinds of Image fusion </a:t>
            </a:r>
            <a:r>
              <a:rPr lang="en-US" sz="1800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996E-B04D-46B3-BB21-7A959222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Multi-Focus Image Fusion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multi-focus image fusion process is implanted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fuse  images which have been taken from the same view point under different focal Settings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: Obtaining an image with every object in focus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Multi-Sensor Image Fusion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is many to one</a:t>
            </a:r>
          </a:p>
          <a:p>
            <a:pPr lvl="1"/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many possible configurations of the world that may give rise to the measured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data.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many cases, a single sensor is not sufficient enough to provide an accurate perception </a:t>
            </a:r>
            <a:r>
              <a:rPr lang="en-US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ofthe</a:t>
            </a:r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world.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06620-B321-4050-B6B9-F8F31EE07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6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24520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F5D-538D-406C-9BAC-30A9C194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fusion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2190-3902-45E7-BBEF-90F4060A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Average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simple way of obtaining an output image with all regions in focus.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the pixel of each image is taken and added.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sum is then divided by N to obtain the average.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value is assigned to the corresponding pixel of the output image.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Greatest Pixel</a:t>
            </a:r>
          </a:p>
          <a:p>
            <a:pPr lvl="1" algn="justLow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 the in-focus regions from each input image by selecting the greatest value for each pixel</a:t>
            </a:r>
          </a:p>
          <a:p>
            <a:pPr lvl="1" algn="justLow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greatest pixel value is assigned to the corresponding pixel of the output image.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5D325-2831-4935-9AA4-6BFA2241B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7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382447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B450-D7F7-472E-A58C-A4CEBABB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fusion algorithms </a:t>
            </a:r>
            <a:r>
              <a:rPr lang="en-US" sz="1800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C80B-BBE0-4DF9-97AD-6858AAEA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295400"/>
            <a:ext cx="105664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Block Replace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the neighboring pixels for each pixel.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pixel of each image its neighboring pixels are added and a block average is calculated.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comparison, the pixel from the input image with the maximum block average is to copied the output image.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. I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Decomposition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decomposition using Discreet Wavelet Transform (DWT) include each input image being passed through both a low pass filter and a high pass filter.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D.II 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Decomposition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reconstruction involves the columns of the wavelet coefficients of the decomposed image being interpolated by 2 and the vertical component are passed through a low pass filter.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and the diagonal component is passed through a high pass filter.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2AE1F-1B1A-48C6-BE29-4B2A84D47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8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9448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07BC-D3BE-4604-9B75-0129467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46A1-1687-4A0A-8756-D40DB1E6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average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Once the images have been separated into their wavelet coefficients the ‘Simple Average Algorithm’ is applied to each of the coefficients.</a:t>
            </a:r>
          </a:p>
          <a:p>
            <a:pPr lvl="1"/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Greatest Pixel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corresponding wavelet coefficients of each image are  taken as inputs for the Simple Greatest Pixel Algorithm . the outputs of the this algorithm are now taken as the wavelet coefficients of the output image.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80000"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BB40-9EE9-42E0-A904-6A9B997BCE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C1BC6-FB2E-4459-BAF8-E08C458679D9}" type="slidenum">
              <a:rPr lang="en-US" altLang="en-US" smtClean="0"/>
              <a:pPr/>
              <a:t>9</a:t>
            </a:fld>
            <a:r>
              <a:rPr lang="en-US" altLang="en-US" dirty="0"/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357231920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1315</TotalTime>
  <Words>930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Georgia</vt:lpstr>
      <vt:lpstr>Times</vt:lpstr>
      <vt:lpstr>Times New Roman</vt:lpstr>
      <vt:lpstr>Tw Cen MT Condensed Extra Bold</vt:lpstr>
      <vt:lpstr>Verdana</vt:lpstr>
      <vt:lpstr>Wingdings</vt:lpstr>
      <vt:lpstr>Pixel</vt:lpstr>
      <vt:lpstr>Image Fusion via Wawelet Transform</vt:lpstr>
      <vt:lpstr>Outline</vt:lpstr>
      <vt:lpstr>Introduction</vt:lpstr>
      <vt:lpstr>Introduction cont.</vt:lpstr>
      <vt:lpstr>Primary kinds of Image fusion</vt:lpstr>
      <vt:lpstr>Primary kinds of Image fusion cont.</vt:lpstr>
      <vt:lpstr>Image fusion algorithms</vt:lpstr>
      <vt:lpstr>Image fusion algorithms cont.</vt:lpstr>
      <vt:lpstr>Wavelet  Algorithms</vt:lpstr>
      <vt:lpstr>Algorithm Realization and Implementation</vt:lpstr>
      <vt:lpstr>PowerPoint Presentation</vt:lpstr>
      <vt:lpstr>PowerPoint Presentation</vt:lpstr>
      <vt:lpstr>Result &amp; Performance Analysis</vt:lpstr>
      <vt:lpstr>Comparison of Author Result with Mine</vt:lpstr>
      <vt:lpstr>Suggestions for future researches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Fusion via Wawelet Transform</dc:title>
  <cp:lastModifiedBy>REBEL</cp:lastModifiedBy>
  <cp:revision>4</cp:revision>
  <dcterms:created xsi:type="dcterms:W3CDTF">2021-08-25T13:23:28Z</dcterms:created>
  <dcterms:modified xsi:type="dcterms:W3CDTF">2022-01-29T18:02:08Z</dcterms:modified>
</cp:coreProperties>
</file>