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BCC8-7B90-7F46-ACC5-39859AEB7E78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07F7-7E2C-B64C-93FE-89209EB2E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51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907F7-7E2C-B64C-93FE-89209EB2EF4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94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66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8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1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0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53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7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3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4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5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6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44B9-8B69-C947-94E8-DFA3EB990874}" type="datetimeFigureOut">
              <a:rPr kumimoji="1" lang="zh-CN" altLang="en-US" smtClean="0"/>
              <a:t>18/7/12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C0BA-4538-7B49-8072-ECDBA20599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4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中蓝牙的实现方案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1"/>
            <a:ext cx="8229600" cy="518887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/>
              <a:t>iOS</a:t>
            </a:r>
            <a:r>
              <a:rPr lang="zh-CN" altLang="en-US" sz="1600"/>
              <a:t>中提供了</a:t>
            </a:r>
            <a:r>
              <a:rPr lang="en-US" altLang="zh-CN" sz="1600"/>
              <a:t>4</a:t>
            </a:r>
            <a:r>
              <a:rPr lang="zh-CN" altLang="en-US" sz="1600"/>
              <a:t>个框架用于实现蓝牙连接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GameKit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framework</a:t>
            </a:r>
            <a:r>
              <a:rPr lang="zh-CN" altLang="zh-CN" sz="1600">
                <a:solidFill>
                  <a:srgbClr val="FF0000"/>
                </a:solidFill>
                <a:latin typeface="Menlo-Regular"/>
              </a:rPr>
              <a:t>（</a:t>
            </a:r>
            <a:r>
              <a:rPr lang="zh-CN" altLang="en-US" sz="1600">
                <a:solidFill>
                  <a:srgbClr val="FF0000"/>
                </a:solidFill>
                <a:latin typeface="Menlo-Regular"/>
              </a:rPr>
              <a:t>用法简单</a:t>
            </a:r>
            <a:r>
              <a:rPr lang="zh-CN" altLang="zh-CN" sz="1600">
                <a:solidFill>
                  <a:srgbClr val="FF0000"/>
                </a:solidFill>
                <a:latin typeface="Menlo-Regular"/>
              </a:rPr>
              <a:t>）</a:t>
            </a:r>
            <a:endParaRPr lang="en-US" altLang="zh-CN" sz="16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只能用于</a:t>
            </a:r>
            <a:r>
              <a:rPr lang="en-US" altLang="zh-CN" sz="1600">
                <a:solidFill>
                  <a:srgbClr val="0000FF"/>
                </a:solidFill>
              </a:rPr>
              <a:t>iOS</a:t>
            </a:r>
            <a:r>
              <a:rPr lang="zh-CN" altLang="en-US" sz="1600">
                <a:solidFill>
                  <a:srgbClr val="0000FF"/>
                </a:solidFill>
              </a:rPr>
              <a:t>设备之间的连接</a:t>
            </a:r>
            <a:r>
              <a:rPr lang="zh-CN" altLang="en-US" sz="1600"/>
              <a:t>，多用于游戏（比如五子棋对战），</a:t>
            </a:r>
            <a:r>
              <a:rPr lang="zh-CN" altLang="en-US" sz="1600">
                <a:solidFill>
                  <a:srgbClr val="0000FF"/>
                </a:solidFill>
              </a:rPr>
              <a:t>从</a:t>
            </a:r>
            <a:r>
              <a:rPr lang="en-US" altLang="zh-CN" sz="1600">
                <a:solidFill>
                  <a:srgbClr val="0000FF"/>
                </a:solidFill>
              </a:rPr>
              <a:t>iOS7</a:t>
            </a:r>
            <a:r>
              <a:rPr lang="zh-CN" altLang="en-US" sz="1600">
                <a:solidFill>
                  <a:srgbClr val="0000FF"/>
                </a:solidFill>
              </a:rPr>
              <a:t>开始过期</a:t>
            </a:r>
            <a:endParaRPr lang="en-US" altLang="zh-CN" sz="1600">
              <a:solidFill>
                <a:srgbClr val="0000FF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MultipeerConnectivity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framework</a:t>
            </a:r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只能用于</a:t>
            </a:r>
            <a:r>
              <a:rPr lang="en-US" altLang="zh-CN" sz="1600">
                <a:solidFill>
                  <a:srgbClr val="0000FF"/>
                </a:solidFill>
              </a:rPr>
              <a:t>iOS</a:t>
            </a:r>
            <a:r>
              <a:rPr lang="zh-CN" altLang="en-US" sz="1600">
                <a:solidFill>
                  <a:srgbClr val="0000FF"/>
                </a:solidFill>
              </a:rPr>
              <a:t>设备之间的连接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0000FF"/>
                </a:solidFill>
              </a:rPr>
              <a:t>从</a:t>
            </a:r>
            <a:r>
              <a:rPr lang="en-US" altLang="zh-CN" sz="1600">
                <a:solidFill>
                  <a:srgbClr val="0000FF"/>
                </a:solidFill>
              </a:rPr>
              <a:t>iOS7</a:t>
            </a:r>
            <a:r>
              <a:rPr lang="zh-CN" altLang="en-US" sz="1600">
                <a:solidFill>
                  <a:srgbClr val="0000FF"/>
                </a:solidFill>
              </a:rPr>
              <a:t>开始引入</a:t>
            </a:r>
            <a:r>
              <a:rPr lang="zh-CN" altLang="en-US" sz="1600"/>
              <a:t>，主要用于文件共享（仅限于沙盒的文件）</a:t>
            </a:r>
            <a:endParaRPr lang="en-US" altLang="zh-CN" sz="16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ExternalAccessory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framework</a:t>
            </a:r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可用于第三方蓝牙设备交互</a:t>
            </a:r>
            <a:r>
              <a:rPr lang="zh-CN" altLang="en-US" sz="1600"/>
              <a:t>，但是蓝牙设备必须经过</a:t>
            </a:r>
            <a:r>
              <a:rPr lang="zh-CN" altLang="en-US" sz="1600">
                <a:solidFill>
                  <a:srgbClr val="0000FF"/>
                </a:solidFill>
              </a:rPr>
              <a:t>苹果</a:t>
            </a:r>
            <a:r>
              <a:rPr lang="en-US" altLang="zh-CN" sz="1600">
                <a:solidFill>
                  <a:srgbClr val="0000FF"/>
                </a:solidFill>
              </a:rPr>
              <a:t>MFi</a:t>
            </a:r>
            <a:r>
              <a:rPr lang="zh-CN" altLang="en-US" sz="1600">
                <a:solidFill>
                  <a:srgbClr val="0000FF"/>
                </a:solidFill>
              </a:rPr>
              <a:t>认证</a:t>
            </a:r>
            <a:r>
              <a:rPr lang="zh-CN" altLang="en-US" sz="1600"/>
              <a:t>（国内较少）</a:t>
            </a:r>
            <a:endParaRPr lang="en-US" altLang="zh-CN" sz="16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C41A16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CoreBluetooth</a:t>
            </a:r>
            <a:r>
              <a:rPr lang="zh-CN" altLang="en-US" sz="1600">
                <a:solidFill>
                  <a:srgbClr val="FF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framework</a:t>
            </a:r>
            <a:r>
              <a:rPr lang="zh-CN" altLang="zh-CN" sz="1600">
                <a:solidFill>
                  <a:srgbClr val="FF0000"/>
                </a:solidFill>
                <a:latin typeface="Menlo-Regular"/>
              </a:rPr>
              <a:t>（</a:t>
            </a:r>
            <a:r>
              <a:rPr lang="zh-CN" altLang="en-US" sz="1600">
                <a:solidFill>
                  <a:srgbClr val="FF0000"/>
                </a:solidFill>
                <a:latin typeface="Menlo-Regular"/>
              </a:rPr>
              <a:t>时下热门</a:t>
            </a:r>
            <a:r>
              <a:rPr lang="zh-CN" altLang="zh-CN" sz="1600">
                <a:solidFill>
                  <a:srgbClr val="FF0000"/>
                </a:solidFill>
                <a:latin typeface="Menlo-Regular"/>
              </a:rPr>
              <a:t>）</a:t>
            </a:r>
            <a:endParaRPr lang="en-US" altLang="zh-CN" sz="1600">
              <a:solidFill>
                <a:srgbClr val="FF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可用于第三方蓝牙设备交互</a:t>
            </a:r>
            <a:r>
              <a:rPr lang="zh-CN" altLang="en-US" sz="1600"/>
              <a:t>，必须要支持蓝牙</a:t>
            </a:r>
            <a:r>
              <a:rPr lang="en-US" altLang="zh-CN" sz="1600"/>
              <a:t>4.0</a:t>
            </a:r>
          </a:p>
          <a:p>
            <a:pPr>
              <a:buFont typeface="Wingdings" charset="2"/>
              <a:buChar char="²"/>
            </a:pPr>
            <a:r>
              <a:rPr lang="zh-CN" altLang="en-US" sz="1600"/>
              <a:t>硬件至少是</a:t>
            </a:r>
            <a:r>
              <a:rPr lang="en-US" altLang="zh-CN" sz="1600"/>
              <a:t>4s</a:t>
            </a:r>
            <a:r>
              <a:rPr lang="zh-CN" altLang="en-US" sz="1600"/>
              <a:t>，系统至少是</a:t>
            </a:r>
            <a:r>
              <a:rPr lang="en-US" altLang="zh-CN" sz="1600"/>
              <a:t>iOS6</a:t>
            </a:r>
          </a:p>
          <a:p>
            <a:pPr>
              <a:buFont typeface="Wingdings" charset="2"/>
              <a:buChar char="²"/>
            </a:pPr>
            <a:r>
              <a:rPr lang="zh-CN" altLang="en-US" sz="1600"/>
              <a:t>蓝牙</a:t>
            </a:r>
            <a:r>
              <a:rPr lang="en-US" altLang="zh-CN" sz="1600"/>
              <a:t>4.0</a:t>
            </a:r>
            <a:r>
              <a:rPr lang="zh-CN" altLang="en-US" sz="1600"/>
              <a:t>以低功耗著称，一般也叫</a:t>
            </a:r>
            <a:r>
              <a:rPr lang="en-US" altLang="zh-CN" sz="1600"/>
              <a:t>BLE</a:t>
            </a:r>
            <a:r>
              <a:rPr lang="zh-CN" altLang="en-US" sz="1600"/>
              <a:t>（</a:t>
            </a:r>
            <a:r>
              <a:rPr lang="en-US" altLang="zh-CN" sz="1600"/>
              <a:t>Bluetooth</a:t>
            </a:r>
            <a:r>
              <a:rPr lang="zh-CN" altLang="en-US" sz="1600"/>
              <a:t> </a:t>
            </a:r>
            <a:r>
              <a:rPr lang="en-US" altLang="zh-CN" sz="1600"/>
              <a:t>Low</a:t>
            </a:r>
            <a:r>
              <a:rPr lang="zh-CN" altLang="en-US" sz="1600"/>
              <a:t> </a:t>
            </a:r>
            <a:r>
              <a:rPr lang="en-US" altLang="zh-CN" sz="1600"/>
              <a:t>Energy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目前应用比较多的案例</a:t>
            </a:r>
            <a:r>
              <a:rPr lang="zh-CN" altLang="zh-CN" sz="1600"/>
              <a:t>：</a:t>
            </a:r>
            <a:r>
              <a:rPr lang="zh-CN" altLang="en-US" sz="1600"/>
              <a:t>运动手坏、嵌入式设备</a:t>
            </a:r>
            <a:r>
              <a:rPr lang="zh-CN" altLang="zh-CN" sz="1600"/>
              <a:t>、</a:t>
            </a:r>
            <a:r>
              <a:rPr lang="zh-CN" altLang="en-US" sz="1600"/>
              <a:t>智能家居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7419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Bluetooth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 dirty="0"/>
              <a:t>Core Bluetooth</a:t>
            </a:r>
            <a:r>
              <a:rPr lang="zh-CN" altLang="en-US" sz="1800" dirty="0"/>
              <a:t>测试比较麻烦，正常情况下，得至少有</a:t>
            </a:r>
            <a:r>
              <a:rPr lang="en-US" altLang="zh-CN" sz="1800" dirty="0"/>
              <a:t>2</a:t>
            </a:r>
            <a:r>
              <a:rPr lang="zh-CN" altLang="en-US" sz="1800" dirty="0"/>
              <a:t>台真实的蓝牙</a:t>
            </a:r>
            <a:r>
              <a:rPr lang="en-US" altLang="zh-CN" sz="1800" dirty="0"/>
              <a:t>4.0</a:t>
            </a:r>
            <a:r>
              <a:rPr lang="zh-CN" altLang="en-US" sz="1800" dirty="0"/>
              <a:t>设备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如何让</a:t>
            </a:r>
            <a:r>
              <a:rPr lang="en-US" altLang="zh-CN" sz="1800" dirty="0" err="1"/>
              <a:t>iOS</a:t>
            </a:r>
            <a:r>
              <a:rPr lang="zh-CN" altLang="en-US" sz="1800" dirty="0"/>
              <a:t>模拟器也能测试蓝牙</a:t>
            </a:r>
            <a:r>
              <a:rPr lang="en-US" altLang="zh-CN" sz="1800" dirty="0"/>
              <a:t>4.0</a:t>
            </a:r>
            <a:r>
              <a:rPr lang="zh-CN" altLang="en-US" sz="1800" dirty="0"/>
              <a:t>程序？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买一个</a:t>
            </a:r>
            <a:r>
              <a:rPr lang="en-US" altLang="zh-CN" sz="1800" dirty="0"/>
              <a:t>CSR</a:t>
            </a:r>
            <a:r>
              <a:rPr lang="zh-CN" altLang="en-US" sz="1800" dirty="0"/>
              <a:t>蓝牙</a:t>
            </a:r>
            <a:r>
              <a:rPr lang="en-US" altLang="zh-CN" sz="1800" dirty="0"/>
              <a:t>4.0 USB</a:t>
            </a:r>
            <a:r>
              <a:rPr lang="zh-CN" altLang="en-US" sz="1800" dirty="0"/>
              <a:t>适配器，插在</a:t>
            </a:r>
            <a:r>
              <a:rPr lang="en-US" altLang="zh-CN" sz="1800" dirty="0"/>
              <a:t>Mac</a:t>
            </a:r>
            <a:r>
              <a:rPr lang="zh-CN" altLang="en-US" sz="1800" dirty="0"/>
              <a:t>上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在终端输入</a:t>
            </a:r>
            <a:r>
              <a:rPr lang="en-US" altLang="zh-CN" sz="1800" dirty="0" err="1"/>
              <a:t>sudo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nvram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bluetoothHostControllerSwitchBehavior</a:t>
            </a:r>
            <a:r>
              <a:rPr lang="en-US" altLang="zh-CN" sz="1800" dirty="0"/>
              <a:t>="never"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重启</a:t>
            </a:r>
            <a:r>
              <a:rPr lang="en-US" altLang="zh-CN" sz="1800" dirty="0"/>
              <a:t>Mac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用</a:t>
            </a:r>
            <a:r>
              <a:rPr lang="en-US" altLang="zh-CN" sz="1800" dirty="0" err="1"/>
              <a:t>Xcode</a:t>
            </a:r>
            <a:r>
              <a:rPr lang="en-US" altLang="zh-CN" sz="1800" dirty="0"/>
              <a:t> 4.6</a:t>
            </a:r>
            <a:r>
              <a:rPr lang="zh-CN" altLang="en-US" sz="1800" dirty="0"/>
              <a:t>调试代码，将程序跑在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 6.1</a:t>
            </a:r>
            <a:r>
              <a:rPr lang="zh-CN" altLang="en-US" sz="1800" dirty="0"/>
              <a:t>的模拟器上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（苹果把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 7.0</a:t>
            </a:r>
            <a:r>
              <a:rPr lang="zh-CN" altLang="en-US" sz="1800" dirty="0"/>
              <a:t>模拟器对</a:t>
            </a:r>
            <a:r>
              <a:rPr lang="en-US" altLang="zh-CN" sz="1800" dirty="0"/>
              <a:t>BLE</a:t>
            </a:r>
            <a:r>
              <a:rPr lang="zh-CN" altLang="en-US" sz="1800" dirty="0"/>
              <a:t>的支持移除掉了）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Core Bluetooth</a:t>
            </a:r>
            <a:r>
              <a:rPr lang="zh-CN" altLang="en-US" sz="1800" dirty="0"/>
              <a:t>的使用场景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运动手环、智能家居、嵌入式设备等等</a:t>
            </a:r>
            <a:r>
              <a:rPr lang="zh-CN" altLang="zh-CN" sz="1800" dirty="0"/>
              <a:t>（</a:t>
            </a:r>
            <a:r>
              <a:rPr lang="zh-CN" altLang="en-US" sz="1800" dirty="0"/>
              <a:t>金融刷卡器、心电测量器</a:t>
            </a:r>
            <a:r>
              <a:rPr lang="zh-CN" altLang="zh-CN" sz="1800" dirty="0"/>
              <a:t>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594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Bluetooth</a:t>
            </a:r>
            <a:r>
              <a:rPr kumimoji="1" lang="zh-CN" altLang="en-US" dirty="0"/>
              <a:t>的核心结构图</a:t>
            </a:r>
          </a:p>
        </p:txBody>
      </p:sp>
      <p:pic>
        <p:nvPicPr>
          <p:cNvPr id="5" name="图片 4" descr="QQ2014081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734747"/>
            <a:ext cx="85471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Bluetooth</a:t>
            </a:r>
            <a:r>
              <a:rPr kumimoji="1" lang="zh-CN" altLang="en-US" dirty="0"/>
              <a:t>的基本常识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每个蓝牙</a:t>
            </a:r>
            <a:r>
              <a:rPr lang="en-US" altLang="zh-CN" sz="1800" dirty="0"/>
              <a:t>4.0</a:t>
            </a:r>
            <a:r>
              <a:rPr lang="zh-CN" altLang="en-US" sz="1800" dirty="0"/>
              <a:t>设备都是通过服务（</a:t>
            </a:r>
            <a:r>
              <a:rPr lang="en-US" altLang="zh-CN" sz="1800" dirty="0"/>
              <a:t>Service</a:t>
            </a:r>
            <a:r>
              <a:rPr lang="zh-CN" altLang="en-US" sz="1800" dirty="0"/>
              <a:t>）和特征（</a:t>
            </a:r>
            <a:r>
              <a:rPr lang="en-US" altLang="zh-CN" sz="1800" dirty="0"/>
              <a:t>Characteristic</a:t>
            </a:r>
            <a:r>
              <a:rPr lang="zh-CN" altLang="en-US" sz="1800" dirty="0"/>
              <a:t>）来展示自己的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一个设备必然包含一个或多个服务，每个服务下面又包含若干个特征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特征是与外界交互的最小单位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比如说，一台蓝牙</a:t>
            </a:r>
            <a:r>
              <a:rPr lang="en-US" altLang="zh-CN" sz="1800" dirty="0"/>
              <a:t>4.0</a:t>
            </a:r>
            <a:r>
              <a:rPr lang="zh-CN" altLang="en-US" sz="1800" dirty="0"/>
              <a:t>设备，用特征</a:t>
            </a:r>
            <a:r>
              <a:rPr lang="en-US" altLang="zh-CN" sz="1800" dirty="0"/>
              <a:t>A</a:t>
            </a:r>
            <a:r>
              <a:rPr lang="zh-CN" altLang="en-US" sz="1800" dirty="0"/>
              <a:t>来描述自己的出厂信息，用特征</a:t>
            </a:r>
            <a:r>
              <a:rPr lang="en-US" altLang="zh-CN" sz="1800" dirty="0"/>
              <a:t>B</a:t>
            </a:r>
            <a:r>
              <a:rPr lang="zh-CN" altLang="en-US" sz="1800" dirty="0"/>
              <a:t>来收发数据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服务和特征都是用</a:t>
            </a:r>
            <a:r>
              <a:rPr lang="en-US" altLang="zh-CN" sz="1800" dirty="0"/>
              <a:t>UUID</a:t>
            </a:r>
            <a:r>
              <a:rPr lang="zh-CN" altLang="en-US" sz="1800" dirty="0"/>
              <a:t>来唯一标识的，通过</a:t>
            </a:r>
            <a:r>
              <a:rPr lang="en-US" altLang="zh-CN" sz="1800" dirty="0"/>
              <a:t>UUID</a:t>
            </a:r>
            <a:r>
              <a:rPr lang="zh-CN" altLang="en-US" sz="1800" dirty="0"/>
              <a:t>就能区别不同的服务和特征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设备里面各个服务</a:t>
            </a:r>
            <a:r>
              <a:rPr lang="en-US" altLang="zh-CN" sz="1800" dirty="0"/>
              <a:t>(service)</a:t>
            </a:r>
            <a:r>
              <a:rPr lang="zh-CN" altLang="en-US" sz="1800" dirty="0"/>
              <a:t>和特征</a:t>
            </a:r>
            <a:r>
              <a:rPr lang="en-US" altLang="zh-CN" sz="1800" dirty="0"/>
              <a:t>(characteristic)</a:t>
            </a:r>
            <a:r>
              <a:rPr lang="zh-CN" altLang="en-US" sz="1800" dirty="0"/>
              <a:t>的功能，均由蓝牙设备硬件厂商提供，比如哪些是用来交互</a:t>
            </a:r>
            <a:r>
              <a:rPr lang="en-US" altLang="zh-CN" sz="1800" dirty="0"/>
              <a:t>(</a:t>
            </a:r>
            <a:r>
              <a:rPr lang="zh-CN" altLang="en-US" sz="1800" dirty="0"/>
              <a:t>读写</a:t>
            </a:r>
            <a:r>
              <a:rPr lang="en-US" altLang="zh-CN" sz="1800" dirty="0"/>
              <a:t>)</a:t>
            </a:r>
            <a:r>
              <a:rPr lang="zh-CN" altLang="en-US" sz="1800" dirty="0"/>
              <a:t>，哪些可获取模块信息</a:t>
            </a:r>
            <a:r>
              <a:rPr lang="en-US" altLang="zh-CN" sz="1800" dirty="0"/>
              <a:t>(</a:t>
            </a:r>
            <a:r>
              <a:rPr lang="zh-CN" altLang="en-US" sz="1800" dirty="0"/>
              <a:t>只读</a:t>
            </a:r>
            <a:r>
              <a:rPr lang="en-US" altLang="zh-CN" sz="1800" dirty="0"/>
              <a:t>)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690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Bluetooth</a:t>
            </a:r>
            <a:r>
              <a:rPr kumimoji="1" lang="zh-CN" altLang="en-US" dirty="0"/>
              <a:t>的开发步骤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TW" altLang="en-US" sz="1800" dirty="0"/>
              <a:t>建立中心</a:t>
            </a:r>
            <a:r>
              <a:rPr lang="zh-CN" altLang="en-US" sz="1800" dirty="0"/>
              <a:t>设备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TW" altLang="en-US" sz="1800" dirty="0"/>
              <a:t>扫描外设（</a:t>
            </a:r>
            <a:r>
              <a:rPr lang="en-US" altLang="zh-CN" sz="1800" dirty="0"/>
              <a:t>D</a:t>
            </a:r>
            <a:r>
              <a:rPr lang="en-US" altLang="zh-TW" sz="1800" dirty="0"/>
              <a:t>iscover</a:t>
            </a:r>
            <a:r>
              <a:rPr lang="zh-CN" altLang="en-US" sz="1800" dirty="0"/>
              <a:t> </a:t>
            </a:r>
            <a:r>
              <a:rPr lang="en-US" altLang="zh-CN" sz="1800" dirty="0"/>
              <a:t>Peripheral</a:t>
            </a:r>
            <a:r>
              <a:rPr lang="zh-TW" altLang="en-US" sz="1800" dirty="0"/>
              <a:t>）</a:t>
            </a:r>
            <a:endParaRPr lang="en-US" altLang="zh-TW" sz="1800" dirty="0"/>
          </a:p>
          <a:p>
            <a:pPr>
              <a:buFont typeface="Wingdings" charset="2"/>
              <a:buChar char="n"/>
            </a:pPr>
            <a:endParaRPr lang="en-US" altLang="zh-TW" sz="1800" dirty="0"/>
          </a:p>
          <a:p>
            <a:pPr>
              <a:buFont typeface="Wingdings" charset="2"/>
              <a:buChar char="n"/>
            </a:pPr>
            <a:r>
              <a:rPr lang="zh-TW" altLang="en-US" sz="1800" dirty="0"/>
              <a:t>连接外设</a:t>
            </a:r>
            <a:r>
              <a:rPr lang="en-US" altLang="zh-TW" sz="1800" dirty="0"/>
              <a:t>(</a:t>
            </a:r>
            <a:r>
              <a:rPr lang="en-US" altLang="zh-CN" sz="1800" dirty="0"/>
              <a:t>C</a:t>
            </a:r>
            <a:r>
              <a:rPr lang="en-US" altLang="zh-TW" sz="1800" dirty="0"/>
              <a:t>onnect</a:t>
            </a:r>
            <a:r>
              <a:rPr lang="zh-CN" altLang="en-US" sz="1800" dirty="0"/>
              <a:t> </a:t>
            </a:r>
            <a:r>
              <a:rPr lang="en-US" altLang="zh-CN" sz="1800" dirty="0"/>
              <a:t>Peripheral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pPr>
              <a:buFont typeface="Wingdings" charset="2"/>
              <a:buChar char="n"/>
            </a:pPr>
            <a:r>
              <a:rPr lang="zh-TW" altLang="en-US" sz="1800" dirty="0"/>
              <a:t>扫描外设中的服务和特征</a:t>
            </a:r>
            <a:r>
              <a:rPr lang="en-US" altLang="zh-TW" sz="1800" dirty="0"/>
              <a:t>(</a:t>
            </a:r>
            <a:r>
              <a:rPr lang="en-US" altLang="zh-CN" sz="1800" dirty="0"/>
              <a:t>D</a:t>
            </a:r>
            <a:r>
              <a:rPr lang="en-US" altLang="zh-TW" sz="1800" dirty="0"/>
              <a:t>iscover</a:t>
            </a:r>
            <a:r>
              <a:rPr lang="zh-CN" altLang="en-US" sz="1800" dirty="0"/>
              <a:t> </a:t>
            </a:r>
            <a:r>
              <a:rPr lang="en-US" altLang="zh-CN" sz="1800" dirty="0"/>
              <a:t>Services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Characteristics</a:t>
            </a:r>
            <a:r>
              <a:rPr lang="en-US" altLang="zh-TW" sz="1800" dirty="0"/>
              <a:t>)</a:t>
            </a:r>
          </a:p>
          <a:p>
            <a:pPr>
              <a:buFont typeface="Wingdings" charset="2"/>
              <a:buChar char="n"/>
            </a:pPr>
            <a:endParaRPr lang="en-US" altLang="zh-TW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利用特征</a:t>
            </a:r>
            <a:r>
              <a:rPr lang="zh-TW" altLang="en-US" sz="1800" dirty="0"/>
              <a:t>与外设做数据交互</a:t>
            </a:r>
            <a:r>
              <a:rPr lang="en-US" altLang="zh-TW" sz="1800" dirty="0"/>
              <a:t>(</a:t>
            </a:r>
            <a:r>
              <a:rPr lang="en-US" altLang="zh-CN" sz="1800" dirty="0"/>
              <a:t>E</a:t>
            </a:r>
            <a:r>
              <a:rPr lang="en-US" altLang="zh-TW" sz="1800" dirty="0"/>
              <a:t>xplore </a:t>
            </a:r>
            <a:r>
              <a:rPr lang="en-US" altLang="zh-CN" sz="1800" dirty="0"/>
              <a:t>A</a:t>
            </a:r>
            <a:r>
              <a:rPr lang="en-US" altLang="zh-TW" sz="1800" dirty="0"/>
              <a:t>nd </a:t>
            </a:r>
            <a:r>
              <a:rPr lang="en-US" altLang="zh-CN" sz="1800" dirty="0"/>
              <a:t>I</a:t>
            </a:r>
            <a:r>
              <a:rPr lang="en-US" altLang="zh-TW" sz="1800" dirty="0"/>
              <a:t>nteract)</a:t>
            </a:r>
          </a:p>
          <a:p>
            <a:pPr marL="0" indent="0">
              <a:buNone/>
            </a:pPr>
            <a:endParaRPr lang="en-US" altLang="zh-TW" sz="1800" dirty="0"/>
          </a:p>
          <a:p>
            <a:pPr>
              <a:buFont typeface="Wingdings" charset="2"/>
              <a:buChar char="n"/>
            </a:pPr>
            <a:r>
              <a:rPr lang="zh-TW" altLang="en-US" sz="1800" dirty="0"/>
              <a:t>断开连接</a:t>
            </a:r>
            <a:r>
              <a:rPr lang="en-US" altLang="zh-TW" sz="1800" dirty="0"/>
              <a:t>(</a:t>
            </a:r>
            <a:r>
              <a:rPr lang="en-US" altLang="zh-CN" sz="1800" dirty="0"/>
              <a:t>D</a:t>
            </a:r>
            <a:r>
              <a:rPr lang="en-US" altLang="zh-TW" sz="1800" dirty="0"/>
              <a:t>isconnect)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03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蓝牙的现状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绝大多数智能手机支持蓝牙 </a:t>
            </a:r>
            <a:r>
              <a:rPr lang="en-US" altLang="zh-CN" sz="1800" dirty="0"/>
              <a:t>4.0</a:t>
            </a:r>
            <a:r>
              <a:rPr lang="zh-CN" altLang="en-US" sz="1800" dirty="0"/>
              <a:t>（</a:t>
            </a:r>
            <a:r>
              <a:rPr lang="en-US" altLang="zh-CN" sz="1800" dirty="0"/>
              <a:t>BLE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蓝牙芯片发展迅速，在性能和效率方面都有很大提高，且不断变得更小更便宜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 err="1"/>
              <a:t>iBeacon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蓝牙，前景一片光明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应用之一：室内导航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Estimote</a:t>
            </a:r>
            <a:r>
              <a:rPr lang="zh-CN" altLang="en-US" sz="1800" dirty="0"/>
              <a:t>公司为</a:t>
            </a:r>
            <a:r>
              <a:rPr lang="en-US" altLang="zh-CN" sz="1800" dirty="0" err="1"/>
              <a:t>iBeacon</a:t>
            </a:r>
            <a:r>
              <a:rPr lang="zh-CN" altLang="en-US" sz="1800" dirty="0"/>
              <a:t>提供基站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3</a:t>
            </a:r>
            <a:r>
              <a:rPr lang="zh-CN" altLang="en-US" sz="1800" dirty="0"/>
              <a:t>个</a:t>
            </a:r>
            <a:r>
              <a:rPr lang="en-US" altLang="zh-CN" sz="1800" dirty="0" err="1"/>
              <a:t>iBeacon</a:t>
            </a:r>
            <a:r>
              <a:rPr lang="zh-CN" altLang="en-US" sz="1800" dirty="0"/>
              <a:t>基站的预购价格为</a:t>
            </a:r>
            <a:r>
              <a:rPr lang="en-US" altLang="zh-CN" sz="1800" dirty="0"/>
              <a:t>99</a:t>
            </a:r>
            <a:r>
              <a:rPr lang="zh-CN" altLang="en-US" sz="1800" dirty="0"/>
              <a:t>美元（约合人民币</a:t>
            </a:r>
            <a:r>
              <a:rPr lang="en-US" altLang="zh-CN" sz="1800" dirty="0"/>
              <a:t>610</a:t>
            </a:r>
            <a:r>
              <a:rPr lang="zh-CN" altLang="en-US" sz="1800" dirty="0"/>
              <a:t>元）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Estimote</a:t>
            </a:r>
            <a:r>
              <a:rPr lang="zh-CN" altLang="en-US" sz="1800" dirty="0"/>
              <a:t>公司推出的</a:t>
            </a:r>
            <a:r>
              <a:rPr lang="en-US" altLang="zh-CN" sz="1800" dirty="0" err="1"/>
              <a:t>iBeacon</a:t>
            </a:r>
            <a:r>
              <a:rPr lang="zh-CN" altLang="en-US" sz="1800" dirty="0"/>
              <a:t>基站的最远传输距离为</a:t>
            </a:r>
            <a:r>
              <a:rPr lang="en-US" altLang="zh-CN" sz="1800" dirty="0"/>
              <a:t>50m</a:t>
            </a:r>
            <a:r>
              <a:rPr lang="zh-CN" altLang="en-US" sz="1800" dirty="0"/>
              <a:t>，但是他们推荐在</a:t>
            </a:r>
            <a:r>
              <a:rPr lang="en-US" altLang="zh-CN" sz="1800" dirty="0"/>
              <a:t>10m</a:t>
            </a:r>
            <a:r>
              <a:rPr lang="zh-CN" altLang="en-US" sz="1800" dirty="0"/>
              <a:t>范围内的使用效果最好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一块纽扣电池就能为</a:t>
            </a:r>
            <a:r>
              <a:rPr lang="zh-TW" altLang="en-US" sz="1800" dirty="0"/>
              <a:t>一个</a:t>
            </a:r>
            <a:r>
              <a:rPr lang="en-US" altLang="zh-TW" sz="1800" dirty="0" err="1"/>
              <a:t>iBeacon</a:t>
            </a:r>
            <a:r>
              <a:rPr lang="zh-TW" altLang="en-US" sz="1800" dirty="0"/>
              <a:t>基站</a:t>
            </a:r>
            <a:r>
              <a:rPr lang="zh-CN" altLang="en-US" sz="1800" dirty="0"/>
              <a:t>提供长达 </a:t>
            </a:r>
            <a:r>
              <a:rPr lang="en-US" altLang="zh-CN" sz="1800" dirty="0"/>
              <a:t>2 </a:t>
            </a:r>
            <a:r>
              <a:rPr lang="zh-CN" altLang="en-US" sz="1800" dirty="0"/>
              <a:t>年的使用寿命，而且是在设备不断对外发射信号的情况下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4331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398</Words>
  <Application>Microsoft Macintosh PowerPoint</Application>
  <PresentationFormat>全屏显示(4:3)</PresentationFormat>
  <Paragraphs>64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iOS中蓝牙的实现方案</vt:lpstr>
      <vt:lpstr>Core Bluetooth</vt:lpstr>
      <vt:lpstr>Core Bluetooth的核心结构图</vt:lpstr>
      <vt:lpstr>Core Bluetooth的基本常识</vt:lpstr>
      <vt:lpstr>Core Bluetooth的开发步骤</vt:lpstr>
      <vt:lpstr>蓝牙的现状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n h</cp:lastModifiedBy>
  <cp:revision>6</cp:revision>
  <dcterms:created xsi:type="dcterms:W3CDTF">2018-07-12T01:51:32Z</dcterms:created>
  <dcterms:modified xsi:type="dcterms:W3CDTF">2018-07-12T07:08:43Z</dcterms:modified>
</cp:coreProperties>
</file>