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8" r:id="rId4"/>
    <p:sldId id="260" r:id="rId5"/>
    <p:sldId id="274" r:id="rId6"/>
    <p:sldId id="280" r:id="rId7"/>
    <p:sldId id="281" r:id="rId8"/>
    <p:sldId id="275" r:id="rId9"/>
    <p:sldId id="261" r:id="rId10"/>
    <p:sldId id="259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6" r:id="rId20"/>
    <p:sldId id="278" r:id="rId21"/>
    <p:sldId id="279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01" autoAdjust="0"/>
  </p:normalViewPr>
  <p:slideViewPr>
    <p:cSldViewPr snapToGrid="0" snapToObjects="1">
      <p:cViewPr varScale="1">
        <p:scale>
          <a:sx n="22" d="100"/>
          <a:sy n="22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40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95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45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39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718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87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74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22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87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48-7ABA-D441-94D0-3B3C6F86371F}" type="datetimeFigureOut">
              <a:rPr kumimoji="1" lang="zh-CN" altLang="en-US" smtClean="0"/>
              <a:t>19/3/24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64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C3E48-7ABA-D441-94D0-3B3C6F86371F}" type="datetimeFigureOut">
              <a:rPr kumimoji="1" lang="zh-CN" altLang="en-US" smtClean="0"/>
              <a:t>19/3/24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0051-8CC2-114A-8248-71634D9E0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61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0122762" TargetMode="External"/><Relationship Id="rId4" Type="http://schemas.openxmlformats.org/officeDocument/2006/relationships/hyperlink" Target="https://baijiahao.baidu.com/s?id=1616110980727375967&amp;wfr=spider&amp;for=pc" TargetMode="External"/><Relationship Id="rId5" Type="http://schemas.openxmlformats.org/officeDocument/2006/relationships/hyperlink" Target="https://baijiahao.baidu.com/s?id=1597788206566112487&amp;wfr=spider&amp;for=pc" TargetMode="External"/><Relationship Id="rId6" Type="http://schemas.openxmlformats.org/officeDocument/2006/relationships/hyperlink" Target="https://blog.csdn.net/qq_37887728/article/details/70934931" TargetMode="External"/><Relationship Id="rId7" Type="http://schemas.openxmlformats.org/officeDocument/2006/relationships/hyperlink" Target="https://baijiahao.baidu.com/s?id=1573635716121912&amp;wfr=spider&amp;for=pc" TargetMode="External"/><Relationship Id="rId8" Type="http://schemas.openxmlformats.org/officeDocument/2006/relationships/hyperlink" Target="https://www.cnblogs.com/liufei1983/p/7152013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13790" y="2272631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>
                <a:solidFill>
                  <a:schemeClr val="accent6">
                    <a:lumMod val="75000"/>
                  </a:schemeClr>
                </a:solidFill>
                <a:ea typeface="+mj-ea"/>
              </a:rPr>
              <a:t>项目管理</a:t>
            </a:r>
            <a:endParaRPr kumimoji="1" lang="zh-CN" altLang="en-US" sz="6000" dirty="0">
              <a:solidFill>
                <a:schemeClr val="accent6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1971796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28821" y="943464"/>
            <a:ext cx="690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定义：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敏捷开发是一种团队</a:t>
            </a:r>
            <a:r>
              <a:rPr kumimoji="1" lang="zh-CN" altLang="en-US" dirty="0"/>
              <a:t>管理工作的方式，以人为核心、迭代、循序渐进的开发方法。在敏捷开发中，软件项目的构建被切分成多个子项目，各个子项目的成果都经过测试，具备集成和可运行的特征。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28821" y="3030621"/>
            <a:ext cx="6906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宣言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zh-CN" altLang="en-US" dirty="0"/>
              <a:t>个体和互动 高于 流程和工具 （人是团队核心，流程和工具只是为了提供效率）</a:t>
            </a:r>
          </a:p>
          <a:p>
            <a:r>
              <a:rPr kumimoji="1" lang="zh-CN" altLang="en-US" dirty="0"/>
              <a:t>工作的软件 高于 详尽的文档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文档应当短小精悍、主次分明、分类清楚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客户合作   高于 合同谈判   </a:t>
            </a:r>
            <a:r>
              <a:rPr kumimoji="1" lang="en-US" altLang="zh-CN" dirty="0"/>
              <a:t>(</a:t>
            </a:r>
            <a:r>
              <a:rPr kumimoji="1" lang="zh-CN" altLang="en-US" dirty="0"/>
              <a:t>项目环境不明朗与变化导致需求不确定与变更，需要项目团队与客户彼此精诚合作，常沟通、及时反馈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响应变化   高于 遵循计划   </a:t>
            </a:r>
            <a:r>
              <a:rPr kumimoji="1" lang="en-US" altLang="zh-CN" dirty="0"/>
              <a:t>(</a:t>
            </a:r>
            <a:r>
              <a:rPr kumimoji="1" lang="zh-CN" altLang="en-US" dirty="0"/>
              <a:t>项目环境不明朗与变化导致需求不确定与变更，需要项目团队与客户彼此精诚合作，常沟通、及时反馈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72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1600" y="1106577"/>
            <a:ext cx="6336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实现形式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Scrum</a:t>
            </a:r>
          </a:p>
          <a:p>
            <a:r>
              <a:rPr kumimoji="1" lang="zh-CN" altLang="en-US" dirty="0"/>
              <a:t>快速迭代式</a:t>
            </a:r>
            <a:r>
              <a:rPr kumimoji="1" lang="en-US" altLang="zh-CN" dirty="0"/>
              <a:t>+</a:t>
            </a:r>
            <a:r>
              <a:rPr kumimoji="1" lang="zh-CN" altLang="en-US" dirty="0"/>
              <a:t>增量式软件开发过程，是敏捷软件开发的常用形式 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具体实施要求：</a:t>
            </a:r>
            <a:endParaRPr kumimoji="1" lang="en-US" altLang="zh-CN" dirty="0"/>
          </a:p>
          <a:p>
            <a:r>
              <a:rPr kumimoji="1" lang="zh-CN" altLang="en-US" dirty="0"/>
              <a:t>合作型</a:t>
            </a:r>
            <a:r>
              <a:rPr kumimoji="1" lang="en-US" altLang="zh-CN" dirty="0"/>
              <a:t>+</a:t>
            </a:r>
            <a:r>
              <a:rPr kumimoji="1" lang="zh-CN" altLang="en-US" dirty="0"/>
              <a:t>面对变更、广泛的技能</a:t>
            </a:r>
          </a:p>
          <a:p>
            <a:r>
              <a:rPr kumimoji="1" lang="zh-CN" altLang="en-US" dirty="0"/>
              <a:t>依据实际情况筛选、裁剪。</a:t>
            </a:r>
          </a:p>
        </p:txBody>
      </p:sp>
    </p:spTree>
    <p:extLst>
      <p:ext uri="{BB962C8B-B14F-4D97-AF65-F5344CB8AC3E}">
        <p14:creationId xmlns:p14="http://schemas.microsoft.com/office/powerpoint/2010/main" val="333980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1600" y="628316"/>
            <a:ext cx="660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chemeClr val="accent6"/>
                </a:solidFill>
              </a:rPr>
              <a:t>第五部分</a:t>
            </a:r>
            <a:r>
              <a:rPr kumimoji="1" lang="en-US" altLang="zh-CN" sz="4000" dirty="0" smtClean="0">
                <a:solidFill>
                  <a:schemeClr val="accent6"/>
                </a:solidFill>
              </a:rPr>
              <a:t> </a:t>
            </a:r>
            <a:r>
              <a:rPr kumimoji="1" lang="en-US" altLang="zh-CN" sz="4000" dirty="0" err="1">
                <a:solidFill>
                  <a:schemeClr val="accent6"/>
                </a:solidFill>
                <a:latin typeface="+mn-ea"/>
              </a:rPr>
              <a:t>DevOps</a:t>
            </a:r>
            <a:endParaRPr kumimoji="1" lang="zh-CN" altLang="en-US" sz="4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7263" y="1109579"/>
            <a:ext cx="62751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79646"/>
                </a:solidFill>
              </a:rPr>
              <a:t>参考：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endParaRPr kumimoji="1" lang="en-US" altLang="zh-CN" dirty="0" smtClean="0">
              <a:solidFill>
                <a:srgbClr val="F79646"/>
              </a:solidFill>
              <a:hlinkClick r:id="rId3"/>
            </a:endParaRPr>
          </a:p>
          <a:p>
            <a:r>
              <a:rPr kumimoji="1" lang="zh-CN" altLang="en-US" dirty="0" smtClean="0">
                <a:solidFill>
                  <a:srgbClr val="F79646"/>
                </a:solidFill>
                <a:hlinkClick r:id="rId3"/>
              </a:rPr>
              <a:t>谈谈敏捷开发和 </a:t>
            </a:r>
            <a:r>
              <a:rPr kumimoji="1" lang="en-US" altLang="zh-CN" dirty="0" smtClean="0">
                <a:solidFill>
                  <a:srgbClr val="F79646"/>
                </a:solidFill>
                <a:hlinkClick r:id="rId3"/>
              </a:rPr>
              <a:t>Scrum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r>
              <a:rPr kumimoji="1" lang="en-US" altLang="zh-CN" dirty="0" smtClean="0">
                <a:solidFill>
                  <a:srgbClr val="F79646"/>
                </a:solidFill>
              </a:rPr>
              <a:t> </a:t>
            </a:r>
          </a:p>
          <a:p>
            <a:r>
              <a:rPr kumimoji="1" lang="zh-CN" altLang="en-US" dirty="0" smtClean="0">
                <a:solidFill>
                  <a:srgbClr val="F79646"/>
                </a:solidFill>
                <a:hlinkClick r:id="rId4"/>
              </a:rPr>
              <a:t>没有人喜欢，但却不得不选择的敏捷开发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endParaRPr kumimoji="1" lang="en-US" altLang="zh-CN" dirty="0">
              <a:solidFill>
                <a:srgbClr val="F79646"/>
              </a:solidFill>
            </a:endParaRPr>
          </a:p>
          <a:p>
            <a:r>
              <a:rPr kumimoji="1" lang="zh-CN" altLang="en-US" dirty="0" smtClean="0">
                <a:solidFill>
                  <a:srgbClr val="F79646"/>
                </a:solidFill>
                <a:hlinkClick r:id="rId5"/>
              </a:rPr>
              <a:t>什么是敏捷开发？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endParaRPr kumimoji="1" lang="en-US" altLang="zh-CN" dirty="0">
              <a:solidFill>
                <a:srgbClr val="F79646"/>
              </a:solidFill>
            </a:endParaRPr>
          </a:p>
          <a:p>
            <a:r>
              <a:rPr kumimoji="1" lang="zh-CN" altLang="en-US" dirty="0" smtClean="0">
                <a:solidFill>
                  <a:srgbClr val="F79646"/>
                </a:solidFill>
                <a:hlinkClick r:id="rId6"/>
              </a:rPr>
              <a:t>你大概走了假敏捷：认真说说敏捷的实现和问题（手绘版）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endParaRPr kumimoji="1" lang="en-US" altLang="zh-CN" dirty="0">
              <a:solidFill>
                <a:srgbClr val="F79646"/>
              </a:solidFill>
            </a:endParaRPr>
          </a:p>
          <a:p>
            <a:r>
              <a:rPr kumimoji="1" lang="en-US" altLang="zh-CN" dirty="0" smtClean="0">
                <a:solidFill>
                  <a:srgbClr val="F79646"/>
                </a:solidFill>
                <a:hlinkClick r:id="rId7"/>
              </a:rPr>
              <a:t>DevOps</a:t>
            </a:r>
            <a:r>
              <a:rPr kumimoji="1" lang="zh-CN" altLang="en-US" dirty="0" smtClean="0">
                <a:solidFill>
                  <a:srgbClr val="F79646"/>
                </a:solidFill>
                <a:hlinkClick r:id="rId7"/>
              </a:rPr>
              <a:t>第一讲：什么是</a:t>
            </a:r>
            <a:r>
              <a:rPr kumimoji="1" lang="en-US" altLang="zh-CN" dirty="0" smtClean="0">
                <a:solidFill>
                  <a:srgbClr val="F79646"/>
                </a:solidFill>
                <a:hlinkClick r:id="rId7"/>
              </a:rPr>
              <a:t>DevOps</a:t>
            </a:r>
            <a:endParaRPr kumimoji="1" lang="en-US" altLang="zh-CN" dirty="0" smtClean="0">
              <a:solidFill>
                <a:srgbClr val="F79646"/>
              </a:solidFill>
            </a:endParaRPr>
          </a:p>
          <a:p>
            <a:endParaRPr kumimoji="1" lang="en-US" altLang="zh-CN" dirty="0">
              <a:solidFill>
                <a:srgbClr val="F79646"/>
              </a:solidFill>
            </a:endParaRPr>
          </a:p>
          <a:p>
            <a:r>
              <a:rPr kumimoji="1" lang="en-US" altLang="zh-CN" dirty="0" smtClean="0">
                <a:solidFill>
                  <a:srgbClr val="F79646"/>
                </a:solidFill>
                <a:hlinkClick r:id="rId8"/>
              </a:rPr>
              <a:t>DevOps</a:t>
            </a:r>
            <a:r>
              <a:rPr kumimoji="1" lang="zh-CN" altLang="en-US" dirty="0" smtClean="0">
                <a:solidFill>
                  <a:srgbClr val="F79646"/>
                </a:solidFill>
                <a:hlinkClick r:id="rId8"/>
              </a:rPr>
              <a:t>简介</a:t>
            </a:r>
            <a:endParaRPr kumimoji="1" lang="en-US" altLang="zh-CN" dirty="0" smtClean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1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2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0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4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1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背景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5697" cy="6858000"/>
          </a:xfrm>
          <a:prstGeom prst="rect">
            <a:avLst/>
          </a:prstGeom>
        </p:spPr>
      </p:pic>
      <p:pic>
        <p:nvPicPr>
          <p:cNvPr id="6" name="图片 5" descr="cir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104"/>
            <a:ext cx="6858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421" y="1804736"/>
            <a:ext cx="800219" cy="30078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4000" kern="3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目      录</a:t>
            </a:r>
            <a:endParaRPr kumimoji="1" lang="zh-CN" altLang="en-US" sz="4000" kern="3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6016" y="327508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关于移动端项目可优化过程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3931" y="68666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项目的理解与认识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43931" y="196594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项目管理知识体系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16016" y="4412521"/>
            <a:ext cx="3390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敏捷开发</a:t>
            </a:r>
            <a:r>
              <a:rPr kumimoji="1" lang="en-US" altLang="zh-CN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kumimoji="1"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管理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68283" y="5610331"/>
            <a:ext cx="990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DevOps</a:t>
            </a:r>
            <a:endParaRPr kumimoji="1"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2064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5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3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7473" y="1940742"/>
            <a:ext cx="603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项目是为创造独特的产品、服务或成果而进行的临时性工作。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77473" y="3013183"/>
            <a:ext cx="594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项目集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项目组合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71600" y="982259"/>
            <a:ext cx="660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chemeClr val="accent6"/>
                </a:solidFill>
              </a:rPr>
              <a:t>第一部分 项</a:t>
            </a:r>
            <a:r>
              <a:rPr kumimoji="1" lang="zh-CN" altLang="en-US" sz="4000" dirty="0">
                <a:solidFill>
                  <a:schemeClr val="accent6"/>
                </a:solidFill>
              </a:rPr>
              <a:t>目的理解与认识</a:t>
            </a:r>
          </a:p>
        </p:txBody>
      </p:sp>
    </p:spTree>
    <p:extLst>
      <p:ext uri="{BB962C8B-B14F-4D97-AF65-F5344CB8AC3E}">
        <p14:creationId xmlns:p14="http://schemas.microsoft.com/office/powerpoint/2010/main" val="233343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263" y="619794"/>
            <a:ext cx="68312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   海那边服务互联网平台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1263" y="5269468"/>
            <a:ext cx="68312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              共享资源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5800" y="3904988"/>
            <a:ext cx="9852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5800" y="4257619"/>
            <a:ext cx="143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5800" y="4626951"/>
            <a:ext cx="9170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小程序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458457" y="2533152"/>
            <a:ext cx="106947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网站 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5800" y="2544347"/>
            <a:ext cx="135823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移动端产品 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33894" y="2533152"/>
            <a:ext cx="1064129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项目集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26136" y="4265700"/>
            <a:ext cx="910394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项目 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772400" y="619794"/>
            <a:ext cx="1283371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项目组合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848771" y="2544347"/>
            <a:ext cx="264694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大数据统计与分析系统 </a:t>
            </a:r>
            <a:endParaRPr kumimoji="1" lang="zh-CN" altLang="en-US" dirty="0"/>
          </a:p>
        </p:txBody>
      </p:sp>
      <p:sp>
        <p:nvSpPr>
          <p:cNvPr id="23" name="上箭头 22"/>
          <p:cNvSpPr/>
          <p:nvPr/>
        </p:nvSpPr>
        <p:spPr>
          <a:xfrm>
            <a:off x="8090836" y="3111246"/>
            <a:ext cx="484632" cy="978408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上箭头 23"/>
          <p:cNvSpPr/>
          <p:nvPr/>
        </p:nvSpPr>
        <p:spPr>
          <a:xfrm>
            <a:off x="8100194" y="1156362"/>
            <a:ext cx="484632" cy="1249954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91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263" y="619794"/>
            <a:ext cx="68312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承办奥运会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1263" y="5269468"/>
            <a:ext cx="68312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              共享资源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5800" y="3720322"/>
            <a:ext cx="181409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羽毛球馆建设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5800" y="4090828"/>
            <a:ext cx="143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游泳馆建设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5800" y="4460160"/>
            <a:ext cx="9170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。。。 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33894" y="2533152"/>
            <a:ext cx="1064129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项目集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26136" y="4265700"/>
            <a:ext cx="910394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项目 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772400" y="619794"/>
            <a:ext cx="1283371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项目组合</a:t>
            </a:r>
            <a:endParaRPr kumimoji="1" lang="zh-CN" altLang="en-US" dirty="0"/>
          </a:p>
        </p:txBody>
      </p:sp>
      <p:sp>
        <p:nvSpPr>
          <p:cNvPr id="23" name="上箭头 22"/>
          <p:cNvSpPr/>
          <p:nvPr/>
        </p:nvSpPr>
        <p:spPr>
          <a:xfrm>
            <a:off x="8090836" y="3111246"/>
            <a:ext cx="484632" cy="978408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上箭头 23"/>
          <p:cNvSpPr/>
          <p:nvPr/>
        </p:nvSpPr>
        <p:spPr>
          <a:xfrm>
            <a:off x="8100194" y="1156362"/>
            <a:ext cx="484632" cy="1249954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81263" y="2495539"/>
            <a:ext cx="284747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奥运体育馆建设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23916" y="2495539"/>
            <a:ext cx="95450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治安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395454" y="2495539"/>
            <a:ext cx="9170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。。。 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740442" y="2495539"/>
            <a:ext cx="127534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便民设施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34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4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5980" y="838200"/>
            <a:ext cx="605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项目管理就是将知识、技能、工具与技术应用于项目活动中，以完成项目。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92927" y="2124395"/>
            <a:ext cx="2708441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 </a:t>
            </a:r>
            <a:r>
              <a:rPr kumimoji="1" lang="zh-CN" altLang="en-US" dirty="0" smtClean="0"/>
              <a:t>项目</a:t>
            </a:r>
            <a:r>
              <a:rPr kumimoji="1" lang="zh-CN" altLang="en-US" dirty="0" smtClean="0"/>
              <a:t>管理最终要达成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28841" y="2830095"/>
            <a:ext cx="2299369" cy="21122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7664" y="5347368"/>
            <a:ext cx="2240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要符合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原则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15980" y="3729789"/>
            <a:ext cx="943809" cy="37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700295" y="2830095"/>
            <a:ext cx="2299369" cy="21122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59118" y="5347368"/>
            <a:ext cx="22405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有形的与无形的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87434" y="3563034"/>
            <a:ext cx="94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创造商业价值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9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4" grpId="0" animBg="1"/>
      <p:bldP spid="9" grpId="0" animBg="1"/>
      <p:bldP spid="9" grpId="1" animBg="1"/>
      <p:bldP spid="10" grpId="0"/>
      <p:bldP spid="11" grpId="0" animBg="1"/>
      <p:bldP spid="12" grpId="0" animBg="1"/>
      <p:bldP spid="12" grpId="1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0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263" y="989126"/>
            <a:ext cx="270042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战略与项目管理的关系：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1262" y="1945759"/>
            <a:ext cx="270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战略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1263" y="5052580"/>
            <a:ext cx="270042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项目管理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1938421" y="2315091"/>
            <a:ext cx="26737" cy="2632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V="1">
            <a:off x="1737894" y="2343819"/>
            <a:ext cx="53474" cy="2604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55579" y="3154947"/>
            <a:ext cx="735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支持战略目标实现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251242" y="3382210"/>
            <a:ext cx="73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筛选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推进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99242" y="989126"/>
            <a:ext cx="270042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项目管理推进项目的好处：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299241" y="1945759"/>
            <a:ext cx="270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以市场为导向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99241" y="2785615"/>
            <a:ext cx="270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以结果为导向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299241" y="3886200"/>
            <a:ext cx="27004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以客户为导向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99242" y="5052580"/>
            <a:ext cx="315895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项目商业价值尽可能最大化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716506" y="3886200"/>
            <a:ext cx="605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项目管理就是将知识、技能、工具与技术应用于项目活动中，以完成项目。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23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mainthe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1600" y="628316"/>
            <a:ext cx="660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chemeClr val="accent6"/>
                </a:solidFill>
              </a:rPr>
              <a:t>第四部分</a:t>
            </a:r>
            <a:r>
              <a:rPr kumimoji="1" lang="en-US" altLang="zh-CN" sz="4000" dirty="0" smtClean="0">
                <a:solidFill>
                  <a:schemeClr val="accent6"/>
                </a:solidFill>
              </a:rPr>
              <a:t> </a:t>
            </a:r>
            <a:r>
              <a:rPr kumimoji="1" lang="zh-CN" altLang="en-US" sz="4000" dirty="0" smtClean="0">
                <a:solidFill>
                  <a:schemeClr val="accent6"/>
                </a:solidFill>
                <a:latin typeface="+mn-ea"/>
              </a:rPr>
              <a:t>敏捷开发</a:t>
            </a:r>
            <a:r>
              <a:rPr kumimoji="1" lang="en-US" altLang="zh-CN" sz="4000" dirty="0" smtClean="0">
                <a:solidFill>
                  <a:schemeClr val="accent6"/>
                </a:solidFill>
              </a:rPr>
              <a:t>/</a:t>
            </a:r>
            <a:r>
              <a:rPr kumimoji="1" lang="zh-CN" altLang="en-US" sz="4000" dirty="0" smtClean="0">
                <a:solidFill>
                  <a:schemeClr val="accent6"/>
                </a:solidFill>
              </a:rPr>
              <a:t>管理</a:t>
            </a:r>
            <a:endParaRPr kumimoji="1" lang="zh-CN" altLang="en-US" sz="4000" dirty="0">
              <a:solidFill>
                <a:schemeClr val="accent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1600" y="1657684"/>
            <a:ext cx="660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已经有了标准化</a:t>
            </a:r>
            <a:r>
              <a:rPr kumimoji="1" lang="zh-CN" altLang="en-US" dirty="0"/>
              <a:t>的项目管理体系为什么还有其他的项目管理过程</a:t>
            </a:r>
            <a:r>
              <a:rPr kumimoji="1" lang="en-US" altLang="zh-CN" dirty="0"/>
              <a:t>/</a:t>
            </a:r>
            <a:r>
              <a:rPr kumimoji="1" lang="zh-CN" altLang="en-US" dirty="0"/>
              <a:t>理论 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71600" y="2513263"/>
            <a:ext cx="644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项</a:t>
            </a:r>
            <a:r>
              <a:rPr kumimoji="1" lang="zh-CN" altLang="en-US" dirty="0" smtClean="0"/>
              <a:t>目处在竞争愈发激烈的环境中，产品胜出不单单在产品本身质量也在于产品推向市场的速度 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71600" y="3708709"/>
            <a:ext cx="644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en-US" altLang="zh-CN" dirty="0"/>
              <a:t>. </a:t>
            </a:r>
            <a:r>
              <a:rPr kumimoji="1" lang="zh-CN" altLang="en-US" dirty="0"/>
              <a:t>本质上，降低沟通成本和试错成本的方式方法；快速迭代出可高质量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稳定的产品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71600" y="5012976"/>
            <a:ext cx="644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en-US" altLang="zh-CN" dirty="0"/>
              <a:t>. </a:t>
            </a:r>
            <a:r>
              <a:rPr kumimoji="1" lang="zh-CN" altLang="en-US" dirty="0"/>
              <a:t>开发用户真正需要的产品。</a:t>
            </a:r>
          </a:p>
        </p:txBody>
      </p:sp>
    </p:spTree>
    <p:extLst>
      <p:ext uri="{BB962C8B-B14F-4D97-AF65-F5344CB8AC3E}">
        <p14:creationId xmlns:p14="http://schemas.microsoft.com/office/powerpoint/2010/main" val="389306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348</Words>
  <Application>Microsoft Macintosh PowerPoint</Application>
  <PresentationFormat>全屏显示(4:3)</PresentationFormat>
  <Paragraphs>83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h</dc:creator>
  <cp:lastModifiedBy>y w</cp:lastModifiedBy>
  <cp:revision>45</cp:revision>
  <dcterms:created xsi:type="dcterms:W3CDTF">2018-12-18T04:10:17Z</dcterms:created>
  <dcterms:modified xsi:type="dcterms:W3CDTF">2019-03-24T13:53:09Z</dcterms:modified>
</cp:coreProperties>
</file>