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6"/>
  </p:notesMasterIdLst>
  <p:sldIdLst>
    <p:sldId id="261" r:id="rId2"/>
    <p:sldId id="257" r:id="rId3"/>
    <p:sldId id="259" r:id="rId4"/>
    <p:sldId id="262" r:id="rId5"/>
    <p:sldId id="263" r:id="rId6"/>
    <p:sldId id="273" r:id="rId7"/>
    <p:sldId id="264" r:id="rId8"/>
    <p:sldId id="265" r:id="rId9"/>
    <p:sldId id="272" r:id="rId10"/>
    <p:sldId id="266" r:id="rId11"/>
    <p:sldId id="267" r:id="rId12"/>
    <p:sldId id="271" r:id="rId13"/>
    <p:sldId id="270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9CF5-6E7D-7747-92C5-A32CF2FED365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1B7E-EB24-5946-B210-321161CD99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PDCA</a:t>
            </a:r>
            <a:r>
              <a:rPr kumimoji="1" lang="zh-CN" altLang="en-US" dirty="0" smtClean="0"/>
              <a:t>循环的八个步骤：找问题、找原因、找要因、定计划、执行、检查、总结经验、提出新问题，提出新问题又进入下一个循环。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2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策划稿简陋、粗糙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交互动画、页面跳转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设计稿初稿与策划稿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开发中需求变更导致设计、开发、测试以及需求方之间的沟通成本与项目风险均加大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改动点未统一、设计稿改动前后未标记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框架能力与自测力度不够、数据调试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接口文档缺失或不清晰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64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62139"/>
              </p:ext>
            </p:extLst>
          </p:nvPr>
        </p:nvGraphicFramePr>
        <p:xfrm>
          <a:off x="1026456" y="1079978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NB_SW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2" y="1169162"/>
            <a:ext cx="8535416" cy="45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49093" y="3451260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82820" y="3888928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有序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729798" y="1121758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3525" y="1559426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高效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74607" y="1645790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8334" y="2083458"/>
            <a:ext cx="929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dirty="0" smtClean="0"/>
              <a:t>优势最大化</a:t>
            </a:r>
            <a:endParaRPr kumimoji="1"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6367613" y="2839605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01340" y="3277273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06123" y="1102850"/>
            <a:ext cx="4299700" cy="423316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41712" y="1862697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2040" y="3130311"/>
            <a:ext cx="1860552" cy="412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/>
              <a:t>裁剪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79438" y="2249299"/>
            <a:ext cx="11759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过程组</a:t>
            </a:r>
          </a:p>
        </p:txBody>
      </p:sp>
      <p:sp>
        <p:nvSpPr>
          <p:cNvPr id="11" name="椭圆 10"/>
          <p:cNvSpPr/>
          <p:nvPr/>
        </p:nvSpPr>
        <p:spPr>
          <a:xfrm>
            <a:off x="3541637" y="4233856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5044" y="4572704"/>
            <a:ext cx="12402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工具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技术</a:t>
            </a:r>
          </a:p>
        </p:txBody>
      </p:sp>
      <p:sp>
        <p:nvSpPr>
          <p:cNvPr id="13" name="椭圆 12"/>
          <p:cNvSpPr/>
          <p:nvPr/>
        </p:nvSpPr>
        <p:spPr>
          <a:xfrm>
            <a:off x="4872623" y="1862697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2623" y="2275714"/>
            <a:ext cx="12136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知识领域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9333" y="568135"/>
            <a:ext cx="42932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问题分析与解决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过程优化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518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7996" y="3084718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对事不对人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421850" y="736830"/>
            <a:ext cx="48023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东西方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PM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（项目经理）差异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（猜一猜）</a:t>
            </a:r>
            <a:endParaRPr kumimoji="1" lang="en-US" altLang="zh-CN" sz="20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996" y="4331880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项目经理绝对权威</a:t>
            </a:r>
            <a:endParaRPr kumimoji="1"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7996" y="495546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项目经理充分授权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996" y="557904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任职资格要求高</a:t>
            </a:r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996" y="3708299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注重体系结构化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34847" y="3084718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因人而异</a:t>
            </a:r>
            <a:endParaRPr kumimoji="1"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34847" y="4331880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更注重协调</a:t>
            </a:r>
            <a:endParaRPr kumimoji="1"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34847" y="495546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有责无权（背锅侠）</a:t>
            </a:r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34847" y="557904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无明确大众标准</a:t>
            </a:r>
            <a:endParaRPr kumimoji="1"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34847" y="3708299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注重灵活调整</a:t>
            </a:r>
            <a:endParaRPr kumimoji="1"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4240291" y="3857837"/>
            <a:ext cx="822960" cy="822960"/>
          </a:xfrm>
          <a:prstGeom prst="ellipse">
            <a:avLst/>
          </a:prstGeom>
          <a:solidFill>
            <a:srgbClr val="FC002E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0292" y="405172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VS</a:t>
            </a:r>
            <a:endParaRPr kumimoji="1" lang="zh-CN" altLang="en-US" dirty="0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05494"/>
              </p:ext>
            </p:extLst>
          </p:nvPr>
        </p:nvGraphicFramePr>
        <p:xfrm>
          <a:off x="3307634" y="1519784"/>
          <a:ext cx="18653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CorelDRAW" r:id="rId3" imgW="1866199" imgH="1034186" progId="">
                  <p:embed/>
                </p:oleObj>
              </mc:Choice>
              <mc:Fallback>
                <p:oleObj name="CorelDRAW" r:id="rId3" imgW="1866199" imgH="10341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634" y="1519784"/>
                        <a:ext cx="186531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61" descr="200706092347413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8" y="488768"/>
            <a:ext cx="8620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69508" y="2921169"/>
            <a:ext cx="2204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71592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583607" y="1463834"/>
            <a:ext cx="7704422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7249" y="929677"/>
            <a:ext cx="7031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1 	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1.7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(.8)2-5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8)4-6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8)6-8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8)8-9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9739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筹备 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23347" y="1561159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集合</a:t>
            </a:r>
          </a:p>
          <a:p>
            <a:r>
              <a:rPr kumimoji="1" lang="zh-CN" altLang="en-US" dirty="0" smtClean="0"/>
              <a:t>采购 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77249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发起  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96955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制作  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70563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享用 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44171" y="1561159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点评总结 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77249" y="2380416"/>
            <a:ext cx="70310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44744" y="3383928"/>
            <a:ext cx="7704422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010876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规划过程  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223347" y="3481253"/>
            <a:ext cx="325425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执行</a:t>
            </a:r>
          </a:p>
          <a:p>
            <a:pPr algn="ctr"/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38386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启动过程  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044171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收尾过程  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38386" y="4300510"/>
            <a:ext cx="70310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44744" y="4871918"/>
            <a:ext cx="7856822" cy="132155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38386" y="5041203"/>
            <a:ext cx="667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统筹整合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同事间</a:t>
            </a:r>
            <a:r>
              <a:rPr lang="zh-CN" altLang="zh-CN" dirty="0"/>
              <a:t>的沟通协调，时间方面，采购方面，点评总结，风险把控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 。。。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3426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192" y="4686801"/>
            <a:ext cx="2124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需求的收集与确认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57053" y="5233166"/>
            <a:ext cx="233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工作分解结构（</a:t>
            </a:r>
            <a:r>
              <a:rPr lang="en-US" altLang="zh-CN" dirty="0"/>
              <a:t>WBS</a:t>
            </a:r>
            <a:r>
              <a:rPr lang="zh-CN" altLang="zh-CN" dirty="0"/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6342316" y="6137517"/>
            <a:ext cx="2229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需求跟踪矩阵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08668"/>
              </p:ext>
            </p:extLst>
          </p:nvPr>
        </p:nvGraphicFramePr>
        <p:xfrm>
          <a:off x="568192" y="516934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9961"/>
              </p:ext>
            </p:extLst>
          </p:nvPr>
        </p:nvGraphicFramePr>
        <p:xfrm>
          <a:off x="568192" y="569310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97864" y="45769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时间估算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20737" y="56429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里程碑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51862" y="51906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进度排序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8894" y="60303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责</a:t>
            </a:r>
            <a:r>
              <a:rPr lang="zh-CN" altLang="zh-CN" dirty="0"/>
              <a:t>任人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0621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2593467"/>
            <a:ext cx="8639302" cy="16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062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86560"/>
            <a:ext cx="868680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9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35153" y="1340377"/>
            <a:ext cx="4774316" cy="246792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9178" y="1408969"/>
            <a:ext cx="4630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31B6FD"/>
                </a:solidFill>
              </a:rPr>
              <a:t>制作流</a:t>
            </a:r>
            <a:r>
              <a:rPr lang="zh-CN" altLang="zh-CN" dirty="0">
                <a:solidFill>
                  <a:srgbClr val="31B6FD"/>
                </a:solidFill>
              </a:rPr>
              <a:t>程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en-US" dirty="0" smtClean="0"/>
              <a:t>第一步：</a:t>
            </a:r>
            <a:r>
              <a:rPr lang="zh-CN" altLang="zh-CN" dirty="0" smtClean="0"/>
              <a:t>食用油入锅烧热，</a:t>
            </a:r>
            <a:r>
              <a:rPr lang="zh-CN" altLang="en-US" dirty="0" smtClean="0"/>
              <a:t>香料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第二步</a:t>
            </a:r>
            <a:r>
              <a:rPr lang="zh-CN" altLang="en-US" dirty="0"/>
              <a:t>：</a:t>
            </a:r>
            <a:r>
              <a:rPr lang="zh-CN" altLang="en-US" dirty="0" smtClean="0"/>
              <a:t>约 </a:t>
            </a:r>
            <a:r>
              <a:rPr lang="en-US" altLang="zh-CN" dirty="0"/>
              <a:t>1 min</a:t>
            </a:r>
            <a:r>
              <a:rPr lang="zh-CN" altLang="en-US" dirty="0" smtClean="0"/>
              <a:t>后，</a:t>
            </a:r>
            <a:r>
              <a:rPr lang="zh-CN" altLang="zh-CN" dirty="0" smtClean="0"/>
              <a:t>倒入小龙虾继续翻炒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第三步</a:t>
            </a:r>
            <a:r>
              <a:rPr lang="zh-CN" altLang="en-US" dirty="0"/>
              <a:t>：</a:t>
            </a:r>
            <a:r>
              <a:rPr lang="zh-CN" altLang="zh-CN" dirty="0" smtClean="0"/>
              <a:t>约</a:t>
            </a:r>
            <a:r>
              <a:rPr lang="en-US" altLang="zh-CN" dirty="0"/>
              <a:t>3 min </a:t>
            </a:r>
            <a:r>
              <a:rPr lang="zh-CN" altLang="zh-CN" dirty="0"/>
              <a:t>后倒入适量啤酒，</a:t>
            </a:r>
            <a:r>
              <a:rPr lang="zh-CN" altLang="zh-CN" dirty="0" smtClean="0"/>
              <a:t>开始焖煮半小时</a:t>
            </a:r>
            <a:endParaRPr lang="zh-CN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94575"/>
              </p:ext>
            </p:extLst>
          </p:nvPr>
        </p:nvGraphicFramePr>
        <p:xfrm>
          <a:off x="703846" y="1408969"/>
          <a:ext cx="241706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982"/>
                <a:gridCol w="995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材料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清水小龙虾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朝天椒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干辣椒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香叶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桂皮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大蒜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啤酒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 </a:t>
                      </a:r>
                      <a:r>
                        <a:rPr lang="zh-CN" altLang="zh-CN" dirty="0" smtClean="0"/>
                        <a:t>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食用油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535178" y="4177054"/>
            <a:ext cx="4674291" cy="1110872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9203" y="4245646"/>
            <a:ext cx="4307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1B6FD"/>
                </a:solidFill>
              </a:rPr>
              <a:t>点评组</a:t>
            </a:r>
            <a:r>
              <a:rPr lang="en-US" altLang="zh-CN" dirty="0">
                <a:solidFill>
                  <a:srgbClr val="31B6FD"/>
                </a:solidFill>
              </a:rPr>
              <a:t>  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zh-CN" dirty="0" smtClean="0"/>
              <a:t>味道还可以，</a:t>
            </a:r>
            <a:endParaRPr lang="zh-CN" altLang="en-US" dirty="0" smtClean="0"/>
          </a:p>
          <a:p>
            <a:r>
              <a:rPr lang="zh-CN" altLang="zh-CN" dirty="0" smtClean="0"/>
              <a:t>但有点太辣有点腥</a:t>
            </a:r>
            <a:r>
              <a:rPr lang="zh-CN" altLang="zh-CN" dirty="0"/>
              <a:t>、肉质吃起来有点老。</a:t>
            </a: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9062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" y="852678"/>
            <a:ext cx="7828280" cy="51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NB_PD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67707"/>
            <a:ext cx="7620000" cy="505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2000" y="7302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43656" y="5456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执行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2287" y="8826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检查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31261" y="81814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调</a:t>
            </a:r>
            <a:r>
              <a:rPr kumimoji="1" lang="zh-CN" altLang="en-US" dirty="0"/>
              <a:t>整</a:t>
            </a:r>
          </a:p>
        </p:txBody>
      </p:sp>
    </p:spTree>
    <p:extLst>
      <p:ext uri="{BB962C8B-B14F-4D97-AF65-F5344CB8AC3E}">
        <p14:creationId xmlns:p14="http://schemas.microsoft.com/office/powerpoint/2010/main" val="1325381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1566</TotalTime>
  <Words>630</Words>
  <Application>Microsoft Macintosh PowerPoint</Application>
  <PresentationFormat>全屏显示(4:3)</PresentationFormat>
  <Paragraphs>215</Paragraphs>
  <Slides>14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波形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n h</cp:lastModifiedBy>
  <cp:revision>39</cp:revision>
  <dcterms:created xsi:type="dcterms:W3CDTF">2019-06-20T06:03:10Z</dcterms:created>
  <dcterms:modified xsi:type="dcterms:W3CDTF">2019-06-21T10:13:38Z</dcterms:modified>
</cp:coreProperties>
</file>