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1" r:id="rId1"/>
  </p:sldMasterIdLst>
  <p:sldIdLst>
    <p:sldId id="256" r:id="rId2"/>
    <p:sldId id="317" r:id="rId3"/>
    <p:sldId id="258" r:id="rId4"/>
    <p:sldId id="260" r:id="rId5"/>
    <p:sldId id="280" r:id="rId6"/>
    <p:sldId id="293" r:id="rId7"/>
    <p:sldId id="298" r:id="rId8"/>
    <p:sldId id="300" r:id="rId9"/>
    <p:sldId id="301" r:id="rId10"/>
    <p:sldId id="302" r:id="rId11"/>
    <p:sldId id="283" r:id="rId12"/>
    <p:sldId id="284" r:id="rId13"/>
    <p:sldId id="286" r:id="rId14"/>
    <p:sldId id="311" r:id="rId15"/>
    <p:sldId id="318" r:id="rId16"/>
    <p:sldId id="319" r:id="rId17"/>
    <p:sldId id="320" r:id="rId18"/>
    <p:sldId id="282" r:id="rId19"/>
    <p:sldId id="259" r:id="rId20"/>
    <p:sldId id="262" r:id="rId21"/>
    <p:sldId id="263" r:id="rId22"/>
    <p:sldId id="312" r:id="rId23"/>
    <p:sldId id="292" r:id="rId24"/>
    <p:sldId id="264" r:id="rId25"/>
    <p:sldId id="313" r:id="rId2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02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2" autoAdjust="0"/>
    <p:restoredTop sz="97701" autoAdjust="0"/>
  </p:normalViewPr>
  <p:slideViewPr>
    <p:cSldViewPr snapToGrid="0" snapToObjects="1">
      <p:cViewPr varScale="1">
        <p:scale>
          <a:sx n="114" d="100"/>
          <a:sy n="114" d="100"/>
        </p:scale>
        <p:origin x="-696" y="-96"/>
      </p:cViewPr>
      <p:guideLst>
        <p:guide orient="horz" pos="2160"/>
        <p:guide pos="2880"/>
      </p:guideLst>
    </p:cSldViewPr>
  </p:slideViewPr>
  <p:outlineViewPr>
    <p:cViewPr>
      <p:scale>
        <a:sx n="33" d="100"/>
        <a:sy n="33" d="100"/>
      </p:scale>
      <p:origin x="0" y="78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BAC3E48-7ABA-D441-94D0-3B3C6F86371F}" type="datetimeFigureOut">
              <a:rPr kumimoji="1" lang="zh-CN" altLang="en-US" smtClean="0"/>
              <a:t>19/4/16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3110051-8CC2-114A-8248-71634D9E07EC}" type="slidenum">
              <a:rPr kumimoji="1" lang="zh-CN" altLang="en-US" smtClean="0"/>
              <a:t>‹#›</a:t>
            </a:fld>
            <a:endParaRPr kumimoji="1"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0BAC3E48-7ABA-D441-94D0-3B3C6F86371F}" type="datetimeFigureOut">
              <a:rPr kumimoji="1" lang="zh-CN" altLang="en-US" smtClean="0"/>
              <a:t>19/4/16</a:t>
            </a:fld>
            <a:endParaRPr kumimoji="1"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3110051-8CC2-114A-8248-71634D9E07EC}" type="slidenum">
              <a:rPr kumimoji="1" lang="zh-CN" altLang="en-US" smtClean="0"/>
              <a:t>‹#›</a:t>
            </a:fld>
            <a:endParaRPr kumimoji="1"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baijiahao.baidu.com/s?id=1616110980727375967&amp;wfr=spider&amp;for=pc" TargetMode="External"/><Relationship Id="rId4" Type="http://schemas.openxmlformats.org/officeDocument/2006/relationships/hyperlink" Target="https://baijiahao.baidu.com/s?id=1597788206566112487&amp;wfr=spider&amp;for=pc" TargetMode="External"/><Relationship Id="rId5" Type="http://schemas.openxmlformats.org/officeDocument/2006/relationships/hyperlink" Target="https://blog.csdn.net/qq_37887728/article/details/70934931" TargetMode="External"/><Relationship Id="rId6" Type="http://schemas.openxmlformats.org/officeDocument/2006/relationships/hyperlink" Target="https://baijiahao.baidu.com/s?id=1573635716121912&amp;wfr=spider&amp;for=pc" TargetMode="External"/><Relationship Id="rId7" Type="http://schemas.openxmlformats.org/officeDocument/2006/relationships/hyperlink" Target="https://www.cnblogs.com/liufei1983/p/7152013.html" TargetMode="External"/><Relationship Id="rId1" Type="http://schemas.openxmlformats.org/officeDocument/2006/relationships/slideLayout" Target="../slideLayouts/slideLayout1.xml"/><Relationship Id="rId2" Type="http://schemas.openxmlformats.org/officeDocument/2006/relationships/hyperlink" Target="https://zhuanlan.zhihu.com/p/2012276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13790" y="2272631"/>
            <a:ext cx="3262432" cy="1015663"/>
          </a:xfrm>
          <a:prstGeom prst="rect">
            <a:avLst/>
          </a:prstGeom>
          <a:noFill/>
        </p:spPr>
        <p:txBody>
          <a:bodyPr wrap="none" rtlCol="0">
            <a:spAutoFit/>
          </a:bodyPr>
          <a:lstStyle/>
          <a:p>
            <a:r>
              <a:rPr kumimoji="1" lang="zh-CN" altLang="en-US" sz="6000" dirty="0" smtClean="0">
                <a:ea typeface="+mj-ea"/>
              </a:rPr>
              <a:t>项目管理</a:t>
            </a:r>
            <a:endParaRPr kumimoji="1" lang="zh-CN" altLang="en-US" sz="6000" dirty="0">
              <a:ea typeface="+mj-ea"/>
            </a:endParaRPr>
          </a:p>
        </p:txBody>
      </p:sp>
    </p:spTree>
    <p:extLst>
      <p:ext uri="{BB962C8B-B14F-4D97-AF65-F5344CB8AC3E}">
        <p14:creationId xmlns:p14="http://schemas.microsoft.com/office/powerpoint/2010/main" val="2681971796"/>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1965" y="378524"/>
            <a:ext cx="5539752" cy="400110"/>
          </a:xfrm>
          <a:prstGeom prst="rect">
            <a:avLst/>
          </a:prstGeom>
          <a:noFill/>
          <a:ln>
            <a:noFill/>
          </a:ln>
        </p:spPr>
        <p:txBody>
          <a:bodyPr wrap="square" rtlCol="0">
            <a:spAutoFit/>
          </a:bodyPr>
          <a:lstStyle/>
          <a:p>
            <a:r>
              <a:rPr kumimoji="1" lang="en-US" altLang="zh-CN" sz="2000" dirty="0" smtClean="0"/>
              <a:t>2</a:t>
            </a:r>
            <a:r>
              <a:rPr kumimoji="1" lang="zh-CN" altLang="en-US" sz="2000" dirty="0" smtClean="0"/>
              <a:t>、项目</a:t>
            </a:r>
            <a:r>
              <a:rPr kumimoji="1" lang="zh-CN" altLang="en-US" sz="2000" dirty="0"/>
              <a:t>生命周期</a:t>
            </a:r>
            <a:r>
              <a:rPr kumimoji="1" lang="en-US" altLang="zh-CN" sz="2000" dirty="0"/>
              <a:t>/</a:t>
            </a:r>
            <a:r>
              <a:rPr kumimoji="1" lang="zh-CN" altLang="en-US" sz="2000" dirty="0"/>
              <a:t>开发</a:t>
            </a:r>
            <a:r>
              <a:rPr kumimoji="1" lang="zh-CN" altLang="en-US" sz="2000" dirty="0" smtClean="0"/>
              <a:t>模型</a:t>
            </a:r>
            <a:r>
              <a:rPr kumimoji="1" lang="en-US" altLang="zh-CN" sz="2000" dirty="0" smtClean="0"/>
              <a:t> </a:t>
            </a:r>
            <a:r>
              <a:rPr kumimoji="1" lang="mr-IN" altLang="zh-CN" sz="2000" dirty="0" smtClean="0"/>
              <a:t>–</a:t>
            </a:r>
            <a:r>
              <a:rPr kumimoji="1" lang="en-US" altLang="zh-CN" sz="2000" dirty="0" smtClean="0"/>
              <a:t> </a:t>
            </a:r>
            <a:r>
              <a:rPr kumimoji="1" lang="zh-CN" altLang="en-US" sz="2000" dirty="0" smtClean="0"/>
              <a:t>混合型</a:t>
            </a:r>
            <a:endParaRPr kumimoji="1" lang="en-US" altLang="zh-CN" sz="2000" dirty="0"/>
          </a:p>
        </p:txBody>
      </p:sp>
      <p:sp>
        <p:nvSpPr>
          <p:cNvPr id="7" name="椭圆 6"/>
          <p:cNvSpPr/>
          <p:nvPr/>
        </p:nvSpPr>
        <p:spPr>
          <a:xfrm>
            <a:off x="1049319" y="1094142"/>
            <a:ext cx="1278069" cy="1161976"/>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solidFill>
                <a:srgbClr val="FFFFFF"/>
              </a:solidFill>
            </a:endParaRPr>
          </a:p>
        </p:txBody>
      </p:sp>
      <p:sp>
        <p:nvSpPr>
          <p:cNvPr id="18" name="文本框 17"/>
          <p:cNvSpPr txBox="1"/>
          <p:nvPr/>
        </p:nvSpPr>
        <p:spPr>
          <a:xfrm>
            <a:off x="1180354" y="1502512"/>
            <a:ext cx="1030940" cy="369332"/>
          </a:xfrm>
          <a:prstGeom prst="rect">
            <a:avLst/>
          </a:prstGeom>
          <a:noFill/>
        </p:spPr>
        <p:txBody>
          <a:bodyPr wrap="square" rtlCol="0">
            <a:spAutoFit/>
          </a:bodyPr>
          <a:lstStyle/>
          <a:p>
            <a:pPr algn="ctr"/>
            <a:r>
              <a:rPr kumimoji="1" lang="zh-CN" altLang="en-US" dirty="0" smtClean="0"/>
              <a:t>预测型</a:t>
            </a:r>
            <a:endParaRPr kumimoji="1" lang="zh-CN" altLang="en-US" dirty="0"/>
          </a:p>
        </p:txBody>
      </p:sp>
      <p:sp>
        <p:nvSpPr>
          <p:cNvPr id="19" name="椭圆 18"/>
          <p:cNvSpPr/>
          <p:nvPr/>
        </p:nvSpPr>
        <p:spPr>
          <a:xfrm>
            <a:off x="1085625" y="2920938"/>
            <a:ext cx="1278069" cy="1161976"/>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solidFill>
                <a:srgbClr val="FFFFFF"/>
              </a:solidFill>
            </a:endParaRPr>
          </a:p>
        </p:txBody>
      </p:sp>
      <p:sp>
        <p:nvSpPr>
          <p:cNvPr id="20" name="文本框 19"/>
          <p:cNvSpPr txBox="1"/>
          <p:nvPr/>
        </p:nvSpPr>
        <p:spPr>
          <a:xfrm>
            <a:off x="1216660" y="3329308"/>
            <a:ext cx="1030940" cy="369332"/>
          </a:xfrm>
          <a:prstGeom prst="rect">
            <a:avLst/>
          </a:prstGeom>
          <a:noFill/>
        </p:spPr>
        <p:txBody>
          <a:bodyPr wrap="square" rtlCol="0">
            <a:spAutoFit/>
          </a:bodyPr>
          <a:lstStyle/>
          <a:p>
            <a:pPr algn="ctr"/>
            <a:r>
              <a:rPr kumimoji="1" lang="zh-CN" altLang="en-US" dirty="0" smtClean="0"/>
              <a:t>迭代型</a:t>
            </a:r>
            <a:endParaRPr kumimoji="1" lang="zh-CN" altLang="en-US" dirty="0"/>
          </a:p>
        </p:txBody>
      </p:sp>
      <p:sp>
        <p:nvSpPr>
          <p:cNvPr id="21" name="椭圆 20"/>
          <p:cNvSpPr/>
          <p:nvPr/>
        </p:nvSpPr>
        <p:spPr>
          <a:xfrm>
            <a:off x="1085625" y="4722871"/>
            <a:ext cx="1278069" cy="1161976"/>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solidFill>
                <a:srgbClr val="FFFFFF"/>
              </a:solidFill>
            </a:endParaRPr>
          </a:p>
        </p:txBody>
      </p:sp>
      <p:sp>
        <p:nvSpPr>
          <p:cNvPr id="22" name="文本框 21"/>
          <p:cNvSpPr txBox="1"/>
          <p:nvPr/>
        </p:nvSpPr>
        <p:spPr>
          <a:xfrm>
            <a:off x="1216660" y="5131241"/>
            <a:ext cx="1030940" cy="369332"/>
          </a:xfrm>
          <a:prstGeom prst="rect">
            <a:avLst/>
          </a:prstGeom>
          <a:noFill/>
        </p:spPr>
        <p:txBody>
          <a:bodyPr wrap="square" rtlCol="0">
            <a:spAutoFit/>
          </a:bodyPr>
          <a:lstStyle/>
          <a:p>
            <a:pPr algn="ctr"/>
            <a:r>
              <a:rPr kumimoji="1" lang="zh-CN" altLang="en-US" dirty="0" smtClean="0"/>
              <a:t>增量型</a:t>
            </a:r>
            <a:endParaRPr kumimoji="1" lang="zh-CN" altLang="en-US" dirty="0"/>
          </a:p>
        </p:txBody>
      </p:sp>
      <p:sp>
        <p:nvSpPr>
          <p:cNvPr id="23" name="正偏差 22"/>
          <p:cNvSpPr/>
          <p:nvPr/>
        </p:nvSpPr>
        <p:spPr>
          <a:xfrm>
            <a:off x="1371600" y="2340175"/>
            <a:ext cx="620656" cy="580763"/>
          </a:xfrm>
          <a:prstGeom prst="mathPlu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solidFill>
                <a:srgbClr val="FFFFFF"/>
              </a:solidFill>
            </a:endParaRPr>
          </a:p>
        </p:txBody>
      </p:sp>
      <p:sp>
        <p:nvSpPr>
          <p:cNvPr id="25" name="正偏差 24"/>
          <p:cNvSpPr/>
          <p:nvPr/>
        </p:nvSpPr>
        <p:spPr>
          <a:xfrm>
            <a:off x="1371600" y="4082914"/>
            <a:ext cx="620656" cy="580763"/>
          </a:xfrm>
          <a:prstGeom prst="mathPlu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solidFill>
                <a:srgbClr val="FFFFFF"/>
              </a:solidFill>
            </a:endParaRPr>
          </a:p>
        </p:txBody>
      </p:sp>
      <p:sp>
        <p:nvSpPr>
          <p:cNvPr id="26" name="右箭头 25"/>
          <p:cNvSpPr/>
          <p:nvPr/>
        </p:nvSpPr>
        <p:spPr>
          <a:xfrm>
            <a:off x="2644588" y="3114638"/>
            <a:ext cx="2480236" cy="822960"/>
          </a:xfrm>
          <a:prstGeom prst="right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solidFill>
                <a:srgbClr val="FFFFFF"/>
              </a:solidFill>
            </a:endParaRPr>
          </a:p>
        </p:txBody>
      </p:sp>
      <p:sp>
        <p:nvSpPr>
          <p:cNvPr id="28" name="椭圆 27"/>
          <p:cNvSpPr/>
          <p:nvPr/>
        </p:nvSpPr>
        <p:spPr>
          <a:xfrm>
            <a:off x="5420212" y="2441639"/>
            <a:ext cx="2270611" cy="2211070"/>
          </a:xfrm>
          <a:prstGeom prst="ellipse">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lstStyle/>
          <a:p>
            <a:endParaRPr lang="zh-CN" altLang="en-US">
              <a:solidFill>
                <a:srgbClr val="FFFFFF"/>
              </a:solidFill>
            </a:endParaRPr>
          </a:p>
        </p:txBody>
      </p:sp>
      <p:sp>
        <p:nvSpPr>
          <p:cNvPr id="29" name="文本框 28"/>
          <p:cNvSpPr txBox="1"/>
          <p:nvPr/>
        </p:nvSpPr>
        <p:spPr>
          <a:xfrm>
            <a:off x="5603294" y="3329308"/>
            <a:ext cx="1971435" cy="369332"/>
          </a:xfrm>
          <a:prstGeom prst="rect">
            <a:avLst/>
          </a:prstGeom>
          <a:noFill/>
        </p:spPr>
        <p:txBody>
          <a:bodyPr wrap="square" rtlCol="0">
            <a:spAutoFit/>
          </a:bodyPr>
          <a:lstStyle/>
          <a:p>
            <a:pPr algn="ctr"/>
            <a:r>
              <a:rPr kumimoji="1" lang="zh-CN" altLang="en-US" dirty="0" smtClean="0"/>
              <a:t>混合型</a:t>
            </a:r>
            <a:endParaRPr kumimoji="1" lang="zh-CN" altLang="en-US" dirty="0"/>
          </a:p>
        </p:txBody>
      </p:sp>
    </p:spTree>
    <p:extLst>
      <p:ext uri="{BB962C8B-B14F-4D97-AF65-F5344CB8AC3E}">
        <p14:creationId xmlns:p14="http://schemas.microsoft.com/office/powerpoint/2010/main" val="25629740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381319" y="1167255"/>
            <a:ext cx="6398432" cy="1661826"/>
          </a:xfrm>
          <a:prstGeom prst="rect">
            <a:avLst/>
          </a:prstGeom>
          <a:no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1381320" y="1369721"/>
            <a:ext cx="6398430" cy="369332"/>
          </a:xfrm>
          <a:prstGeom prst="rect">
            <a:avLst/>
          </a:prstGeom>
          <a:solidFill>
            <a:schemeClr val="bg1"/>
          </a:solidFill>
        </p:spPr>
        <p:txBody>
          <a:bodyPr wrap="square" rtlCol="0">
            <a:spAutoFit/>
          </a:bodyPr>
          <a:lstStyle/>
          <a:p>
            <a:pPr algn="ctr"/>
            <a:r>
              <a:rPr kumimoji="1" lang="en-US" altLang="zh-CN" dirty="0" smtClean="0"/>
              <a:t> </a:t>
            </a:r>
            <a:r>
              <a:rPr kumimoji="1" lang="zh-CN" altLang="en-US" dirty="0" smtClean="0"/>
              <a:t>监控过程组</a:t>
            </a:r>
            <a:endParaRPr kumimoji="1" lang="zh-CN" altLang="en-US" dirty="0"/>
          </a:p>
        </p:txBody>
      </p:sp>
      <p:sp>
        <p:nvSpPr>
          <p:cNvPr id="7" name="文本框 6"/>
          <p:cNvSpPr txBox="1"/>
          <p:nvPr/>
        </p:nvSpPr>
        <p:spPr>
          <a:xfrm>
            <a:off x="4684792" y="1998168"/>
            <a:ext cx="1443222" cy="369332"/>
          </a:xfrm>
          <a:prstGeom prst="rect">
            <a:avLst/>
          </a:prstGeom>
          <a:solidFill>
            <a:schemeClr val="bg1"/>
          </a:solidFill>
        </p:spPr>
        <p:txBody>
          <a:bodyPr wrap="square" rtlCol="0">
            <a:spAutoFit/>
          </a:bodyPr>
          <a:lstStyle/>
          <a:p>
            <a:pPr algn="ctr"/>
            <a:r>
              <a:rPr kumimoji="1" lang="en-US" altLang="zh-CN" dirty="0" smtClean="0"/>
              <a:t> </a:t>
            </a:r>
            <a:r>
              <a:rPr kumimoji="1" lang="zh-CN" altLang="en-US" dirty="0" smtClean="0"/>
              <a:t>执行过程组</a:t>
            </a:r>
            <a:endParaRPr kumimoji="1" lang="zh-CN" altLang="en-US" dirty="0"/>
          </a:p>
        </p:txBody>
      </p:sp>
      <p:sp>
        <p:nvSpPr>
          <p:cNvPr id="11" name="文本框 10"/>
          <p:cNvSpPr txBox="1"/>
          <p:nvPr/>
        </p:nvSpPr>
        <p:spPr>
          <a:xfrm>
            <a:off x="6336529" y="2005818"/>
            <a:ext cx="1443222" cy="369332"/>
          </a:xfrm>
          <a:prstGeom prst="rect">
            <a:avLst/>
          </a:prstGeom>
          <a:solidFill>
            <a:schemeClr val="bg1"/>
          </a:solidFill>
        </p:spPr>
        <p:txBody>
          <a:bodyPr wrap="square" rtlCol="0">
            <a:spAutoFit/>
          </a:bodyPr>
          <a:lstStyle/>
          <a:p>
            <a:pPr algn="ctr"/>
            <a:r>
              <a:rPr kumimoji="1" lang="zh-CN" altLang="en-US" dirty="0"/>
              <a:t>收尾</a:t>
            </a:r>
            <a:r>
              <a:rPr kumimoji="1" lang="zh-CN" altLang="en-US" dirty="0" smtClean="0"/>
              <a:t>过程组</a:t>
            </a:r>
            <a:endParaRPr kumimoji="1" lang="zh-CN" altLang="en-US" dirty="0"/>
          </a:p>
        </p:txBody>
      </p:sp>
      <p:sp>
        <p:nvSpPr>
          <p:cNvPr id="12" name="文本框 11"/>
          <p:cNvSpPr txBox="1"/>
          <p:nvPr/>
        </p:nvSpPr>
        <p:spPr>
          <a:xfrm>
            <a:off x="1416867" y="2005818"/>
            <a:ext cx="1443222" cy="369332"/>
          </a:xfrm>
          <a:prstGeom prst="rect">
            <a:avLst/>
          </a:prstGeom>
          <a:solidFill>
            <a:schemeClr val="bg1"/>
          </a:solidFill>
        </p:spPr>
        <p:txBody>
          <a:bodyPr wrap="square" rtlCol="0">
            <a:spAutoFit/>
          </a:bodyPr>
          <a:lstStyle/>
          <a:p>
            <a:pPr algn="ctr"/>
            <a:r>
              <a:rPr kumimoji="1" lang="zh-CN" altLang="en-US" dirty="0"/>
              <a:t>启动</a:t>
            </a:r>
            <a:r>
              <a:rPr kumimoji="1" lang="zh-CN" altLang="en-US" dirty="0" smtClean="0"/>
              <a:t>过程组</a:t>
            </a:r>
            <a:endParaRPr kumimoji="1" lang="zh-CN" altLang="en-US" dirty="0"/>
          </a:p>
        </p:txBody>
      </p:sp>
      <p:sp>
        <p:nvSpPr>
          <p:cNvPr id="13" name="文本框 12"/>
          <p:cNvSpPr txBox="1"/>
          <p:nvPr/>
        </p:nvSpPr>
        <p:spPr>
          <a:xfrm>
            <a:off x="3033056" y="2005818"/>
            <a:ext cx="1443222" cy="369332"/>
          </a:xfrm>
          <a:prstGeom prst="rect">
            <a:avLst/>
          </a:prstGeom>
          <a:solidFill>
            <a:schemeClr val="bg1"/>
          </a:solidFill>
        </p:spPr>
        <p:txBody>
          <a:bodyPr wrap="square" rtlCol="0">
            <a:spAutoFit/>
          </a:bodyPr>
          <a:lstStyle/>
          <a:p>
            <a:pPr algn="ctr"/>
            <a:r>
              <a:rPr kumimoji="1" lang="zh-CN" altLang="en-US" dirty="0" smtClean="0"/>
              <a:t>规划过程组</a:t>
            </a:r>
            <a:endParaRPr kumimoji="1" lang="zh-CN" altLang="en-US" dirty="0"/>
          </a:p>
        </p:txBody>
      </p:sp>
      <p:cxnSp>
        <p:nvCxnSpPr>
          <p:cNvPr id="16" name="直线箭头连接符 15"/>
          <p:cNvCxnSpPr/>
          <p:nvPr/>
        </p:nvCxnSpPr>
        <p:spPr>
          <a:xfrm flipV="1">
            <a:off x="263180" y="3274687"/>
            <a:ext cx="8684237" cy="1484"/>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3645971" y="3386105"/>
            <a:ext cx="1443222" cy="369332"/>
          </a:xfrm>
          <a:prstGeom prst="rect">
            <a:avLst/>
          </a:prstGeom>
          <a:solidFill>
            <a:schemeClr val="bg1"/>
          </a:solidFill>
        </p:spPr>
        <p:txBody>
          <a:bodyPr wrap="square" rtlCol="0">
            <a:spAutoFit/>
          </a:bodyPr>
          <a:lstStyle/>
          <a:p>
            <a:pPr algn="ctr"/>
            <a:r>
              <a:rPr kumimoji="1" lang="zh-CN" altLang="en-US" dirty="0" smtClean="0"/>
              <a:t>时间</a:t>
            </a:r>
            <a:r>
              <a:rPr kumimoji="1" lang="en-US" altLang="zh-CN" dirty="0" smtClean="0"/>
              <a:t>/</a:t>
            </a:r>
            <a:r>
              <a:rPr kumimoji="1" lang="zh-CN" altLang="en-US" dirty="0" smtClean="0"/>
              <a:t>日期</a:t>
            </a:r>
            <a:endParaRPr kumimoji="1" lang="zh-CN" altLang="en-US" dirty="0"/>
          </a:p>
        </p:txBody>
      </p:sp>
      <p:sp>
        <p:nvSpPr>
          <p:cNvPr id="19" name="右箭头 18"/>
          <p:cNvSpPr/>
          <p:nvPr/>
        </p:nvSpPr>
        <p:spPr>
          <a:xfrm>
            <a:off x="263180" y="1739053"/>
            <a:ext cx="1118139" cy="83677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0" name="右箭头 19"/>
          <p:cNvSpPr/>
          <p:nvPr/>
        </p:nvSpPr>
        <p:spPr>
          <a:xfrm>
            <a:off x="7779751" y="1739053"/>
            <a:ext cx="1167665" cy="8320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263180" y="2005818"/>
            <a:ext cx="1025813" cy="338554"/>
          </a:xfrm>
          <a:prstGeom prst="rect">
            <a:avLst/>
          </a:prstGeom>
          <a:noFill/>
        </p:spPr>
        <p:txBody>
          <a:bodyPr wrap="square" rtlCol="0">
            <a:spAutoFit/>
          </a:bodyPr>
          <a:lstStyle/>
          <a:p>
            <a:pPr algn="ctr"/>
            <a:r>
              <a:rPr kumimoji="1" lang="zh-CN" altLang="en-US" sz="1600" dirty="0" smtClean="0"/>
              <a:t>进入</a:t>
            </a:r>
            <a:endParaRPr kumimoji="1" lang="zh-CN" altLang="en-US" sz="1600" dirty="0"/>
          </a:p>
        </p:txBody>
      </p:sp>
      <p:sp>
        <p:nvSpPr>
          <p:cNvPr id="23" name="文本框 22"/>
          <p:cNvSpPr txBox="1"/>
          <p:nvPr/>
        </p:nvSpPr>
        <p:spPr>
          <a:xfrm>
            <a:off x="7779751" y="1986298"/>
            <a:ext cx="1030238" cy="338554"/>
          </a:xfrm>
          <a:prstGeom prst="rect">
            <a:avLst/>
          </a:prstGeom>
          <a:noFill/>
        </p:spPr>
        <p:txBody>
          <a:bodyPr wrap="square" rtlCol="0">
            <a:spAutoFit/>
          </a:bodyPr>
          <a:lstStyle/>
          <a:p>
            <a:r>
              <a:rPr kumimoji="1" lang="zh-CN" altLang="en-US" sz="1600" dirty="0" smtClean="0"/>
              <a:t>退出</a:t>
            </a:r>
            <a:r>
              <a:rPr kumimoji="1" lang="zh-CN" altLang="en-US" sz="1600" dirty="0" smtClean="0"/>
              <a:t>结束</a:t>
            </a:r>
            <a:endParaRPr kumimoji="1" lang="zh-CN" altLang="en-US" sz="1600" dirty="0"/>
          </a:p>
        </p:txBody>
      </p:sp>
      <p:sp>
        <p:nvSpPr>
          <p:cNvPr id="24" name="矩形 23"/>
          <p:cNvSpPr/>
          <p:nvPr/>
        </p:nvSpPr>
        <p:spPr>
          <a:xfrm>
            <a:off x="343647" y="797923"/>
            <a:ext cx="8603770" cy="369332"/>
          </a:xfrm>
          <a:prstGeom prst="rect">
            <a:avLst/>
          </a:prstGeom>
        </p:spPr>
        <p:txBody>
          <a:bodyPr wrap="square">
            <a:spAutoFit/>
          </a:bodyPr>
          <a:lstStyle/>
          <a:p>
            <a:r>
              <a:rPr lang="en-US" altLang="zh-CN" dirty="0"/>
              <a:t>PMBOK</a:t>
            </a:r>
            <a:r>
              <a:rPr lang="zh-CN" altLang="en-US" dirty="0"/>
              <a:t>五大过程组是：启动过程、规划过程、执行过程、监控过程、收尾过程。</a:t>
            </a:r>
          </a:p>
        </p:txBody>
      </p:sp>
      <p:sp>
        <p:nvSpPr>
          <p:cNvPr id="25" name="矩形 24"/>
          <p:cNvSpPr/>
          <p:nvPr/>
        </p:nvSpPr>
        <p:spPr>
          <a:xfrm>
            <a:off x="174393" y="4062070"/>
            <a:ext cx="8773024" cy="2031325"/>
          </a:xfrm>
          <a:prstGeom prst="rect">
            <a:avLst/>
          </a:prstGeom>
        </p:spPr>
        <p:txBody>
          <a:bodyPr wrap="square">
            <a:spAutoFit/>
          </a:bodyPr>
          <a:lstStyle/>
          <a:p>
            <a:r>
              <a:rPr lang="en-US" altLang="zh-CN" dirty="0" smtClean="0"/>
              <a:t>1</a:t>
            </a:r>
            <a:r>
              <a:rPr lang="zh-CN" altLang="en-US" dirty="0" smtClean="0"/>
              <a:t>、启动过程组：作用是设定项目目标，让项目团队有事可做；</a:t>
            </a:r>
            <a:endParaRPr lang="en-US" altLang="zh-CN" dirty="0"/>
          </a:p>
          <a:p>
            <a:r>
              <a:rPr lang="zh-CN" altLang="zh-CN" dirty="0" smtClean="0"/>
              <a:t>2</a:t>
            </a:r>
            <a:r>
              <a:rPr lang="zh-CN" altLang="en-US" dirty="0" smtClean="0"/>
              <a:t>、规划过程组</a:t>
            </a:r>
            <a:r>
              <a:rPr lang="zh-CN" altLang="en-US" dirty="0"/>
              <a:t>：作用是制定工作路线，让项目团队“有法可依”</a:t>
            </a:r>
            <a:r>
              <a:rPr lang="zh-CN" altLang="en-US" dirty="0" smtClean="0"/>
              <a:t>；</a:t>
            </a:r>
            <a:endParaRPr lang="en-US" altLang="zh-CN" dirty="0"/>
          </a:p>
          <a:p>
            <a:r>
              <a:rPr lang="en-US" altLang="zh-CN" dirty="0"/>
              <a:t>3</a:t>
            </a:r>
            <a:r>
              <a:rPr lang="zh-CN" altLang="en-US" dirty="0"/>
              <a:t>、执行过程组：作用是“按图索骥”，让项目团队“有法必依”；</a:t>
            </a:r>
          </a:p>
          <a:p>
            <a:r>
              <a:rPr lang="zh-CN" altLang="en-US" dirty="0"/>
              <a:t> </a:t>
            </a:r>
            <a:r>
              <a:rPr lang="en-US" altLang="zh-CN" dirty="0" smtClean="0"/>
              <a:t>4</a:t>
            </a:r>
            <a:r>
              <a:rPr lang="zh-CN" altLang="en-US" dirty="0"/>
              <a:t>、监控过程组：作用是测量项目绩效，让项目团队“违法必究”，并且尽量做到“防患于未然”；</a:t>
            </a:r>
          </a:p>
          <a:p>
            <a:r>
              <a:rPr lang="zh-CN" altLang="en-US" dirty="0" smtClean="0"/>
              <a:t> </a:t>
            </a:r>
            <a:r>
              <a:rPr lang="en-US" altLang="zh-CN" dirty="0"/>
              <a:t>5</a:t>
            </a:r>
            <a:r>
              <a:rPr lang="zh-CN" altLang="en-US" dirty="0"/>
              <a:t>、收尾过程组：作用是了结项目（阶段）“恩怨”，让一切圆满。</a:t>
            </a:r>
          </a:p>
          <a:p>
            <a:endParaRPr lang="zh-CN" altLang="en-US" dirty="0"/>
          </a:p>
        </p:txBody>
      </p:sp>
      <p:sp>
        <p:nvSpPr>
          <p:cNvPr id="27" name="文本框 26"/>
          <p:cNvSpPr txBox="1"/>
          <p:nvPr/>
        </p:nvSpPr>
        <p:spPr>
          <a:xfrm>
            <a:off x="263180" y="321403"/>
            <a:ext cx="5539752" cy="400110"/>
          </a:xfrm>
          <a:prstGeom prst="rect">
            <a:avLst/>
          </a:prstGeom>
          <a:noFill/>
          <a:ln>
            <a:noFill/>
          </a:ln>
        </p:spPr>
        <p:txBody>
          <a:bodyPr wrap="square" rtlCol="0">
            <a:spAutoFit/>
          </a:bodyPr>
          <a:lstStyle/>
          <a:p>
            <a:r>
              <a:rPr kumimoji="1" lang="en-US" altLang="zh-CN" sz="2000" dirty="0" smtClean="0">
                <a:solidFill>
                  <a:srgbClr val="000000"/>
                </a:solidFill>
                <a:latin typeface="华文楷体"/>
                <a:ea typeface="华文楷体"/>
                <a:cs typeface="华文楷体"/>
              </a:rPr>
              <a:t>3</a:t>
            </a:r>
            <a:r>
              <a:rPr kumimoji="1" lang="zh-CN" altLang="en-US" sz="2000" dirty="0" smtClean="0">
                <a:solidFill>
                  <a:srgbClr val="000000"/>
                </a:solidFill>
                <a:latin typeface="华文楷体"/>
                <a:ea typeface="华文楷体"/>
                <a:cs typeface="华文楷体"/>
              </a:rPr>
              <a:t>、</a:t>
            </a:r>
            <a:r>
              <a:rPr kumimoji="1" lang="zh-CN" altLang="en-US" sz="2000" dirty="0" smtClean="0">
                <a:solidFill>
                  <a:srgbClr val="000000"/>
                </a:solidFill>
                <a:latin typeface="华文楷体"/>
                <a:ea typeface="华文楷体"/>
                <a:cs typeface="华文楷体"/>
              </a:rPr>
              <a:t>管理</a:t>
            </a:r>
            <a:r>
              <a:rPr kumimoji="1" lang="zh-CN" altLang="en-US" sz="2000" dirty="0">
                <a:solidFill>
                  <a:srgbClr val="000000"/>
                </a:solidFill>
                <a:latin typeface="华文楷体"/>
                <a:ea typeface="华文楷体"/>
                <a:cs typeface="华文楷体"/>
              </a:rPr>
              <a:t>体系</a:t>
            </a:r>
            <a:r>
              <a:rPr kumimoji="1" lang="en-US" altLang="zh-CN" sz="2000" dirty="0">
                <a:solidFill>
                  <a:srgbClr val="000000"/>
                </a:solidFill>
                <a:latin typeface="华文楷体"/>
                <a:ea typeface="华文楷体"/>
                <a:cs typeface="华文楷体"/>
              </a:rPr>
              <a:t> </a:t>
            </a:r>
            <a:r>
              <a:rPr kumimoji="1" lang="zh-CN" altLang="zh-CN" sz="2000" dirty="0">
                <a:solidFill>
                  <a:srgbClr val="000000"/>
                </a:solidFill>
                <a:latin typeface="华文楷体"/>
                <a:ea typeface="华文楷体"/>
                <a:cs typeface="华文楷体"/>
              </a:rPr>
              <a:t>-</a:t>
            </a:r>
            <a:r>
              <a:rPr kumimoji="1" lang="en-US" altLang="zh-CN" sz="2000" dirty="0">
                <a:solidFill>
                  <a:srgbClr val="000000"/>
                </a:solidFill>
                <a:latin typeface="华文楷体"/>
                <a:ea typeface="华文楷体"/>
                <a:cs typeface="华文楷体"/>
              </a:rPr>
              <a:t> </a:t>
            </a:r>
            <a:r>
              <a:rPr kumimoji="1" lang="zh-CN" altLang="en-US" sz="2000" dirty="0" smtClean="0">
                <a:solidFill>
                  <a:srgbClr val="000000"/>
                </a:solidFill>
                <a:latin typeface="华文楷体"/>
                <a:ea typeface="华文楷体"/>
                <a:cs typeface="华文楷体"/>
              </a:rPr>
              <a:t>五大过程组</a:t>
            </a:r>
            <a:endParaRPr kumimoji="1" lang="en-US" altLang="zh-CN" sz="2000" dirty="0">
              <a:solidFill>
                <a:srgbClr val="000000"/>
              </a:solidFill>
              <a:latin typeface="华文楷体"/>
              <a:ea typeface="华文楷体"/>
              <a:cs typeface="华文楷体"/>
            </a:endParaRPr>
          </a:p>
        </p:txBody>
      </p:sp>
    </p:spTree>
    <p:extLst>
      <p:ext uri="{BB962C8B-B14F-4D97-AF65-F5344CB8AC3E}">
        <p14:creationId xmlns:p14="http://schemas.microsoft.com/office/powerpoint/2010/main" val="41544262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48737" y="378524"/>
            <a:ext cx="5539752" cy="400110"/>
          </a:xfrm>
          <a:prstGeom prst="rect">
            <a:avLst/>
          </a:prstGeom>
          <a:noFill/>
          <a:ln>
            <a:noFill/>
          </a:ln>
        </p:spPr>
        <p:txBody>
          <a:bodyPr wrap="square" rtlCol="0">
            <a:spAutoFit/>
          </a:bodyPr>
          <a:lstStyle/>
          <a:p>
            <a:r>
              <a:rPr kumimoji="1" lang="en-US" altLang="zh-CN" sz="2000" dirty="0" smtClean="0">
                <a:latin typeface="华文楷体"/>
                <a:ea typeface="华文楷体"/>
                <a:cs typeface="华文楷体"/>
              </a:rPr>
              <a:t>3</a:t>
            </a:r>
            <a:r>
              <a:rPr kumimoji="1" lang="zh-CN" altLang="en-US" sz="2000" dirty="0" smtClean="0">
                <a:latin typeface="华文楷体"/>
                <a:ea typeface="华文楷体"/>
                <a:cs typeface="华文楷体"/>
              </a:rPr>
              <a:t>、</a:t>
            </a:r>
            <a:r>
              <a:rPr kumimoji="1" lang="zh-CN" altLang="en-US" sz="2000" dirty="0" smtClean="0">
                <a:latin typeface="华文楷体"/>
                <a:ea typeface="华文楷体"/>
                <a:cs typeface="华文楷体"/>
              </a:rPr>
              <a:t>管理</a:t>
            </a:r>
            <a:r>
              <a:rPr kumimoji="1" lang="zh-CN" altLang="en-US" sz="2000" dirty="0">
                <a:latin typeface="华文楷体"/>
                <a:ea typeface="华文楷体"/>
                <a:cs typeface="华文楷体"/>
              </a:rPr>
              <a:t>体系</a:t>
            </a:r>
            <a:r>
              <a:rPr kumimoji="1" lang="en-US" altLang="zh-CN" sz="2000" dirty="0">
                <a:latin typeface="华文楷体"/>
                <a:ea typeface="华文楷体"/>
                <a:cs typeface="华文楷体"/>
              </a:rPr>
              <a:t> </a:t>
            </a:r>
            <a:r>
              <a:rPr kumimoji="1" lang="mr-IN" altLang="zh-CN" sz="2000" dirty="0" smtClean="0">
                <a:latin typeface="华文楷体"/>
                <a:ea typeface="华文楷体"/>
                <a:cs typeface="华文楷体"/>
              </a:rPr>
              <a:t>–</a:t>
            </a:r>
            <a:r>
              <a:rPr kumimoji="1" lang="en-US" altLang="zh-CN" sz="2000" dirty="0" smtClean="0">
                <a:latin typeface="华文楷体"/>
                <a:ea typeface="华文楷体"/>
                <a:cs typeface="华文楷体"/>
              </a:rPr>
              <a:t> </a:t>
            </a:r>
            <a:r>
              <a:rPr kumimoji="1" lang="zh-CN" altLang="en-US" sz="2000" dirty="0" smtClean="0">
                <a:latin typeface="华文楷体"/>
                <a:ea typeface="华文楷体"/>
                <a:cs typeface="华文楷体"/>
              </a:rPr>
              <a:t>十大知识领域</a:t>
            </a:r>
            <a:endParaRPr kumimoji="1" lang="en-US" altLang="zh-CN" sz="2000" dirty="0">
              <a:latin typeface="华文楷体"/>
              <a:ea typeface="华文楷体"/>
              <a:cs typeface="华文楷体"/>
            </a:endParaRPr>
          </a:p>
        </p:txBody>
      </p:sp>
      <p:pic>
        <p:nvPicPr>
          <p:cNvPr id="4" name="图片 3" descr="过程组与知识领域.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471" y="252251"/>
            <a:ext cx="4821746" cy="6530531"/>
          </a:xfrm>
          <a:prstGeom prst="rect">
            <a:avLst/>
          </a:prstGeom>
          <a:effectLst/>
        </p:spPr>
      </p:pic>
      <p:sp>
        <p:nvSpPr>
          <p:cNvPr id="8" name="文本框 7"/>
          <p:cNvSpPr txBox="1"/>
          <p:nvPr/>
        </p:nvSpPr>
        <p:spPr>
          <a:xfrm>
            <a:off x="493058" y="1150471"/>
            <a:ext cx="3137647" cy="5632311"/>
          </a:xfrm>
          <a:prstGeom prst="rect">
            <a:avLst/>
          </a:prstGeom>
          <a:noFill/>
        </p:spPr>
        <p:txBody>
          <a:bodyPr wrap="square" rtlCol="0">
            <a:spAutoFit/>
          </a:bodyPr>
          <a:lstStyle/>
          <a:p>
            <a:r>
              <a:rPr lang="en-US" altLang="zh-CN" sz="2000" dirty="0" smtClean="0">
                <a:latin typeface="华文楷体"/>
                <a:ea typeface="华文楷体"/>
                <a:cs typeface="华文楷体"/>
              </a:rPr>
              <a:t>1. </a:t>
            </a:r>
            <a:r>
              <a:rPr lang="zh-CN" altLang="en-US" sz="2000" dirty="0" smtClean="0">
                <a:solidFill>
                  <a:srgbClr val="FF6600"/>
                </a:solidFill>
                <a:latin typeface="华文楷体"/>
                <a:ea typeface="华文楷体"/>
                <a:cs typeface="华文楷体"/>
              </a:rPr>
              <a:t>项目</a:t>
            </a:r>
            <a:r>
              <a:rPr lang="zh-CN" altLang="en-US" sz="2000" dirty="0">
                <a:solidFill>
                  <a:srgbClr val="FF6600"/>
                </a:solidFill>
                <a:latin typeface="华文楷体"/>
                <a:ea typeface="华文楷体"/>
                <a:cs typeface="华文楷体"/>
              </a:rPr>
              <a:t>整合</a:t>
            </a:r>
            <a:r>
              <a:rPr lang="zh-CN" altLang="en-US" sz="2000" dirty="0" smtClean="0">
                <a:solidFill>
                  <a:srgbClr val="FF6600"/>
                </a:solidFill>
                <a:latin typeface="华文楷体"/>
                <a:ea typeface="华文楷体"/>
                <a:cs typeface="华文楷体"/>
              </a:rPr>
              <a:t>管理</a:t>
            </a:r>
            <a:endParaRPr lang="en-US" altLang="zh-CN" sz="2000" dirty="0" smtClean="0">
              <a:solidFill>
                <a:srgbClr val="FF6600"/>
              </a:solidFill>
              <a:latin typeface="华文楷体"/>
              <a:ea typeface="华文楷体"/>
              <a:cs typeface="华文楷体"/>
            </a:endParaRPr>
          </a:p>
          <a:p>
            <a:r>
              <a:rPr lang="zh-CN" altLang="zh-CN" sz="2000" dirty="0">
                <a:latin typeface="华文楷体"/>
                <a:ea typeface="华文楷体"/>
                <a:cs typeface="华文楷体"/>
              </a:rPr>
              <a:t>2</a:t>
            </a:r>
            <a:r>
              <a:rPr lang="en-US" altLang="zh-CN" sz="2000" dirty="0" smtClean="0">
                <a:latin typeface="华文楷体"/>
                <a:ea typeface="华文楷体"/>
                <a:cs typeface="华文楷体"/>
              </a:rPr>
              <a:t>. </a:t>
            </a:r>
            <a:r>
              <a:rPr lang="zh-CN" altLang="en-US" sz="2000" dirty="0" smtClean="0">
                <a:solidFill>
                  <a:srgbClr val="FF6600"/>
                </a:solidFill>
                <a:latin typeface="华文楷体"/>
                <a:ea typeface="华文楷体"/>
                <a:cs typeface="华文楷体"/>
              </a:rPr>
              <a:t>项</a:t>
            </a:r>
            <a:r>
              <a:rPr lang="zh-CN" altLang="en-US" sz="2000" dirty="0">
                <a:solidFill>
                  <a:srgbClr val="FF6600"/>
                </a:solidFill>
                <a:latin typeface="华文楷体"/>
                <a:ea typeface="华文楷体"/>
                <a:cs typeface="华文楷体"/>
              </a:rPr>
              <a:t>目范围</a:t>
            </a:r>
            <a:r>
              <a:rPr lang="zh-CN" altLang="en-US" sz="2000" dirty="0" smtClean="0">
                <a:solidFill>
                  <a:srgbClr val="FF6600"/>
                </a:solidFill>
                <a:latin typeface="华文楷体"/>
                <a:ea typeface="华文楷体"/>
                <a:cs typeface="华文楷体"/>
              </a:rPr>
              <a:t>管理</a:t>
            </a:r>
            <a:endParaRPr lang="en-US" altLang="zh-CN" sz="2000" dirty="0" smtClean="0">
              <a:solidFill>
                <a:srgbClr val="FF6600"/>
              </a:solidFill>
              <a:latin typeface="华文楷体"/>
              <a:ea typeface="华文楷体"/>
              <a:cs typeface="华文楷体"/>
            </a:endParaRPr>
          </a:p>
          <a:p>
            <a:r>
              <a:rPr lang="zh-CN" altLang="zh-CN" sz="2000" dirty="0" smtClean="0">
                <a:latin typeface="华文楷体"/>
                <a:ea typeface="华文楷体"/>
                <a:cs typeface="华文楷体"/>
              </a:rPr>
              <a:t>3</a:t>
            </a:r>
            <a:r>
              <a:rPr lang="en-US" altLang="zh-CN" sz="2000" dirty="0" smtClean="0">
                <a:latin typeface="华文楷体"/>
                <a:ea typeface="华文楷体"/>
                <a:cs typeface="华文楷体"/>
              </a:rPr>
              <a:t>. </a:t>
            </a:r>
            <a:r>
              <a:rPr lang="zh-CN" altLang="en-US" sz="2000" dirty="0" smtClean="0">
                <a:solidFill>
                  <a:srgbClr val="FF6600"/>
                </a:solidFill>
                <a:latin typeface="华文楷体"/>
                <a:ea typeface="华文楷体"/>
                <a:cs typeface="华文楷体"/>
              </a:rPr>
              <a:t>项</a:t>
            </a:r>
            <a:r>
              <a:rPr lang="zh-CN" altLang="en-US" sz="2000" dirty="0">
                <a:solidFill>
                  <a:srgbClr val="FF6600"/>
                </a:solidFill>
                <a:latin typeface="华文楷体"/>
                <a:ea typeface="华文楷体"/>
                <a:cs typeface="华文楷体"/>
              </a:rPr>
              <a:t>目进度管理</a:t>
            </a:r>
            <a:endParaRPr kumimoji="1" lang="en-US" altLang="zh-CN" sz="2000" dirty="0">
              <a:solidFill>
                <a:srgbClr val="FF6600"/>
              </a:solidFill>
              <a:latin typeface="华文楷体"/>
              <a:ea typeface="华文楷体"/>
              <a:cs typeface="华文楷体"/>
            </a:endParaRPr>
          </a:p>
          <a:p>
            <a:r>
              <a:rPr lang="zh-CN" altLang="zh-CN" sz="2000" dirty="0" smtClean="0">
                <a:latin typeface="华文楷体"/>
                <a:ea typeface="华文楷体"/>
                <a:cs typeface="华文楷体"/>
              </a:rPr>
              <a:t>4</a:t>
            </a:r>
            <a:r>
              <a:rPr lang="en-US" altLang="zh-CN" sz="2000" dirty="0" smtClean="0">
                <a:latin typeface="华文楷体"/>
                <a:ea typeface="华文楷体"/>
                <a:cs typeface="华文楷体"/>
              </a:rPr>
              <a:t>. </a:t>
            </a:r>
            <a:r>
              <a:rPr lang="zh-CN" altLang="en-US" sz="2000" dirty="0" smtClean="0">
                <a:latin typeface="华文楷体"/>
                <a:ea typeface="华文楷体"/>
                <a:cs typeface="华文楷体"/>
              </a:rPr>
              <a:t>项目</a:t>
            </a:r>
            <a:r>
              <a:rPr lang="zh-CN" altLang="en-US" sz="2000" dirty="0">
                <a:latin typeface="华文楷体"/>
                <a:ea typeface="华文楷体"/>
                <a:cs typeface="华文楷体"/>
              </a:rPr>
              <a:t>成本管理</a:t>
            </a:r>
            <a:endParaRPr kumimoji="1" lang="en-US" altLang="zh-CN" sz="2000" dirty="0" smtClean="0">
              <a:latin typeface="华文楷体"/>
              <a:ea typeface="华文楷体"/>
              <a:cs typeface="华文楷体"/>
            </a:endParaRPr>
          </a:p>
          <a:p>
            <a:r>
              <a:rPr lang="zh-CN" altLang="zh-CN" sz="2000" dirty="0" smtClean="0">
                <a:latin typeface="华文楷体"/>
                <a:ea typeface="华文楷体"/>
                <a:cs typeface="华文楷体"/>
              </a:rPr>
              <a:t>5</a:t>
            </a:r>
            <a:r>
              <a:rPr lang="en-US" altLang="zh-CN" sz="2000" dirty="0" smtClean="0">
                <a:latin typeface="华文楷体"/>
                <a:ea typeface="华文楷体"/>
                <a:cs typeface="华文楷体"/>
              </a:rPr>
              <a:t>. </a:t>
            </a:r>
            <a:r>
              <a:rPr lang="zh-CN" altLang="en-US" sz="2000" dirty="0" smtClean="0">
                <a:latin typeface="华文楷体"/>
                <a:ea typeface="华文楷体"/>
                <a:cs typeface="华文楷体"/>
              </a:rPr>
              <a:t>项</a:t>
            </a:r>
            <a:r>
              <a:rPr lang="zh-CN" altLang="en-US" sz="2000" dirty="0">
                <a:latin typeface="华文楷体"/>
                <a:ea typeface="华文楷体"/>
                <a:cs typeface="华文楷体"/>
              </a:rPr>
              <a:t>目质量管理</a:t>
            </a:r>
            <a:endParaRPr kumimoji="1" lang="en-US" altLang="zh-CN" sz="2000" dirty="0">
              <a:latin typeface="华文楷体"/>
              <a:ea typeface="华文楷体"/>
              <a:cs typeface="华文楷体"/>
            </a:endParaRPr>
          </a:p>
          <a:p>
            <a:r>
              <a:rPr lang="zh-CN" altLang="zh-CN" sz="2000" dirty="0" smtClean="0">
                <a:latin typeface="华文楷体"/>
                <a:ea typeface="华文楷体"/>
                <a:cs typeface="华文楷体"/>
              </a:rPr>
              <a:t>6</a:t>
            </a:r>
            <a:r>
              <a:rPr lang="en-US" altLang="zh-CN" sz="2000" dirty="0" smtClean="0">
                <a:latin typeface="华文楷体"/>
                <a:ea typeface="华文楷体"/>
                <a:cs typeface="华文楷体"/>
              </a:rPr>
              <a:t>. </a:t>
            </a:r>
            <a:r>
              <a:rPr lang="zh-CN" altLang="en-US" sz="2000" dirty="0" smtClean="0">
                <a:latin typeface="华文楷体"/>
                <a:ea typeface="华文楷体"/>
                <a:cs typeface="华文楷体"/>
              </a:rPr>
              <a:t>项</a:t>
            </a:r>
            <a:r>
              <a:rPr lang="zh-CN" altLang="en-US" sz="2000" dirty="0">
                <a:latin typeface="华文楷体"/>
                <a:ea typeface="华文楷体"/>
                <a:cs typeface="华文楷体"/>
              </a:rPr>
              <a:t>目资源管理</a:t>
            </a:r>
            <a:endParaRPr kumimoji="1" lang="en-US" altLang="zh-CN" sz="2000" dirty="0" smtClean="0">
              <a:latin typeface="华文楷体"/>
              <a:ea typeface="华文楷体"/>
              <a:cs typeface="华文楷体"/>
            </a:endParaRPr>
          </a:p>
          <a:p>
            <a:r>
              <a:rPr lang="zh-CN" altLang="zh-CN" sz="2000" dirty="0" smtClean="0">
                <a:latin typeface="华文楷体"/>
                <a:ea typeface="华文楷体"/>
                <a:cs typeface="华文楷体"/>
              </a:rPr>
              <a:t>7</a:t>
            </a:r>
            <a:r>
              <a:rPr lang="en-US" altLang="zh-CN" sz="2000" dirty="0" smtClean="0">
                <a:latin typeface="华文楷体"/>
                <a:ea typeface="华文楷体"/>
                <a:cs typeface="华文楷体"/>
              </a:rPr>
              <a:t>. </a:t>
            </a:r>
            <a:r>
              <a:rPr lang="zh-CN" altLang="en-US" sz="2000" dirty="0" smtClean="0">
                <a:latin typeface="华文楷体"/>
                <a:ea typeface="华文楷体"/>
                <a:cs typeface="华文楷体"/>
              </a:rPr>
              <a:t>项</a:t>
            </a:r>
            <a:r>
              <a:rPr lang="zh-CN" altLang="en-US" sz="2000" dirty="0">
                <a:latin typeface="华文楷体"/>
                <a:ea typeface="华文楷体"/>
                <a:cs typeface="华文楷体"/>
              </a:rPr>
              <a:t>目沟通管理</a:t>
            </a:r>
            <a:endParaRPr kumimoji="1" lang="en-US" altLang="zh-CN" sz="2000" dirty="0">
              <a:latin typeface="华文楷体"/>
              <a:ea typeface="华文楷体"/>
              <a:cs typeface="华文楷体"/>
            </a:endParaRPr>
          </a:p>
          <a:p>
            <a:r>
              <a:rPr lang="zh-CN" altLang="zh-CN" sz="2000" dirty="0" smtClean="0">
                <a:latin typeface="华文楷体"/>
                <a:ea typeface="华文楷体"/>
                <a:cs typeface="华文楷体"/>
              </a:rPr>
              <a:t>8</a:t>
            </a:r>
            <a:r>
              <a:rPr lang="en-US" altLang="zh-CN" sz="2000" dirty="0" smtClean="0">
                <a:latin typeface="华文楷体"/>
                <a:ea typeface="华文楷体"/>
                <a:cs typeface="华文楷体"/>
              </a:rPr>
              <a:t>. </a:t>
            </a:r>
            <a:r>
              <a:rPr lang="zh-CN" altLang="en-US" sz="2000" dirty="0" smtClean="0">
                <a:latin typeface="华文楷体"/>
                <a:ea typeface="华文楷体"/>
                <a:cs typeface="华文楷体"/>
              </a:rPr>
              <a:t>项</a:t>
            </a:r>
            <a:r>
              <a:rPr lang="zh-CN" altLang="en-US" sz="2000" dirty="0">
                <a:latin typeface="华文楷体"/>
                <a:ea typeface="华文楷体"/>
                <a:cs typeface="华文楷体"/>
              </a:rPr>
              <a:t>目风险管理</a:t>
            </a:r>
            <a:endParaRPr kumimoji="1" lang="en-US" altLang="zh-CN" sz="2000" dirty="0" smtClean="0">
              <a:latin typeface="华文楷体"/>
              <a:ea typeface="华文楷体"/>
              <a:cs typeface="华文楷体"/>
            </a:endParaRPr>
          </a:p>
          <a:p>
            <a:r>
              <a:rPr lang="zh-CN" altLang="zh-CN" sz="2000" dirty="0" smtClean="0">
                <a:latin typeface="华文楷体"/>
                <a:ea typeface="华文楷体"/>
                <a:cs typeface="华文楷体"/>
              </a:rPr>
              <a:t>9</a:t>
            </a:r>
            <a:r>
              <a:rPr lang="en-US" altLang="zh-CN" sz="2000" dirty="0" smtClean="0">
                <a:latin typeface="华文楷体"/>
                <a:ea typeface="华文楷体"/>
                <a:cs typeface="华文楷体"/>
              </a:rPr>
              <a:t>. </a:t>
            </a:r>
            <a:r>
              <a:rPr lang="zh-CN" altLang="en-US" sz="2000" dirty="0" smtClean="0">
                <a:latin typeface="华文楷体"/>
                <a:ea typeface="华文楷体"/>
                <a:cs typeface="华文楷体"/>
              </a:rPr>
              <a:t>项</a:t>
            </a:r>
            <a:r>
              <a:rPr lang="zh-CN" altLang="en-US" sz="2000" dirty="0">
                <a:latin typeface="华文楷体"/>
                <a:ea typeface="华文楷体"/>
                <a:cs typeface="华文楷体"/>
              </a:rPr>
              <a:t>目采购管理</a:t>
            </a:r>
            <a:endParaRPr kumimoji="1" lang="en-US" altLang="zh-CN" sz="2000" dirty="0">
              <a:latin typeface="华文楷体"/>
              <a:ea typeface="华文楷体"/>
              <a:cs typeface="华文楷体"/>
            </a:endParaRPr>
          </a:p>
          <a:p>
            <a:r>
              <a:rPr lang="en-US" altLang="zh-CN" sz="2000" dirty="0" smtClean="0">
                <a:latin typeface="华文楷体"/>
                <a:ea typeface="华文楷体"/>
                <a:cs typeface="华文楷体"/>
              </a:rPr>
              <a:t>10. </a:t>
            </a:r>
            <a:r>
              <a:rPr lang="zh-CN" altLang="en-US" sz="2000" dirty="0" smtClean="0">
                <a:latin typeface="华文楷体"/>
                <a:ea typeface="华文楷体"/>
                <a:cs typeface="华文楷体"/>
              </a:rPr>
              <a:t>项</a:t>
            </a:r>
            <a:r>
              <a:rPr lang="zh-CN" altLang="en-US" sz="2000" dirty="0">
                <a:latin typeface="华文楷体"/>
                <a:ea typeface="华文楷体"/>
                <a:cs typeface="华文楷体"/>
              </a:rPr>
              <a:t>目相关方管理</a:t>
            </a:r>
            <a:endParaRPr kumimoji="1" lang="en-US" altLang="zh-CN" sz="2000" dirty="0" smtClean="0">
              <a:latin typeface="华文楷体"/>
              <a:ea typeface="华文楷体"/>
              <a:cs typeface="华文楷体"/>
            </a:endParaRPr>
          </a:p>
          <a:p>
            <a:endParaRPr kumimoji="1" lang="en-US" altLang="zh-CN" sz="2000" dirty="0">
              <a:latin typeface="华文楷体"/>
              <a:ea typeface="华文楷体"/>
              <a:cs typeface="华文楷体"/>
            </a:endParaRPr>
          </a:p>
          <a:p>
            <a:endParaRPr kumimoji="1" lang="en-US" altLang="zh-CN" sz="2000" dirty="0" smtClean="0">
              <a:latin typeface="华文楷体"/>
              <a:ea typeface="华文楷体"/>
              <a:cs typeface="华文楷体"/>
            </a:endParaRPr>
          </a:p>
          <a:p>
            <a:endParaRPr kumimoji="1" lang="en-US" altLang="zh-CN" sz="2000" dirty="0">
              <a:latin typeface="华文楷体"/>
              <a:ea typeface="华文楷体"/>
              <a:cs typeface="华文楷体"/>
            </a:endParaRPr>
          </a:p>
          <a:p>
            <a:endParaRPr kumimoji="1" lang="en-US" altLang="zh-CN" sz="2000" dirty="0" smtClean="0">
              <a:latin typeface="华文楷体"/>
              <a:ea typeface="华文楷体"/>
              <a:cs typeface="华文楷体"/>
            </a:endParaRPr>
          </a:p>
          <a:p>
            <a:endParaRPr kumimoji="1" lang="en-US" altLang="zh-CN" sz="2000" dirty="0">
              <a:latin typeface="华文楷体"/>
              <a:ea typeface="华文楷体"/>
              <a:cs typeface="华文楷体"/>
            </a:endParaRPr>
          </a:p>
          <a:p>
            <a:endParaRPr kumimoji="1" lang="en-US" altLang="zh-CN" sz="2000" dirty="0" smtClean="0">
              <a:latin typeface="华文楷体"/>
              <a:ea typeface="华文楷体"/>
              <a:cs typeface="华文楷体"/>
            </a:endParaRPr>
          </a:p>
          <a:p>
            <a:endParaRPr kumimoji="1" lang="en-US" altLang="zh-CN" sz="2000" dirty="0">
              <a:latin typeface="华文楷体"/>
              <a:ea typeface="华文楷体"/>
              <a:cs typeface="华文楷体"/>
            </a:endParaRPr>
          </a:p>
          <a:p>
            <a:endParaRPr kumimoji="1" lang="zh-CN" altLang="en-US" sz="2000" dirty="0">
              <a:latin typeface="华文楷体"/>
              <a:ea typeface="华文楷体"/>
              <a:cs typeface="华文楷体"/>
            </a:endParaRPr>
          </a:p>
        </p:txBody>
      </p:sp>
    </p:spTree>
    <p:extLst>
      <p:ext uri="{BB962C8B-B14F-4D97-AF65-F5344CB8AC3E}">
        <p14:creationId xmlns:p14="http://schemas.microsoft.com/office/powerpoint/2010/main" val="33299616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6412" y="590321"/>
            <a:ext cx="8591176" cy="4093428"/>
          </a:xfrm>
          <a:prstGeom prst="rect">
            <a:avLst/>
          </a:prstGeom>
        </p:spPr>
        <p:txBody>
          <a:bodyPr wrap="square">
            <a:spAutoFit/>
          </a:bodyPr>
          <a:lstStyle/>
          <a:p>
            <a:r>
              <a:rPr lang="en-US" altLang="zh-CN" sz="2000" dirty="0">
                <a:solidFill>
                  <a:srgbClr val="000000"/>
                </a:solidFill>
                <a:latin typeface="华文楷体"/>
                <a:ea typeface="华文楷体"/>
                <a:cs typeface="华文楷体"/>
              </a:rPr>
              <a:t>PMBOK</a:t>
            </a:r>
            <a:r>
              <a:rPr lang="zh-CN" altLang="en-US" sz="2000" dirty="0">
                <a:solidFill>
                  <a:srgbClr val="000000"/>
                </a:solidFill>
                <a:latin typeface="华文楷体"/>
                <a:ea typeface="华文楷体"/>
                <a:cs typeface="华文楷体"/>
              </a:rPr>
              <a:t>十大知识领域是：整合管理、范围管理、时间管理、成本管理、质量管理、人力资源管理、沟通管理、风险管理、采购管理、干系人管理</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smtClean="0">
                <a:solidFill>
                  <a:srgbClr val="000000"/>
                </a:solidFill>
                <a:latin typeface="华文楷体"/>
                <a:ea typeface="华文楷体"/>
                <a:cs typeface="华文楷体"/>
              </a:rPr>
              <a:t>	1</a:t>
            </a:r>
            <a:r>
              <a:rPr lang="zh-CN" altLang="en-US" sz="2000" dirty="0">
                <a:solidFill>
                  <a:srgbClr val="000000"/>
                </a:solidFill>
                <a:latin typeface="华文楷体"/>
                <a:ea typeface="华文楷体"/>
                <a:cs typeface="华文楷体"/>
              </a:rPr>
              <a:t>、整合管理：其作用犹如项链中的那根线</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a:solidFill>
                  <a:srgbClr val="000000"/>
                </a:solidFill>
                <a:latin typeface="华文楷体"/>
                <a:ea typeface="华文楷体"/>
                <a:cs typeface="华文楷体"/>
              </a:rPr>
              <a:t>	</a:t>
            </a:r>
            <a:r>
              <a:rPr lang="en-US" altLang="zh-CN" sz="2000" dirty="0" smtClean="0">
                <a:solidFill>
                  <a:srgbClr val="000000"/>
                </a:solidFill>
                <a:latin typeface="华文楷体"/>
                <a:ea typeface="华文楷体"/>
                <a:cs typeface="华文楷体"/>
              </a:rPr>
              <a:t>2</a:t>
            </a:r>
            <a:r>
              <a:rPr lang="zh-CN" altLang="en-US" sz="2000" dirty="0">
                <a:solidFill>
                  <a:srgbClr val="000000"/>
                </a:solidFill>
                <a:latin typeface="华文楷体"/>
                <a:ea typeface="华文楷体"/>
                <a:cs typeface="华文楷体"/>
              </a:rPr>
              <a:t>、范围管理：做且只做该做的事</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smtClean="0">
                <a:solidFill>
                  <a:srgbClr val="000000"/>
                </a:solidFill>
                <a:latin typeface="华文楷体"/>
                <a:ea typeface="华文楷体"/>
                <a:cs typeface="华文楷体"/>
              </a:rPr>
              <a:t>	3</a:t>
            </a:r>
            <a:r>
              <a:rPr lang="zh-CN" altLang="en-US" sz="2000" dirty="0" smtClean="0">
                <a:solidFill>
                  <a:srgbClr val="000000"/>
                </a:solidFill>
                <a:latin typeface="华文楷体"/>
                <a:ea typeface="华文楷体"/>
                <a:cs typeface="华文楷体"/>
              </a:rPr>
              <a:t>、时间管理：让一切按既定的进度进行；</a:t>
            </a:r>
            <a:endParaRPr lang="en-US" altLang="zh-CN" sz="2000" dirty="0" smtClean="0">
              <a:solidFill>
                <a:srgbClr val="000000"/>
              </a:solidFill>
              <a:latin typeface="华文楷体"/>
              <a:ea typeface="华文楷体"/>
              <a:cs typeface="华文楷体"/>
            </a:endParaRPr>
          </a:p>
          <a:p>
            <a:r>
              <a:rPr lang="en-US" altLang="zh-CN" sz="2000" dirty="0">
                <a:solidFill>
                  <a:srgbClr val="000000"/>
                </a:solidFill>
                <a:latin typeface="华文楷体"/>
                <a:ea typeface="华文楷体"/>
                <a:cs typeface="华文楷体"/>
              </a:rPr>
              <a:t>	</a:t>
            </a:r>
            <a:r>
              <a:rPr lang="en-US" altLang="zh-CN" sz="2000" dirty="0" smtClean="0">
                <a:solidFill>
                  <a:srgbClr val="000000"/>
                </a:solidFill>
                <a:latin typeface="华文楷体"/>
                <a:ea typeface="华文楷体"/>
                <a:cs typeface="华文楷体"/>
              </a:rPr>
              <a:t>4</a:t>
            </a:r>
            <a:r>
              <a:rPr lang="zh-CN" altLang="en-US" sz="2000" dirty="0">
                <a:solidFill>
                  <a:srgbClr val="000000"/>
                </a:solidFill>
                <a:latin typeface="华文楷体"/>
                <a:ea typeface="华文楷体"/>
                <a:cs typeface="华文楷体"/>
              </a:rPr>
              <a:t>、成本管理：算准钱和花好钱</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a:solidFill>
                  <a:srgbClr val="000000"/>
                </a:solidFill>
                <a:latin typeface="华文楷体"/>
                <a:ea typeface="华文楷体"/>
                <a:cs typeface="华文楷体"/>
              </a:rPr>
              <a:t>	</a:t>
            </a:r>
            <a:r>
              <a:rPr lang="en-US" altLang="zh-CN" sz="2000" dirty="0" smtClean="0">
                <a:solidFill>
                  <a:srgbClr val="000000"/>
                </a:solidFill>
                <a:latin typeface="华文楷体"/>
                <a:ea typeface="华文楷体"/>
                <a:cs typeface="华文楷体"/>
              </a:rPr>
              <a:t>5</a:t>
            </a:r>
            <a:r>
              <a:rPr lang="zh-CN" altLang="en-US" sz="2000" dirty="0">
                <a:solidFill>
                  <a:srgbClr val="000000"/>
                </a:solidFill>
                <a:latin typeface="华文楷体"/>
                <a:ea typeface="华文楷体"/>
                <a:cs typeface="华文楷体"/>
              </a:rPr>
              <a:t>、质量管理：目的是满足需求</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a:solidFill>
                  <a:srgbClr val="000000"/>
                </a:solidFill>
                <a:latin typeface="华文楷体"/>
                <a:ea typeface="华文楷体"/>
                <a:cs typeface="华文楷体"/>
              </a:rPr>
              <a:t>	</a:t>
            </a:r>
            <a:r>
              <a:rPr lang="en-US" altLang="zh-CN" sz="2000" dirty="0" smtClean="0">
                <a:solidFill>
                  <a:srgbClr val="000000"/>
                </a:solidFill>
                <a:latin typeface="华文楷体"/>
                <a:ea typeface="华文楷体"/>
                <a:cs typeface="华文楷体"/>
              </a:rPr>
              <a:t>6</a:t>
            </a:r>
            <a:r>
              <a:rPr lang="zh-CN" altLang="en-US" sz="2000" dirty="0">
                <a:solidFill>
                  <a:srgbClr val="000000"/>
                </a:solidFill>
                <a:latin typeface="华文楷体"/>
                <a:ea typeface="华文楷体"/>
                <a:cs typeface="华文楷体"/>
              </a:rPr>
              <a:t>、人力资源管理：让团队成员高效率地和你一起干</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a:solidFill>
                  <a:srgbClr val="000000"/>
                </a:solidFill>
                <a:latin typeface="华文楷体"/>
                <a:ea typeface="华文楷体"/>
                <a:cs typeface="华文楷体"/>
              </a:rPr>
              <a:t>	</a:t>
            </a:r>
            <a:r>
              <a:rPr lang="en-US" altLang="zh-CN" sz="2000" dirty="0" smtClean="0">
                <a:solidFill>
                  <a:srgbClr val="000000"/>
                </a:solidFill>
                <a:latin typeface="华文楷体"/>
                <a:ea typeface="华文楷体"/>
                <a:cs typeface="华文楷体"/>
              </a:rPr>
              <a:t>7</a:t>
            </a:r>
            <a:r>
              <a:rPr lang="zh-CN" altLang="en-US" sz="2000" dirty="0">
                <a:solidFill>
                  <a:srgbClr val="000000"/>
                </a:solidFill>
                <a:latin typeface="华文楷体"/>
                <a:ea typeface="华文楷体"/>
                <a:cs typeface="华文楷体"/>
              </a:rPr>
              <a:t>、沟通管理：在合适的时间让合适的人通过合适的方式把合适的信息传达给合适的人</a:t>
            </a:r>
            <a:r>
              <a:rPr lang="zh-CN" altLang="en-US" sz="2000" dirty="0" smtClean="0">
                <a:solidFill>
                  <a:srgbClr val="000000"/>
                </a:solidFill>
                <a:latin typeface="华文楷体"/>
                <a:ea typeface="华文楷体"/>
                <a:cs typeface="华文楷体"/>
              </a:rPr>
              <a:t>；</a:t>
            </a:r>
            <a:endParaRPr lang="en-US" altLang="zh-CN" sz="2000" dirty="0">
              <a:solidFill>
                <a:srgbClr val="000000"/>
              </a:solidFill>
              <a:latin typeface="华文楷体"/>
              <a:ea typeface="华文楷体"/>
              <a:cs typeface="华文楷体"/>
            </a:endParaRPr>
          </a:p>
          <a:p>
            <a:r>
              <a:rPr lang="en-US" altLang="zh-CN" sz="2000" dirty="0" smtClean="0">
                <a:solidFill>
                  <a:srgbClr val="000000"/>
                </a:solidFill>
                <a:latin typeface="华文楷体"/>
                <a:ea typeface="华文楷体"/>
                <a:cs typeface="华文楷体"/>
              </a:rPr>
              <a:t>	8</a:t>
            </a:r>
            <a:r>
              <a:rPr lang="zh-CN" altLang="en-US" sz="2000" dirty="0">
                <a:solidFill>
                  <a:srgbClr val="000000"/>
                </a:solidFill>
                <a:latin typeface="华文楷体"/>
                <a:ea typeface="华文楷体"/>
                <a:cs typeface="华文楷体"/>
              </a:rPr>
              <a:t>、风险管理：“无事找事”，从而让项目“无险事”</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a:solidFill>
                  <a:srgbClr val="000000"/>
                </a:solidFill>
                <a:latin typeface="华文楷体"/>
                <a:ea typeface="华文楷体"/>
                <a:cs typeface="华文楷体"/>
              </a:rPr>
              <a:t>	</a:t>
            </a:r>
            <a:r>
              <a:rPr lang="en-US" altLang="zh-CN" sz="2000" dirty="0" smtClean="0">
                <a:solidFill>
                  <a:srgbClr val="000000"/>
                </a:solidFill>
                <a:latin typeface="华文楷体"/>
                <a:ea typeface="华文楷体"/>
                <a:cs typeface="华文楷体"/>
              </a:rPr>
              <a:t>9</a:t>
            </a:r>
            <a:r>
              <a:rPr lang="zh-CN" altLang="en-US" sz="2000" dirty="0">
                <a:solidFill>
                  <a:srgbClr val="000000"/>
                </a:solidFill>
                <a:latin typeface="华文楷体"/>
                <a:ea typeface="华文楷体"/>
                <a:cs typeface="华文楷体"/>
              </a:rPr>
              <a:t>、采购管理：当好甲方</a:t>
            </a:r>
            <a:r>
              <a:rPr lang="zh-CN" altLang="en-US" sz="2000" dirty="0" smtClean="0">
                <a:solidFill>
                  <a:srgbClr val="000000"/>
                </a:solidFill>
                <a:latin typeface="华文楷体"/>
                <a:ea typeface="华文楷体"/>
                <a:cs typeface="华文楷体"/>
              </a:rPr>
              <a:t>；</a:t>
            </a:r>
            <a:endParaRPr lang="en-US" altLang="zh-CN" sz="2000" dirty="0" smtClean="0">
              <a:solidFill>
                <a:srgbClr val="000000"/>
              </a:solidFill>
              <a:latin typeface="华文楷体"/>
              <a:ea typeface="华文楷体"/>
              <a:cs typeface="华文楷体"/>
            </a:endParaRPr>
          </a:p>
          <a:p>
            <a:r>
              <a:rPr lang="en-US" altLang="zh-CN" sz="2000" dirty="0">
                <a:solidFill>
                  <a:srgbClr val="000000"/>
                </a:solidFill>
                <a:latin typeface="华文楷体"/>
                <a:ea typeface="华文楷体"/>
                <a:cs typeface="华文楷体"/>
              </a:rPr>
              <a:t>	</a:t>
            </a:r>
            <a:r>
              <a:rPr lang="en-US" altLang="zh-CN" sz="2000" dirty="0" smtClean="0">
                <a:solidFill>
                  <a:srgbClr val="000000"/>
                </a:solidFill>
                <a:latin typeface="华文楷体"/>
                <a:ea typeface="华文楷体"/>
                <a:cs typeface="华文楷体"/>
              </a:rPr>
              <a:t>10</a:t>
            </a:r>
            <a:r>
              <a:rPr lang="zh-CN" altLang="en-US" sz="2000" dirty="0">
                <a:solidFill>
                  <a:srgbClr val="000000"/>
                </a:solidFill>
                <a:latin typeface="华文楷体"/>
                <a:ea typeface="华文楷体"/>
                <a:cs typeface="华文楷体"/>
              </a:rPr>
              <a:t>、干系人管理：和项目干系人搞好关系并令其满意。</a:t>
            </a:r>
          </a:p>
        </p:txBody>
      </p:sp>
    </p:spTree>
    <p:extLst>
      <p:ext uri="{BB962C8B-B14F-4D97-AF65-F5344CB8AC3E}">
        <p14:creationId xmlns:p14="http://schemas.microsoft.com/office/powerpoint/2010/main" val="26798949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26978" y="1300572"/>
            <a:ext cx="8137948" cy="400110"/>
          </a:xfrm>
          <a:prstGeom prst="rect">
            <a:avLst/>
          </a:prstGeom>
          <a:noFill/>
          <a:ln>
            <a:noFill/>
          </a:ln>
        </p:spPr>
        <p:txBody>
          <a:bodyPr wrap="square" rtlCol="0">
            <a:spAutoFit/>
          </a:bodyPr>
          <a:lstStyle/>
          <a:p>
            <a:r>
              <a:rPr kumimoji="1" lang="zh-CN" altLang="en-US" sz="2000" dirty="0" smtClean="0"/>
              <a:t>需求沟通清楚就不需要文档</a:t>
            </a:r>
            <a:r>
              <a:rPr kumimoji="1" lang="zh-CN" altLang="en-US" dirty="0" smtClean="0"/>
              <a:t>了！但真的沟通清楚了吗？</a:t>
            </a:r>
            <a:endParaRPr kumimoji="1" lang="en-US" altLang="zh-CN" dirty="0"/>
          </a:p>
        </p:txBody>
      </p:sp>
      <p:pic>
        <p:nvPicPr>
          <p:cNvPr id="4" name="图片 3" descr="pm_0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36" y="1700682"/>
            <a:ext cx="8187729" cy="4925431"/>
          </a:xfrm>
          <a:prstGeom prst="rect">
            <a:avLst/>
          </a:prstGeom>
        </p:spPr>
      </p:pic>
      <p:sp>
        <p:nvSpPr>
          <p:cNvPr id="7" name="文本框 6"/>
          <p:cNvSpPr txBox="1"/>
          <p:nvPr/>
        </p:nvSpPr>
        <p:spPr>
          <a:xfrm>
            <a:off x="0" y="469558"/>
            <a:ext cx="9144000" cy="707886"/>
          </a:xfrm>
          <a:prstGeom prst="rect">
            <a:avLst/>
          </a:prstGeom>
          <a:noFill/>
        </p:spPr>
        <p:txBody>
          <a:bodyPr wrap="square" rtlCol="0">
            <a:spAutoFit/>
          </a:bodyPr>
          <a:lstStyle/>
          <a:p>
            <a:pPr algn="ctr"/>
            <a:r>
              <a:rPr kumimoji="1" lang="zh-CN" altLang="en-US" sz="4000" dirty="0" smtClean="0">
                <a:solidFill>
                  <a:srgbClr val="000000"/>
                </a:solidFill>
              </a:rPr>
              <a:t>第</a:t>
            </a:r>
            <a:r>
              <a:rPr kumimoji="1" lang="zh-CN" altLang="en-US" sz="4000" dirty="0" smtClean="0">
                <a:solidFill>
                  <a:srgbClr val="000000"/>
                </a:solidFill>
              </a:rPr>
              <a:t>二</a:t>
            </a:r>
            <a:r>
              <a:rPr kumimoji="1" lang="zh-CN" altLang="en-US" sz="4000" dirty="0" smtClean="0">
                <a:solidFill>
                  <a:srgbClr val="000000"/>
                </a:solidFill>
              </a:rPr>
              <a:t>部分</a:t>
            </a:r>
            <a:r>
              <a:rPr kumimoji="1" lang="zh-CN" altLang="en-US" sz="4000" dirty="0" smtClean="0"/>
              <a:t>互联网团队项</a:t>
            </a:r>
            <a:r>
              <a:rPr kumimoji="1" lang="zh-CN" altLang="en-US" sz="4000" dirty="0"/>
              <a:t>目管理那些事</a:t>
            </a:r>
            <a:endParaRPr kumimoji="1" lang="zh-CN" altLang="en-US" sz="4000" dirty="0">
              <a:solidFill>
                <a:srgbClr val="000000"/>
              </a:solidFill>
            </a:endParaRPr>
          </a:p>
        </p:txBody>
      </p:sp>
    </p:spTree>
    <p:extLst>
      <p:ext uri="{BB962C8B-B14F-4D97-AF65-F5344CB8AC3E}">
        <p14:creationId xmlns:p14="http://schemas.microsoft.com/office/powerpoint/2010/main" val="5400258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466694" y="816051"/>
            <a:ext cx="1224836" cy="400110"/>
          </a:xfrm>
          <a:prstGeom prst="rect">
            <a:avLst/>
          </a:prstGeom>
          <a:solidFill>
            <a:schemeClr val="bg1"/>
          </a:solidFill>
          <a:ln>
            <a:noFill/>
          </a:ln>
        </p:spPr>
        <p:txBody>
          <a:bodyPr wrap="square" rtlCol="0">
            <a:spAutoFit/>
          </a:bodyPr>
          <a:lstStyle/>
          <a:p>
            <a:pPr algn="ctr"/>
            <a:r>
              <a:rPr kumimoji="1" lang="en-US" altLang="zh-CN" sz="2000" dirty="0" smtClean="0"/>
              <a:t> </a:t>
            </a:r>
            <a:r>
              <a:rPr kumimoji="1" lang="zh-CN" altLang="en-US" sz="2000" dirty="0" smtClean="0"/>
              <a:t>总裁</a:t>
            </a:r>
            <a:endParaRPr kumimoji="1" lang="zh-CN" altLang="en-US" sz="2000" dirty="0"/>
          </a:p>
        </p:txBody>
      </p:sp>
      <p:sp>
        <p:nvSpPr>
          <p:cNvPr id="8" name="文本框 7"/>
          <p:cNvSpPr txBox="1"/>
          <p:nvPr/>
        </p:nvSpPr>
        <p:spPr>
          <a:xfrm>
            <a:off x="351118" y="378524"/>
            <a:ext cx="5539752" cy="400110"/>
          </a:xfrm>
          <a:prstGeom prst="rect">
            <a:avLst/>
          </a:prstGeom>
          <a:noFill/>
          <a:ln>
            <a:noFill/>
          </a:ln>
        </p:spPr>
        <p:txBody>
          <a:bodyPr wrap="square" rtlCol="0">
            <a:spAutoFit/>
          </a:bodyPr>
          <a:lstStyle/>
          <a:p>
            <a:r>
              <a:rPr kumimoji="1" lang="zh-CN" altLang="en-US" sz="2000" dirty="0" smtClean="0">
                <a:latin typeface="华文楷体"/>
                <a:ea typeface="华文楷体"/>
                <a:cs typeface="华文楷体"/>
              </a:rPr>
              <a:t> </a:t>
            </a:r>
            <a:r>
              <a:rPr kumimoji="1" lang="zh-CN" altLang="en-US" sz="2000" dirty="0" smtClean="0">
                <a:latin typeface="华文楷体"/>
                <a:ea typeface="华文楷体"/>
                <a:cs typeface="华文楷体"/>
              </a:rPr>
              <a:t>组织类型</a:t>
            </a:r>
            <a:r>
              <a:rPr kumimoji="1" lang="en-US" altLang="zh-CN" sz="2000" dirty="0" smtClean="0">
                <a:latin typeface="华文楷体"/>
                <a:ea typeface="华文楷体"/>
                <a:cs typeface="华文楷体"/>
              </a:rPr>
              <a:t> </a:t>
            </a:r>
            <a:r>
              <a:rPr kumimoji="1" lang="mr-IN" altLang="zh-CN" sz="2000" dirty="0" smtClean="0">
                <a:latin typeface="华文楷体"/>
                <a:ea typeface="华文楷体"/>
                <a:cs typeface="华文楷体"/>
              </a:rPr>
              <a:t>–</a:t>
            </a:r>
            <a:r>
              <a:rPr kumimoji="1" lang="en-US" altLang="zh-CN" sz="2000" dirty="0" smtClean="0">
                <a:latin typeface="华文楷体"/>
                <a:ea typeface="华文楷体"/>
                <a:cs typeface="华文楷体"/>
              </a:rPr>
              <a:t> </a:t>
            </a:r>
            <a:r>
              <a:rPr kumimoji="1" lang="zh-CN" altLang="en-US" sz="2000" dirty="0" smtClean="0">
                <a:latin typeface="华文楷体"/>
                <a:ea typeface="华文楷体"/>
                <a:cs typeface="华文楷体"/>
              </a:rPr>
              <a:t>职能型</a:t>
            </a:r>
            <a:endParaRPr kumimoji="1" lang="zh-CN" altLang="en-US" sz="2000" dirty="0">
              <a:latin typeface="华文楷体"/>
              <a:ea typeface="华文楷体"/>
              <a:cs typeface="华文楷体"/>
            </a:endParaRPr>
          </a:p>
        </p:txBody>
      </p:sp>
      <p:sp>
        <p:nvSpPr>
          <p:cNvPr id="13" name="文本框 12"/>
          <p:cNvSpPr txBox="1"/>
          <p:nvPr/>
        </p:nvSpPr>
        <p:spPr>
          <a:xfrm>
            <a:off x="652928" y="1761093"/>
            <a:ext cx="1869141" cy="400110"/>
          </a:xfrm>
          <a:prstGeom prst="rect">
            <a:avLst/>
          </a:prstGeom>
          <a:solidFill>
            <a:schemeClr val="bg1"/>
          </a:solidFill>
          <a:ln>
            <a:noFill/>
          </a:ln>
        </p:spPr>
        <p:txBody>
          <a:bodyPr wrap="square" rtlCol="0">
            <a:spAutoFit/>
          </a:bodyPr>
          <a:lstStyle/>
          <a:p>
            <a:pPr algn="ctr"/>
            <a:r>
              <a:rPr kumimoji="1" lang="en-US" altLang="zh-CN" sz="2000" dirty="0" smtClean="0"/>
              <a:t> </a:t>
            </a:r>
            <a:r>
              <a:rPr kumimoji="1" lang="zh-CN" altLang="en-US" sz="2000" dirty="0" smtClean="0"/>
              <a:t>职能部门经理</a:t>
            </a:r>
            <a:endParaRPr kumimoji="1" lang="zh-CN" altLang="en-US" sz="2000" dirty="0"/>
          </a:p>
        </p:txBody>
      </p:sp>
      <p:sp>
        <p:nvSpPr>
          <p:cNvPr id="14" name="文本框 13"/>
          <p:cNvSpPr txBox="1"/>
          <p:nvPr/>
        </p:nvSpPr>
        <p:spPr>
          <a:xfrm>
            <a:off x="1017494" y="2384270"/>
            <a:ext cx="1224836" cy="400110"/>
          </a:xfrm>
          <a:prstGeom prst="rect">
            <a:avLst/>
          </a:prstGeom>
          <a:solidFill>
            <a:schemeClr val="bg1"/>
          </a:solidFill>
          <a:ln>
            <a:noFill/>
          </a:ln>
        </p:spPr>
        <p:txBody>
          <a:bodyPr wrap="square" rtlCol="0">
            <a:spAutoFit/>
          </a:bodyPr>
          <a:lstStyle/>
          <a:p>
            <a:pPr algn="ctr"/>
            <a:r>
              <a:rPr kumimoji="1" lang="en-US" altLang="zh-CN" sz="2000" dirty="0" smtClean="0"/>
              <a:t> </a:t>
            </a:r>
            <a:r>
              <a:rPr kumimoji="1" lang="zh-CN" altLang="en-US" sz="2000" dirty="0" smtClean="0"/>
              <a:t>职员</a:t>
            </a:r>
            <a:endParaRPr kumimoji="1" lang="zh-CN" altLang="en-US" sz="2000" dirty="0"/>
          </a:p>
        </p:txBody>
      </p:sp>
      <p:sp>
        <p:nvSpPr>
          <p:cNvPr id="16" name="文本框 15"/>
          <p:cNvSpPr txBox="1"/>
          <p:nvPr/>
        </p:nvSpPr>
        <p:spPr>
          <a:xfrm>
            <a:off x="1017494" y="3133396"/>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sp>
        <p:nvSpPr>
          <p:cNvPr id="17" name="文本框 16"/>
          <p:cNvSpPr txBox="1"/>
          <p:nvPr/>
        </p:nvSpPr>
        <p:spPr>
          <a:xfrm>
            <a:off x="1017494" y="3886200"/>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cxnSp>
        <p:nvCxnSpPr>
          <p:cNvPr id="18" name="直线连接符 17"/>
          <p:cNvCxnSpPr/>
          <p:nvPr/>
        </p:nvCxnSpPr>
        <p:spPr>
          <a:xfrm>
            <a:off x="685800" y="2130425"/>
            <a:ext cx="0" cy="19933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直线连接符 19"/>
          <p:cNvCxnSpPr>
            <a:endCxn id="14" idx="1"/>
          </p:cNvCxnSpPr>
          <p:nvPr/>
        </p:nvCxnSpPr>
        <p:spPr>
          <a:xfrm>
            <a:off x="685800" y="2568936"/>
            <a:ext cx="331694" cy="153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直线连接符 21"/>
          <p:cNvCxnSpPr/>
          <p:nvPr/>
        </p:nvCxnSpPr>
        <p:spPr>
          <a:xfrm>
            <a:off x="685799" y="3329673"/>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直线连接符 22"/>
          <p:cNvCxnSpPr/>
          <p:nvPr/>
        </p:nvCxnSpPr>
        <p:spPr>
          <a:xfrm>
            <a:off x="685800" y="4140748"/>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1" name="文本框 30"/>
          <p:cNvSpPr txBox="1"/>
          <p:nvPr/>
        </p:nvSpPr>
        <p:spPr>
          <a:xfrm>
            <a:off x="3136152" y="1761093"/>
            <a:ext cx="1869141" cy="400110"/>
          </a:xfrm>
          <a:prstGeom prst="rect">
            <a:avLst/>
          </a:prstGeom>
          <a:solidFill>
            <a:schemeClr val="bg1"/>
          </a:solidFill>
          <a:ln>
            <a:noFill/>
          </a:ln>
        </p:spPr>
        <p:txBody>
          <a:bodyPr wrap="square" rtlCol="0">
            <a:spAutoFit/>
          </a:bodyPr>
          <a:lstStyle/>
          <a:p>
            <a:pPr algn="ctr"/>
            <a:r>
              <a:rPr kumimoji="1" lang="en-US" altLang="zh-CN" sz="2000" dirty="0" smtClean="0"/>
              <a:t> </a:t>
            </a:r>
            <a:r>
              <a:rPr kumimoji="1" lang="zh-CN" altLang="en-US" sz="2000" dirty="0" smtClean="0"/>
              <a:t>职能部门经理</a:t>
            </a:r>
            <a:endParaRPr kumimoji="1" lang="zh-CN" altLang="en-US" sz="2000" dirty="0"/>
          </a:p>
        </p:txBody>
      </p:sp>
      <p:sp>
        <p:nvSpPr>
          <p:cNvPr id="32" name="文本框 31"/>
          <p:cNvSpPr txBox="1"/>
          <p:nvPr/>
        </p:nvSpPr>
        <p:spPr>
          <a:xfrm>
            <a:off x="3500718" y="3133396"/>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sp>
        <p:nvSpPr>
          <p:cNvPr id="33" name="文本框 32"/>
          <p:cNvSpPr txBox="1"/>
          <p:nvPr/>
        </p:nvSpPr>
        <p:spPr>
          <a:xfrm>
            <a:off x="3500718" y="3886200"/>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cxnSp>
        <p:nvCxnSpPr>
          <p:cNvPr id="34" name="直线连接符 33"/>
          <p:cNvCxnSpPr/>
          <p:nvPr/>
        </p:nvCxnSpPr>
        <p:spPr>
          <a:xfrm>
            <a:off x="3169024" y="2130425"/>
            <a:ext cx="0" cy="19933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直线连接符 34"/>
          <p:cNvCxnSpPr/>
          <p:nvPr/>
        </p:nvCxnSpPr>
        <p:spPr>
          <a:xfrm>
            <a:off x="3169024" y="2568936"/>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直线连接符 35"/>
          <p:cNvCxnSpPr/>
          <p:nvPr/>
        </p:nvCxnSpPr>
        <p:spPr>
          <a:xfrm>
            <a:off x="3169023" y="3329673"/>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直线连接符 36"/>
          <p:cNvCxnSpPr/>
          <p:nvPr/>
        </p:nvCxnSpPr>
        <p:spPr>
          <a:xfrm>
            <a:off x="3169024" y="4140748"/>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8" name="文本框 37"/>
          <p:cNvSpPr txBox="1"/>
          <p:nvPr/>
        </p:nvSpPr>
        <p:spPr>
          <a:xfrm>
            <a:off x="6246905" y="1728827"/>
            <a:ext cx="1869141" cy="400110"/>
          </a:xfrm>
          <a:prstGeom prst="rect">
            <a:avLst/>
          </a:prstGeom>
          <a:solidFill>
            <a:schemeClr val="bg1"/>
          </a:solidFill>
          <a:ln>
            <a:noFill/>
          </a:ln>
        </p:spPr>
        <p:txBody>
          <a:bodyPr wrap="square" rtlCol="0">
            <a:spAutoFit/>
          </a:bodyPr>
          <a:lstStyle/>
          <a:p>
            <a:pPr algn="ctr"/>
            <a:r>
              <a:rPr kumimoji="1" lang="en-US" altLang="zh-CN" sz="2000" dirty="0" smtClean="0"/>
              <a:t> </a:t>
            </a:r>
            <a:r>
              <a:rPr kumimoji="1" lang="zh-CN" altLang="en-US" sz="2000" dirty="0" smtClean="0"/>
              <a:t>职能部门经理</a:t>
            </a:r>
            <a:endParaRPr kumimoji="1" lang="zh-CN" altLang="en-US" sz="2000" dirty="0"/>
          </a:p>
        </p:txBody>
      </p:sp>
      <p:sp>
        <p:nvSpPr>
          <p:cNvPr id="39" name="文本框 38"/>
          <p:cNvSpPr txBox="1"/>
          <p:nvPr/>
        </p:nvSpPr>
        <p:spPr>
          <a:xfrm>
            <a:off x="6611471" y="3101130"/>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sp>
        <p:nvSpPr>
          <p:cNvPr id="40" name="文本框 39"/>
          <p:cNvSpPr txBox="1"/>
          <p:nvPr/>
        </p:nvSpPr>
        <p:spPr>
          <a:xfrm>
            <a:off x="6611471" y="3853934"/>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cxnSp>
        <p:nvCxnSpPr>
          <p:cNvPr id="41" name="直线连接符 40"/>
          <p:cNvCxnSpPr/>
          <p:nvPr/>
        </p:nvCxnSpPr>
        <p:spPr>
          <a:xfrm>
            <a:off x="6279777" y="2098159"/>
            <a:ext cx="0" cy="199334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直线连接符 41"/>
          <p:cNvCxnSpPr/>
          <p:nvPr/>
        </p:nvCxnSpPr>
        <p:spPr>
          <a:xfrm>
            <a:off x="6279777" y="2536670"/>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直线连接符 42"/>
          <p:cNvCxnSpPr/>
          <p:nvPr/>
        </p:nvCxnSpPr>
        <p:spPr>
          <a:xfrm>
            <a:off x="6279776" y="3297407"/>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直线连接符 43"/>
          <p:cNvCxnSpPr/>
          <p:nvPr/>
        </p:nvCxnSpPr>
        <p:spPr>
          <a:xfrm>
            <a:off x="6279777" y="4108482"/>
            <a:ext cx="33169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直线连接符 45"/>
          <p:cNvCxnSpPr/>
          <p:nvPr/>
        </p:nvCxnSpPr>
        <p:spPr>
          <a:xfrm>
            <a:off x="1371600" y="1494118"/>
            <a:ext cx="571051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直线连接符 47"/>
          <p:cNvCxnSpPr/>
          <p:nvPr/>
        </p:nvCxnSpPr>
        <p:spPr>
          <a:xfrm>
            <a:off x="3989294" y="1185383"/>
            <a:ext cx="0" cy="54344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1" name="直线连接符 50"/>
          <p:cNvCxnSpPr/>
          <p:nvPr/>
        </p:nvCxnSpPr>
        <p:spPr>
          <a:xfrm>
            <a:off x="1371600" y="1494118"/>
            <a:ext cx="0" cy="23470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直线连接符 52"/>
          <p:cNvCxnSpPr/>
          <p:nvPr/>
        </p:nvCxnSpPr>
        <p:spPr>
          <a:xfrm>
            <a:off x="7082118" y="1494118"/>
            <a:ext cx="0" cy="23470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6" name="圆角矩形 55"/>
          <p:cNvSpPr/>
          <p:nvPr/>
        </p:nvSpPr>
        <p:spPr>
          <a:xfrm>
            <a:off x="351118" y="1359647"/>
            <a:ext cx="8292353" cy="929342"/>
          </a:xfrm>
          <a:prstGeom prst="roundRect">
            <a:avLst/>
          </a:prstGeom>
          <a:noFill/>
          <a:ln w="38100" cmpd="sng">
            <a:solidFill>
              <a:srgbClr val="FF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文本框 53"/>
          <p:cNvSpPr txBox="1"/>
          <p:nvPr/>
        </p:nvSpPr>
        <p:spPr>
          <a:xfrm>
            <a:off x="3500718" y="2397002"/>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sp>
        <p:nvSpPr>
          <p:cNvPr id="55" name="文本框 54"/>
          <p:cNvSpPr txBox="1"/>
          <p:nvPr/>
        </p:nvSpPr>
        <p:spPr>
          <a:xfrm>
            <a:off x="6611471" y="2384270"/>
            <a:ext cx="1224836" cy="400110"/>
          </a:xfrm>
          <a:prstGeom prst="rect">
            <a:avLst/>
          </a:prstGeom>
          <a:solidFill>
            <a:schemeClr val="bg1"/>
          </a:solidFill>
          <a:ln>
            <a:noFill/>
          </a:ln>
        </p:spPr>
        <p:txBody>
          <a:bodyPr wrap="square" rtlCol="0">
            <a:spAutoFit/>
          </a:bodyPr>
          <a:lstStyle/>
          <a:p>
            <a:pPr algn="ctr"/>
            <a:r>
              <a:rPr kumimoji="1" lang="en-US" altLang="zh-CN" sz="2000" dirty="0"/>
              <a:t> </a:t>
            </a:r>
            <a:r>
              <a:rPr kumimoji="1" lang="zh-CN" altLang="en-US" sz="2000" dirty="0"/>
              <a:t>职员</a:t>
            </a:r>
          </a:p>
        </p:txBody>
      </p:sp>
      <p:sp>
        <p:nvSpPr>
          <p:cNvPr id="57" name="文本框 56"/>
          <p:cNvSpPr txBox="1"/>
          <p:nvPr/>
        </p:nvSpPr>
        <p:spPr>
          <a:xfrm>
            <a:off x="6360290" y="950784"/>
            <a:ext cx="2105041" cy="400110"/>
          </a:xfrm>
          <a:prstGeom prst="rect">
            <a:avLst/>
          </a:prstGeom>
          <a:solidFill>
            <a:schemeClr val="bg1"/>
          </a:solidFill>
          <a:ln>
            <a:noFill/>
          </a:ln>
        </p:spPr>
        <p:txBody>
          <a:bodyPr wrap="square" rtlCol="0">
            <a:spAutoFit/>
          </a:bodyPr>
          <a:lstStyle/>
          <a:p>
            <a:pPr algn="ctr"/>
            <a:r>
              <a:rPr kumimoji="1" lang="en-US" altLang="zh-CN" sz="2000" dirty="0" smtClean="0"/>
              <a:t> </a:t>
            </a:r>
            <a:r>
              <a:rPr kumimoji="1" lang="zh-CN" altLang="en-US" sz="2000" dirty="0" smtClean="0"/>
              <a:t>项目经理协助</a:t>
            </a:r>
            <a:endParaRPr kumimoji="1" lang="zh-CN" altLang="en-US" sz="2000" dirty="0"/>
          </a:p>
        </p:txBody>
      </p:sp>
      <p:sp>
        <p:nvSpPr>
          <p:cNvPr id="58" name="文本框 57"/>
          <p:cNvSpPr txBox="1"/>
          <p:nvPr/>
        </p:nvSpPr>
        <p:spPr>
          <a:xfrm>
            <a:off x="579377" y="4653326"/>
            <a:ext cx="8292353" cy="707886"/>
          </a:xfrm>
          <a:prstGeom prst="rect">
            <a:avLst/>
          </a:prstGeom>
          <a:noFill/>
        </p:spPr>
        <p:txBody>
          <a:bodyPr wrap="square" rtlCol="0">
            <a:spAutoFit/>
          </a:bodyPr>
          <a:lstStyle/>
          <a:p>
            <a:r>
              <a:rPr kumimoji="1" lang="zh-CN" altLang="en-US" sz="2000" dirty="0" smtClean="0">
                <a:solidFill>
                  <a:srgbClr val="000000"/>
                </a:solidFill>
              </a:rPr>
              <a:t>红色虚线框内表示项目活动中项目经理需要协助的部门，项目经理的主要以</a:t>
            </a:r>
            <a:r>
              <a:rPr kumimoji="1" lang="zh-CN" altLang="en-US" sz="2000" dirty="0" smtClean="0">
                <a:solidFill>
                  <a:srgbClr val="FF0000"/>
                </a:solidFill>
              </a:rPr>
              <a:t>协调</a:t>
            </a:r>
            <a:r>
              <a:rPr kumimoji="1" lang="zh-CN" altLang="en-US" sz="2000" dirty="0" smtClean="0">
                <a:solidFill>
                  <a:srgbClr val="000000"/>
                </a:solidFill>
              </a:rPr>
              <a:t>不同职能部门资源的方式推进项目。</a:t>
            </a:r>
            <a:endParaRPr kumimoji="1" lang="zh-CN" altLang="en-US" sz="2000" dirty="0">
              <a:solidFill>
                <a:srgbClr val="000000"/>
              </a:solidFill>
            </a:endParaRPr>
          </a:p>
        </p:txBody>
      </p:sp>
    </p:spTree>
    <p:extLst>
      <p:ext uri="{BB962C8B-B14F-4D97-AF65-F5344CB8AC3E}">
        <p14:creationId xmlns:p14="http://schemas.microsoft.com/office/powerpoint/2010/main" val="15506751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44582" y="1248441"/>
            <a:ext cx="7770357" cy="3785652"/>
          </a:xfrm>
          <a:prstGeom prst="rect">
            <a:avLst/>
          </a:prstGeom>
          <a:noFill/>
        </p:spPr>
        <p:txBody>
          <a:bodyPr wrap="square" rtlCol="0">
            <a:spAutoFit/>
          </a:bodyPr>
          <a:lstStyle/>
          <a:p>
            <a:r>
              <a:rPr kumimoji="1" lang="en-US" altLang="zh-CN" sz="2000" dirty="0">
                <a:solidFill>
                  <a:srgbClr val="000000"/>
                </a:solidFill>
                <a:latin typeface="华文楷体"/>
                <a:ea typeface="华文楷体"/>
                <a:cs typeface="华文楷体"/>
              </a:rPr>
              <a:t>1. </a:t>
            </a:r>
            <a:r>
              <a:rPr kumimoji="1" lang="zh-CN" altLang="en-US" sz="2000" dirty="0" smtClean="0">
                <a:solidFill>
                  <a:srgbClr val="000000"/>
                </a:solidFill>
                <a:latin typeface="华文楷体"/>
                <a:ea typeface="华文楷体"/>
                <a:cs typeface="华文楷体"/>
              </a:rPr>
              <a:t>策划稿简陋</a:t>
            </a:r>
            <a:r>
              <a:rPr kumimoji="1" lang="zh-CN" altLang="en-US" sz="2000" dirty="0">
                <a:solidFill>
                  <a:srgbClr val="000000"/>
                </a:solidFill>
                <a:latin typeface="华文楷体"/>
                <a:ea typeface="华文楷体"/>
                <a:cs typeface="华文楷体"/>
              </a:rPr>
              <a:t>、粗糙</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交互动画、页面跳转</a:t>
            </a:r>
            <a:r>
              <a:rPr kumimoji="1" lang="en-US" altLang="zh-CN" sz="2000" dirty="0">
                <a:solidFill>
                  <a:srgbClr val="000000"/>
                </a:solidFill>
                <a:latin typeface="华文楷体"/>
                <a:ea typeface="华文楷体"/>
                <a:cs typeface="华文楷体"/>
              </a:rPr>
              <a:t>)</a:t>
            </a:r>
          </a:p>
          <a:p>
            <a:endParaRPr kumimoji="1" lang="en-US" altLang="zh-CN" sz="2000" dirty="0" smtClean="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rPr>
              <a:t>2</a:t>
            </a:r>
            <a:r>
              <a:rPr kumimoji="1" lang="en-US" altLang="zh-CN" sz="2000" dirty="0">
                <a:solidFill>
                  <a:srgbClr val="000000"/>
                </a:solidFill>
                <a:latin typeface="华文楷体"/>
                <a:ea typeface="华文楷体"/>
                <a:cs typeface="华文楷体"/>
              </a:rPr>
              <a:t>. </a:t>
            </a:r>
            <a:r>
              <a:rPr kumimoji="1" lang="zh-CN" altLang="en-US" sz="2000" dirty="0" smtClean="0">
                <a:solidFill>
                  <a:srgbClr val="000000"/>
                </a:solidFill>
                <a:latin typeface="华文楷体"/>
                <a:ea typeface="华文楷体"/>
                <a:cs typeface="华文楷体"/>
              </a:rPr>
              <a:t>设计稿初稿与策划稿</a:t>
            </a:r>
            <a:r>
              <a:rPr kumimoji="1" lang="zh-CN" altLang="en-US" sz="2000" dirty="0">
                <a:solidFill>
                  <a:srgbClr val="000000"/>
                </a:solidFill>
                <a:latin typeface="华文楷体"/>
                <a:ea typeface="华文楷体"/>
                <a:cs typeface="华文楷体"/>
              </a:rPr>
              <a:t>不一致</a:t>
            </a:r>
          </a:p>
          <a:p>
            <a:endParaRPr kumimoji="1" lang="en-US" altLang="zh-CN" sz="2000" dirty="0" smtClean="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rPr>
              <a:t>3</a:t>
            </a:r>
            <a:r>
              <a:rPr kumimoji="1" lang="en-US" altLang="zh-CN" sz="2000" dirty="0">
                <a:solidFill>
                  <a:srgbClr val="000000"/>
                </a:solidFill>
                <a:latin typeface="华文楷体"/>
                <a:ea typeface="华文楷体"/>
                <a:cs typeface="华文楷体"/>
              </a:rPr>
              <a:t>. </a:t>
            </a:r>
            <a:r>
              <a:rPr kumimoji="1" lang="zh-CN" altLang="en-US" sz="2000" dirty="0" smtClean="0">
                <a:solidFill>
                  <a:srgbClr val="000000"/>
                </a:solidFill>
                <a:latin typeface="华文楷体"/>
                <a:ea typeface="华文楷体"/>
                <a:cs typeface="华文楷体"/>
              </a:rPr>
              <a:t>开发中需求变更导致设计</a:t>
            </a:r>
            <a:r>
              <a:rPr kumimoji="1" lang="zh-CN" altLang="en-US" sz="2000" dirty="0">
                <a:solidFill>
                  <a:srgbClr val="000000"/>
                </a:solidFill>
                <a:latin typeface="华文楷体"/>
                <a:ea typeface="华文楷体"/>
                <a:cs typeface="华文楷体"/>
              </a:rPr>
              <a:t>、开发、测试以及需求方之间的沟通成本与项目风险均加大 </a:t>
            </a:r>
            <a:r>
              <a:rPr kumimoji="1" lang="en-US" altLang="zh-CN" sz="2000" dirty="0">
                <a:solidFill>
                  <a:srgbClr val="000000"/>
                </a:solidFill>
                <a:latin typeface="华文楷体"/>
                <a:ea typeface="华文楷体"/>
                <a:cs typeface="华文楷体"/>
              </a:rPr>
              <a:t>- </a:t>
            </a:r>
            <a:r>
              <a:rPr kumimoji="1" lang="zh-CN" altLang="en-US" sz="2000" dirty="0">
                <a:solidFill>
                  <a:srgbClr val="000000"/>
                </a:solidFill>
                <a:latin typeface="华文楷体"/>
                <a:ea typeface="华文楷体"/>
                <a:cs typeface="华文楷体"/>
              </a:rPr>
              <a:t>改动点未统一、</a:t>
            </a:r>
            <a:r>
              <a:rPr kumimoji="1" lang="zh-CN" altLang="en-US" sz="2000" dirty="0" smtClean="0">
                <a:solidFill>
                  <a:srgbClr val="000000"/>
                </a:solidFill>
                <a:latin typeface="华文楷体"/>
                <a:ea typeface="华文楷体"/>
                <a:cs typeface="华文楷体"/>
              </a:rPr>
              <a:t>设计稿改动前后未标记</a:t>
            </a:r>
            <a:endParaRPr kumimoji="1" lang="zh-CN" altLang="en-US" sz="2000" dirty="0">
              <a:solidFill>
                <a:srgbClr val="000000"/>
              </a:solidFill>
              <a:latin typeface="华文楷体"/>
              <a:ea typeface="华文楷体"/>
              <a:cs typeface="华文楷体"/>
            </a:endParaRPr>
          </a:p>
          <a:p>
            <a:endParaRPr kumimoji="1" lang="en-US" altLang="zh-CN" sz="2000" dirty="0" smtClean="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rPr>
              <a:t>4</a:t>
            </a:r>
            <a:r>
              <a:rPr kumimoji="1" lang="en-US" altLang="zh-CN" sz="2000" dirty="0">
                <a:solidFill>
                  <a:srgbClr val="000000"/>
                </a:solidFill>
                <a:latin typeface="华文楷体"/>
                <a:ea typeface="华文楷体"/>
                <a:cs typeface="华文楷体"/>
              </a:rPr>
              <a:t>. </a:t>
            </a:r>
            <a:r>
              <a:rPr kumimoji="1" lang="zh-CN" altLang="en-US" sz="2000" dirty="0" smtClean="0">
                <a:solidFill>
                  <a:srgbClr val="000000"/>
                </a:solidFill>
                <a:latin typeface="华文楷体"/>
                <a:ea typeface="华文楷体"/>
                <a:cs typeface="华文楷体"/>
              </a:rPr>
              <a:t>自测力</a:t>
            </a:r>
            <a:r>
              <a:rPr kumimoji="1" lang="zh-CN" altLang="en-US" sz="2000" dirty="0">
                <a:solidFill>
                  <a:srgbClr val="000000"/>
                </a:solidFill>
                <a:latin typeface="华文楷体"/>
                <a:ea typeface="华文楷体"/>
                <a:cs typeface="华文楷体"/>
              </a:rPr>
              <a:t>度不够、数据调试</a:t>
            </a:r>
          </a:p>
          <a:p>
            <a:endParaRPr kumimoji="1" lang="en-US" altLang="zh-CN" sz="2000" dirty="0" smtClean="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rPr>
              <a:t>5</a:t>
            </a:r>
            <a:r>
              <a:rPr kumimoji="1" lang="en-US" altLang="zh-CN" sz="2000" dirty="0">
                <a:solidFill>
                  <a:srgbClr val="000000"/>
                </a:solidFill>
                <a:latin typeface="华文楷体"/>
                <a:ea typeface="华文楷体"/>
                <a:cs typeface="华文楷体"/>
              </a:rPr>
              <a:t>. </a:t>
            </a:r>
            <a:r>
              <a:rPr kumimoji="1" lang="zh-CN" altLang="en-US" sz="2000" dirty="0">
                <a:solidFill>
                  <a:srgbClr val="000000"/>
                </a:solidFill>
                <a:latin typeface="华文楷体"/>
                <a:ea typeface="华文楷体"/>
                <a:cs typeface="华文楷体"/>
              </a:rPr>
              <a:t>测试版本发布与改动点描述</a:t>
            </a:r>
          </a:p>
          <a:p>
            <a:endParaRPr kumimoji="1" lang="en-US" altLang="zh-CN" sz="2000" dirty="0" smtClean="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rPr>
              <a:t>6</a:t>
            </a:r>
            <a:r>
              <a:rPr kumimoji="1" lang="en-US" altLang="zh-CN" sz="2000" dirty="0">
                <a:solidFill>
                  <a:srgbClr val="000000"/>
                </a:solidFill>
                <a:latin typeface="华文楷体"/>
                <a:ea typeface="华文楷体"/>
                <a:cs typeface="华文楷体"/>
              </a:rPr>
              <a:t>. </a:t>
            </a:r>
            <a:r>
              <a:rPr kumimoji="1" lang="zh-CN" altLang="en-US" sz="2000" dirty="0">
                <a:solidFill>
                  <a:srgbClr val="000000"/>
                </a:solidFill>
                <a:latin typeface="华文楷体"/>
                <a:ea typeface="华文楷体"/>
                <a:cs typeface="华文楷体"/>
              </a:rPr>
              <a:t>重点功能测试、兼容测试、第三方功能测试</a:t>
            </a:r>
          </a:p>
        </p:txBody>
      </p:sp>
      <p:sp>
        <p:nvSpPr>
          <p:cNvPr id="2" name="文本框 1"/>
          <p:cNvSpPr txBox="1"/>
          <p:nvPr/>
        </p:nvSpPr>
        <p:spPr>
          <a:xfrm>
            <a:off x="899518" y="596443"/>
            <a:ext cx="4272712" cy="400110"/>
          </a:xfrm>
          <a:prstGeom prst="rect">
            <a:avLst/>
          </a:prstGeom>
          <a:noFill/>
          <a:ln>
            <a:noFill/>
          </a:ln>
        </p:spPr>
        <p:txBody>
          <a:bodyPr wrap="square" rtlCol="0">
            <a:spAutoFit/>
          </a:bodyPr>
          <a:lstStyle/>
          <a:p>
            <a:r>
              <a:rPr kumimoji="1" lang="zh-CN" altLang="en-US" sz="2000" dirty="0" smtClean="0"/>
              <a:t>互联网项目推进过程中部分问题：</a:t>
            </a:r>
            <a:endParaRPr kumimoji="1" lang="zh-CN" altLang="en-US" sz="2000" dirty="0" smtClean="0"/>
          </a:p>
        </p:txBody>
      </p:sp>
    </p:spTree>
    <p:extLst>
      <p:ext uri="{BB962C8B-B14F-4D97-AF65-F5344CB8AC3E}">
        <p14:creationId xmlns:p14="http://schemas.microsoft.com/office/powerpoint/2010/main" val="36949163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006123" y="1102850"/>
            <a:ext cx="4299700" cy="4233161"/>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8" name="椭圆 7"/>
          <p:cNvSpPr/>
          <p:nvPr/>
        </p:nvSpPr>
        <p:spPr>
          <a:xfrm>
            <a:off x="2241712" y="1862697"/>
            <a:ext cx="1213634" cy="1102155"/>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9" name="文本框 8"/>
          <p:cNvSpPr txBox="1"/>
          <p:nvPr/>
        </p:nvSpPr>
        <p:spPr>
          <a:xfrm>
            <a:off x="3242040" y="3130311"/>
            <a:ext cx="1860552" cy="412177"/>
          </a:xfrm>
          <a:prstGeom prst="rect">
            <a:avLst/>
          </a:prstGeom>
          <a:noFill/>
          <a:ln>
            <a:noFill/>
          </a:ln>
        </p:spPr>
        <p:txBody>
          <a:bodyPr wrap="square" rtlCol="0">
            <a:spAutoFit/>
          </a:bodyPr>
          <a:lstStyle/>
          <a:p>
            <a:pPr algn="ctr"/>
            <a:r>
              <a:rPr kumimoji="1" lang="zh-CN" altLang="en-US" sz="2000" dirty="0" smtClean="0"/>
              <a:t>裁剪</a:t>
            </a:r>
          </a:p>
        </p:txBody>
      </p:sp>
      <p:sp>
        <p:nvSpPr>
          <p:cNvPr id="10" name="文本框 9"/>
          <p:cNvSpPr txBox="1"/>
          <p:nvPr/>
        </p:nvSpPr>
        <p:spPr>
          <a:xfrm>
            <a:off x="2279438" y="2249299"/>
            <a:ext cx="1175908" cy="338554"/>
          </a:xfrm>
          <a:prstGeom prst="rect">
            <a:avLst/>
          </a:prstGeom>
          <a:noFill/>
          <a:ln>
            <a:noFill/>
          </a:ln>
        </p:spPr>
        <p:txBody>
          <a:bodyPr wrap="square" rtlCol="0">
            <a:spAutoFit/>
          </a:bodyPr>
          <a:lstStyle/>
          <a:p>
            <a:pPr algn="ctr"/>
            <a:r>
              <a:rPr kumimoji="1" lang="zh-CN" altLang="en-US" sz="1600" dirty="0" smtClean="0"/>
              <a:t>过程组</a:t>
            </a:r>
          </a:p>
        </p:txBody>
      </p:sp>
      <p:sp>
        <p:nvSpPr>
          <p:cNvPr id="11" name="椭圆 10"/>
          <p:cNvSpPr/>
          <p:nvPr/>
        </p:nvSpPr>
        <p:spPr>
          <a:xfrm>
            <a:off x="3541637" y="4233856"/>
            <a:ext cx="1213634" cy="1102155"/>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2" name="文本框 11"/>
          <p:cNvSpPr txBox="1"/>
          <p:nvPr/>
        </p:nvSpPr>
        <p:spPr>
          <a:xfrm>
            <a:off x="3515044" y="4572704"/>
            <a:ext cx="1240227" cy="338554"/>
          </a:xfrm>
          <a:prstGeom prst="rect">
            <a:avLst/>
          </a:prstGeom>
          <a:noFill/>
          <a:ln>
            <a:noFill/>
          </a:ln>
        </p:spPr>
        <p:txBody>
          <a:bodyPr wrap="square" rtlCol="0">
            <a:spAutoFit/>
          </a:bodyPr>
          <a:lstStyle/>
          <a:p>
            <a:pPr algn="ctr"/>
            <a:r>
              <a:rPr kumimoji="1" lang="zh-CN" altLang="en-US" sz="1600" dirty="0" smtClean="0"/>
              <a:t>工具</a:t>
            </a:r>
            <a:r>
              <a:rPr kumimoji="1" lang="en-US" altLang="zh-CN" sz="1600" dirty="0" smtClean="0"/>
              <a:t>/</a:t>
            </a:r>
            <a:r>
              <a:rPr kumimoji="1" lang="zh-CN" altLang="en-US" sz="1600" dirty="0" smtClean="0"/>
              <a:t>技术</a:t>
            </a:r>
          </a:p>
        </p:txBody>
      </p:sp>
      <p:sp>
        <p:nvSpPr>
          <p:cNvPr id="13" name="椭圆 12"/>
          <p:cNvSpPr/>
          <p:nvPr/>
        </p:nvSpPr>
        <p:spPr>
          <a:xfrm>
            <a:off x="4872623" y="1862697"/>
            <a:ext cx="1213634" cy="1102155"/>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4" name="文本框 13"/>
          <p:cNvSpPr txBox="1"/>
          <p:nvPr/>
        </p:nvSpPr>
        <p:spPr>
          <a:xfrm>
            <a:off x="4872623" y="2275714"/>
            <a:ext cx="1213634" cy="338554"/>
          </a:xfrm>
          <a:prstGeom prst="rect">
            <a:avLst/>
          </a:prstGeom>
          <a:noFill/>
          <a:ln>
            <a:noFill/>
          </a:ln>
        </p:spPr>
        <p:txBody>
          <a:bodyPr wrap="square" rtlCol="0">
            <a:spAutoFit/>
          </a:bodyPr>
          <a:lstStyle/>
          <a:p>
            <a:pPr algn="ctr"/>
            <a:r>
              <a:rPr kumimoji="1" lang="zh-CN" altLang="en-US" sz="1600" dirty="0" smtClean="0"/>
              <a:t>知识领域</a:t>
            </a:r>
          </a:p>
        </p:txBody>
      </p:sp>
      <p:sp>
        <p:nvSpPr>
          <p:cNvPr id="15" name="文本框 14"/>
          <p:cNvSpPr txBox="1"/>
          <p:nvPr/>
        </p:nvSpPr>
        <p:spPr>
          <a:xfrm>
            <a:off x="579333" y="568135"/>
            <a:ext cx="4293289" cy="400110"/>
          </a:xfrm>
          <a:prstGeom prst="rect">
            <a:avLst/>
          </a:prstGeom>
          <a:noFill/>
          <a:ln>
            <a:noFill/>
          </a:ln>
        </p:spPr>
        <p:txBody>
          <a:bodyPr wrap="square" rtlCol="0">
            <a:spAutoFit/>
          </a:bodyPr>
          <a:lstStyle/>
          <a:p>
            <a:r>
              <a:rPr kumimoji="1" lang="zh-CN" altLang="en-US" sz="2000" dirty="0" smtClean="0"/>
              <a:t>问题分析与解决</a:t>
            </a:r>
            <a:r>
              <a:rPr kumimoji="1" lang="en-US" altLang="zh-CN" sz="2000" dirty="0" smtClean="0"/>
              <a:t>(</a:t>
            </a:r>
            <a:r>
              <a:rPr kumimoji="1" lang="zh-CN" altLang="en-US" sz="2000" dirty="0" smtClean="0"/>
              <a:t>过程优化</a:t>
            </a:r>
            <a:r>
              <a:rPr kumimoji="1" lang="en-US" altLang="zh-CN" sz="2000" dirty="0" smtClean="0"/>
              <a:t>)</a:t>
            </a:r>
            <a:endParaRPr kumimoji="1" lang="zh-CN" altLang="en-US" sz="2000" dirty="0" smtClean="0"/>
          </a:p>
        </p:txBody>
      </p:sp>
    </p:spTree>
    <p:extLst>
      <p:ext uri="{BB962C8B-B14F-4D97-AF65-F5344CB8AC3E}">
        <p14:creationId xmlns:p14="http://schemas.microsoft.com/office/powerpoint/2010/main" val="11674955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4564" y="628316"/>
            <a:ext cx="8638021" cy="707886"/>
          </a:xfrm>
          <a:prstGeom prst="rect">
            <a:avLst/>
          </a:prstGeom>
          <a:noFill/>
        </p:spPr>
        <p:txBody>
          <a:bodyPr wrap="square" rtlCol="0">
            <a:spAutoFit/>
          </a:bodyPr>
          <a:lstStyle/>
          <a:p>
            <a:pPr algn="ctr"/>
            <a:r>
              <a:rPr kumimoji="1" lang="zh-CN" altLang="en-US" sz="4000" dirty="0" smtClean="0">
                <a:solidFill>
                  <a:srgbClr val="000000"/>
                </a:solidFill>
              </a:rPr>
              <a:t>第</a:t>
            </a:r>
            <a:r>
              <a:rPr kumimoji="1" lang="zh-CN" altLang="en-US" sz="4000" dirty="0" smtClean="0">
                <a:solidFill>
                  <a:srgbClr val="000000"/>
                </a:solidFill>
              </a:rPr>
              <a:t>三</a:t>
            </a:r>
            <a:r>
              <a:rPr kumimoji="1" lang="zh-CN" altLang="en-US" sz="4000" dirty="0" smtClean="0">
                <a:solidFill>
                  <a:srgbClr val="000000"/>
                </a:solidFill>
              </a:rPr>
              <a:t>部分</a:t>
            </a:r>
            <a:r>
              <a:rPr kumimoji="1" lang="zh-CN" altLang="en-US" sz="4000" dirty="0" smtClean="0">
                <a:solidFill>
                  <a:srgbClr val="000000"/>
                </a:solidFill>
              </a:rPr>
              <a:t> </a:t>
            </a:r>
            <a:r>
              <a:rPr kumimoji="1" lang="zh-CN" altLang="en-US" sz="4000" dirty="0" smtClean="0"/>
              <a:t>敏捷开发</a:t>
            </a:r>
            <a:r>
              <a:rPr kumimoji="1" lang="en-US" altLang="zh-CN" sz="4000" dirty="0"/>
              <a:t>/</a:t>
            </a:r>
            <a:r>
              <a:rPr kumimoji="1" lang="zh-CN" altLang="en-US" sz="4000" dirty="0"/>
              <a:t>管理和 </a:t>
            </a:r>
            <a:r>
              <a:rPr kumimoji="1" lang="en-US" altLang="zh-CN" sz="4000" dirty="0" err="1"/>
              <a:t>DevOps</a:t>
            </a:r>
            <a:endParaRPr kumimoji="1" lang="zh-CN" altLang="en-US" sz="4000" dirty="0">
              <a:solidFill>
                <a:srgbClr val="000000"/>
              </a:solidFill>
            </a:endParaRPr>
          </a:p>
        </p:txBody>
      </p:sp>
      <p:sp>
        <p:nvSpPr>
          <p:cNvPr id="6" name="文本框 5"/>
          <p:cNvSpPr txBox="1"/>
          <p:nvPr/>
        </p:nvSpPr>
        <p:spPr>
          <a:xfrm>
            <a:off x="1371600" y="1657684"/>
            <a:ext cx="6609347" cy="707886"/>
          </a:xfrm>
          <a:prstGeom prst="rect">
            <a:avLst/>
          </a:prstGeom>
          <a:noFill/>
        </p:spPr>
        <p:txBody>
          <a:bodyPr wrap="square" rtlCol="0">
            <a:spAutoFit/>
          </a:bodyPr>
          <a:lstStyle/>
          <a:p>
            <a:r>
              <a:rPr kumimoji="1" lang="zh-CN" altLang="en-US" sz="2000" dirty="0" smtClean="0">
                <a:solidFill>
                  <a:srgbClr val="000000"/>
                </a:solidFill>
                <a:latin typeface="华文楷体"/>
                <a:ea typeface="华文楷体"/>
                <a:cs typeface="华文楷体"/>
              </a:rPr>
              <a:t>已经有了标准化</a:t>
            </a:r>
            <a:r>
              <a:rPr kumimoji="1" lang="zh-CN" altLang="en-US" sz="2000" dirty="0">
                <a:solidFill>
                  <a:srgbClr val="000000"/>
                </a:solidFill>
                <a:latin typeface="华文楷体"/>
                <a:ea typeface="华文楷体"/>
                <a:cs typeface="华文楷体"/>
              </a:rPr>
              <a:t>的项目管理体系为什么还有其他的项目管理过程</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理论 </a:t>
            </a:r>
            <a:r>
              <a:rPr kumimoji="1" lang="zh-CN" altLang="en-US" sz="2000" dirty="0" smtClean="0">
                <a:solidFill>
                  <a:srgbClr val="000000"/>
                </a:solidFill>
                <a:latin typeface="华文楷体"/>
                <a:ea typeface="华文楷体"/>
                <a:cs typeface="华文楷体"/>
              </a:rPr>
              <a:t>？</a:t>
            </a:r>
            <a:endParaRPr kumimoji="1" lang="zh-CN" altLang="en-US" sz="2000" dirty="0">
              <a:solidFill>
                <a:srgbClr val="000000"/>
              </a:solidFill>
              <a:latin typeface="华文楷体"/>
              <a:ea typeface="华文楷体"/>
              <a:cs typeface="华文楷体"/>
            </a:endParaRPr>
          </a:p>
        </p:txBody>
      </p:sp>
      <p:sp>
        <p:nvSpPr>
          <p:cNvPr id="8" name="文本框 7"/>
          <p:cNvSpPr txBox="1"/>
          <p:nvPr/>
        </p:nvSpPr>
        <p:spPr>
          <a:xfrm>
            <a:off x="1371600" y="2642745"/>
            <a:ext cx="6443579" cy="707886"/>
          </a:xfrm>
          <a:prstGeom prst="rect">
            <a:avLst/>
          </a:prstGeom>
          <a:noFill/>
        </p:spPr>
        <p:txBody>
          <a:bodyPr wrap="square" rtlCol="0">
            <a:spAutoFit/>
          </a:bodyPr>
          <a:lstStyle/>
          <a:p>
            <a:r>
              <a:rPr kumimoji="1" lang="en-US" altLang="zh-CN" sz="2000" dirty="0">
                <a:solidFill>
                  <a:srgbClr val="000000"/>
                </a:solidFill>
                <a:latin typeface="华文楷体"/>
                <a:ea typeface="华文楷体"/>
                <a:cs typeface="华文楷体"/>
              </a:rPr>
              <a:t>1. </a:t>
            </a:r>
            <a:r>
              <a:rPr kumimoji="1" lang="zh-CN" altLang="en-US" sz="2000" dirty="0">
                <a:solidFill>
                  <a:srgbClr val="000000"/>
                </a:solidFill>
                <a:latin typeface="华文楷体"/>
                <a:ea typeface="华文楷体"/>
                <a:cs typeface="华文楷体"/>
              </a:rPr>
              <a:t>项</a:t>
            </a:r>
            <a:r>
              <a:rPr kumimoji="1" lang="zh-CN" altLang="en-US" sz="2000" dirty="0" smtClean="0">
                <a:solidFill>
                  <a:srgbClr val="000000"/>
                </a:solidFill>
                <a:latin typeface="华文楷体"/>
                <a:ea typeface="华文楷体"/>
                <a:cs typeface="华文楷体"/>
              </a:rPr>
              <a:t>目处在</a:t>
            </a:r>
            <a:r>
              <a:rPr kumimoji="1" lang="zh-CN" altLang="en-US" sz="2000" dirty="0" smtClean="0">
                <a:solidFill>
                  <a:srgbClr val="FF0000"/>
                </a:solidFill>
                <a:latin typeface="华文楷体"/>
                <a:ea typeface="华文楷体"/>
                <a:cs typeface="华文楷体"/>
              </a:rPr>
              <a:t>竞争愈发激烈</a:t>
            </a:r>
            <a:r>
              <a:rPr kumimoji="1" lang="zh-CN" altLang="en-US" sz="2000" dirty="0" smtClean="0">
                <a:solidFill>
                  <a:srgbClr val="000000"/>
                </a:solidFill>
                <a:latin typeface="华文楷体"/>
                <a:ea typeface="华文楷体"/>
                <a:cs typeface="华文楷体"/>
              </a:rPr>
              <a:t>的环境中，产品胜出不单单在产品本身</a:t>
            </a:r>
            <a:r>
              <a:rPr kumimoji="1" lang="zh-CN" altLang="en-US" sz="2000" dirty="0" smtClean="0">
                <a:solidFill>
                  <a:srgbClr val="FF0000"/>
                </a:solidFill>
                <a:latin typeface="华文楷体"/>
                <a:ea typeface="华文楷体"/>
                <a:cs typeface="华文楷体"/>
              </a:rPr>
              <a:t>质量</a:t>
            </a:r>
            <a:r>
              <a:rPr kumimoji="1" lang="zh-CN" altLang="en-US" sz="2000" dirty="0" smtClean="0">
                <a:solidFill>
                  <a:srgbClr val="000000"/>
                </a:solidFill>
                <a:latin typeface="华文楷体"/>
                <a:ea typeface="华文楷体"/>
                <a:cs typeface="华文楷体"/>
              </a:rPr>
              <a:t>也在于产品推向市场的</a:t>
            </a:r>
            <a:r>
              <a:rPr kumimoji="1" lang="zh-CN" altLang="en-US" sz="2000" dirty="0" smtClean="0">
                <a:solidFill>
                  <a:srgbClr val="FF0000"/>
                </a:solidFill>
                <a:latin typeface="华文楷体"/>
                <a:ea typeface="华文楷体"/>
                <a:cs typeface="华文楷体"/>
              </a:rPr>
              <a:t>速度</a:t>
            </a:r>
            <a:r>
              <a:rPr kumimoji="1" lang="zh-CN" altLang="en-US" sz="2000" dirty="0" smtClean="0">
                <a:solidFill>
                  <a:srgbClr val="000000"/>
                </a:solidFill>
                <a:latin typeface="华文楷体"/>
                <a:ea typeface="华文楷体"/>
                <a:cs typeface="华文楷体"/>
              </a:rPr>
              <a:t> 。</a:t>
            </a:r>
          </a:p>
        </p:txBody>
      </p:sp>
      <p:sp>
        <p:nvSpPr>
          <p:cNvPr id="9" name="文本框 8"/>
          <p:cNvSpPr txBox="1"/>
          <p:nvPr/>
        </p:nvSpPr>
        <p:spPr>
          <a:xfrm>
            <a:off x="1371600" y="3627806"/>
            <a:ext cx="6443579" cy="707886"/>
          </a:xfrm>
          <a:prstGeom prst="rect">
            <a:avLst/>
          </a:prstGeom>
          <a:noFill/>
        </p:spPr>
        <p:txBody>
          <a:bodyPr wrap="square" rtlCol="0">
            <a:spAutoFit/>
          </a:bodyPr>
          <a:lstStyle/>
          <a:p>
            <a:r>
              <a:rPr kumimoji="1" lang="en-US" altLang="zh-CN" sz="2000" dirty="0" smtClean="0">
                <a:solidFill>
                  <a:srgbClr val="000000"/>
                </a:solidFill>
                <a:latin typeface="华文楷体"/>
                <a:ea typeface="华文楷体"/>
                <a:cs typeface="华文楷体"/>
              </a:rPr>
              <a:t>2</a:t>
            </a:r>
            <a:r>
              <a:rPr kumimoji="1" lang="en-US" altLang="zh-CN" sz="2000" dirty="0">
                <a:solidFill>
                  <a:srgbClr val="000000"/>
                </a:solidFill>
                <a:latin typeface="华文楷体"/>
                <a:ea typeface="华文楷体"/>
                <a:cs typeface="华文楷体"/>
              </a:rPr>
              <a:t>. </a:t>
            </a:r>
            <a:r>
              <a:rPr kumimoji="1" lang="zh-CN" altLang="en-US" sz="2000" dirty="0">
                <a:solidFill>
                  <a:srgbClr val="000000"/>
                </a:solidFill>
                <a:latin typeface="华文楷体"/>
                <a:ea typeface="华文楷体"/>
                <a:cs typeface="华文楷体"/>
              </a:rPr>
              <a:t>本质上，</a:t>
            </a:r>
            <a:r>
              <a:rPr kumimoji="1" lang="zh-CN" altLang="en-US" sz="2000" dirty="0">
                <a:solidFill>
                  <a:srgbClr val="FF0000"/>
                </a:solidFill>
                <a:latin typeface="华文楷体"/>
                <a:ea typeface="华文楷体"/>
                <a:cs typeface="华文楷体"/>
              </a:rPr>
              <a:t>降低</a:t>
            </a:r>
            <a:r>
              <a:rPr kumimoji="1" lang="zh-CN" altLang="en-US" sz="2000" dirty="0">
                <a:solidFill>
                  <a:srgbClr val="000000"/>
                </a:solidFill>
                <a:latin typeface="华文楷体"/>
                <a:ea typeface="华文楷体"/>
                <a:cs typeface="华文楷体"/>
              </a:rPr>
              <a:t>沟通成本和试错成本的方式方法；</a:t>
            </a:r>
            <a:r>
              <a:rPr kumimoji="1" lang="zh-CN" altLang="en-US" sz="2000" dirty="0">
                <a:solidFill>
                  <a:srgbClr val="FF0000"/>
                </a:solidFill>
                <a:latin typeface="华文楷体"/>
                <a:ea typeface="华文楷体"/>
                <a:cs typeface="华文楷体"/>
              </a:rPr>
              <a:t>快速</a:t>
            </a:r>
            <a:r>
              <a:rPr kumimoji="1" lang="zh-CN" altLang="en-US" sz="2000" dirty="0">
                <a:solidFill>
                  <a:srgbClr val="000000"/>
                </a:solidFill>
                <a:latin typeface="华文楷体"/>
                <a:ea typeface="华文楷体"/>
                <a:cs typeface="华文楷体"/>
              </a:rPr>
              <a:t>迭代出可高质量</a:t>
            </a:r>
            <a:r>
              <a:rPr kumimoji="1" lang="en-US" altLang="zh-CN" sz="2000" dirty="0">
                <a:solidFill>
                  <a:srgbClr val="000000"/>
                </a:solidFill>
                <a:latin typeface="华文楷体"/>
                <a:ea typeface="华文楷体"/>
                <a:cs typeface="华文楷体"/>
              </a:rPr>
              <a:t>&amp;</a:t>
            </a:r>
            <a:r>
              <a:rPr kumimoji="1" lang="zh-CN" altLang="en-US" sz="2000" dirty="0">
                <a:solidFill>
                  <a:srgbClr val="000000"/>
                </a:solidFill>
                <a:latin typeface="华文楷体"/>
                <a:ea typeface="华文楷体"/>
                <a:cs typeface="华文楷体"/>
              </a:rPr>
              <a:t>稳定的产品</a:t>
            </a:r>
            <a:r>
              <a:rPr kumimoji="1" lang="zh-CN" altLang="en-US" sz="2000" dirty="0" smtClean="0">
                <a:solidFill>
                  <a:srgbClr val="000000"/>
                </a:solidFill>
                <a:latin typeface="华文楷体"/>
                <a:ea typeface="华文楷体"/>
                <a:cs typeface="华文楷体"/>
              </a:rPr>
              <a:t>。</a:t>
            </a:r>
            <a:endParaRPr kumimoji="1" lang="zh-CN" altLang="en-US" sz="2000" dirty="0">
              <a:solidFill>
                <a:srgbClr val="000000"/>
              </a:solidFill>
              <a:latin typeface="华文楷体"/>
              <a:ea typeface="华文楷体"/>
              <a:cs typeface="华文楷体"/>
            </a:endParaRPr>
          </a:p>
        </p:txBody>
      </p:sp>
      <p:sp>
        <p:nvSpPr>
          <p:cNvPr id="10" name="文本框 9"/>
          <p:cNvSpPr txBox="1"/>
          <p:nvPr/>
        </p:nvSpPr>
        <p:spPr>
          <a:xfrm>
            <a:off x="1371600" y="4612866"/>
            <a:ext cx="6443579" cy="400110"/>
          </a:xfrm>
          <a:prstGeom prst="rect">
            <a:avLst/>
          </a:prstGeom>
          <a:noFill/>
        </p:spPr>
        <p:txBody>
          <a:bodyPr wrap="square" rtlCol="0">
            <a:spAutoFit/>
          </a:bodyPr>
          <a:lstStyle/>
          <a:p>
            <a:r>
              <a:rPr kumimoji="1" lang="en-US" altLang="zh-CN" sz="2000" dirty="0" smtClean="0">
                <a:solidFill>
                  <a:srgbClr val="000000"/>
                </a:solidFill>
                <a:latin typeface="华文楷体"/>
                <a:ea typeface="华文楷体"/>
                <a:cs typeface="华文楷体"/>
              </a:rPr>
              <a:t>3</a:t>
            </a:r>
            <a:r>
              <a:rPr kumimoji="1" lang="en-US" altLang="zh-CN" sz="2000" dirty="0">
                <a:solidFill>
                  <a:srgbClr val="000000"/>
                </a:solidFill>
                <a:latin typeface="华文楷体"/>
                <a:ea typeface="华文楷体"/>
                <a:cs typeface="华文楷体"/>
              </a:rPr>
              <a:t>. </a:t>
            </a:r>
            <a:r>
              <a:rPr kumimoji="1" lang="zh-CN" altLang="en-US" sz="2000" dirty="0">
                <a:solidFill>
                  <a:srgbClr val="000000"/>
                </a:solidFill>
                <a:latin typeface="华文楷体"/>
                <a:ea typeface="华文楷体"/>
                <a:cs typeface="华文楷体"/>
              </a:rPr>
              <a:t>开发用户真正需要的产品。</a:t>
            </a:r>
          </a:p>
        </p:txBody>
      </p:sp>
    </p:spTree>
    <p:extLst>
      <p:ext uri="{BB962C8B-B14F-4D97-AF65-F5344CB8AC3E}">
        <p14:creationId xmlns:p14="http://schemas.microsoft.com/office/powerpoint/2010/main" val="32017906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46780" y="467191"/>
            <a:ext cx="6906126" cy="1631216"/>
          </a:xfrm>
          <a:prstGeom prst="rect">
            <a:avLst/>
          </a:prstGeom>
          <a:noFill/>
        </p:spPr>
        <p:txBody>
          <a:bodyPr wrap="square" rtlCol="0">
            <a:spAutoFit/>
          </a:bodyPr>
          <a:lstStyle/>
          <a:p>
            <a:r>
              <a:rPr kumimoji="1" lang="zh-CN" altLang="en-US" sz="2000" dirty="0" smtClean="0">
                <a:solidFill>
                  <a:srgbClr val="000000"/>
                </a:solidFill>
                <a:latin typeface="华文楷体"/>
                <a:ea typeface="华文楷体"/>
                <a:cs typeface="华文楷体"/>
              </a:rPr>
              <a:t>定义：</a:t>
            </a:r>
            <a:endParaRPr kumimoji="1" lang="en-US" altLang="zh-CN" sz="2000" dirty="0" smtClean="0">
              <a:solidFill>
                <a:srgbClr val="000000"/>
              </a:solidFill>
              <a:latin typeface="华文楷体"/>
              <a:ea typeface="华文楷体"/>
              <a:cs typeface="华文楷体"/>
            </a:endParaRPr>
          </a:p>
          <a:p>
            <a:r>
              <a:rPr kumimoji="1" lang="zh-CN" altLang="en-US" sz="2000" dirty="0" smtClean="0">
                <a:solidFill>
                  <a:srgbClr val="000000"/>
                </a:solidFill>
                <a:latin typeface="华文楷体"/>
                <a:ea typeface="华文楷体"/>
                <a:cs typeface="华文楷体"/>
              </a:rPr>
              <a:t>敏捷开发是一种团队</a:t>
            </a:r>
            <a:r>
              <a:rPr kumimoji="1" lang="zh-CN" altLang="en-US" sz="2000" dirty="0">
                <a:solidFill>
                  <a:srgbClr val="000000"/>
                </a:solidFill>
                <a:latin typeface="华文楷体"/>
                <a:ea typeface="华文楷体"/>
                <a:cs typeface="华文楷体"/>
              </a:rPr>
              <a:t>管理工作的方式，以人为核心、迭代、循序渐进的开发方法。在敏捷开发中，软件项目的构建被切分成多个子项目，各个子项目的成果都经过测试，具备集成和可运行的特征。</a:t>
            </a:r>
          </a:p>
        </p:txBody>
      </p:sp>
      <p:sp>
        <p:nvSpPr>
          <p:cNvPr id="7" name="文本框 6"/>
          <p:cNvSpPr txBox="1"/>
          <p:nvPr/>
        </p:nvSpPr>
        <p:spPr>
          <a:xfrm>
            <a:off x="746780" y="2395590"/>
            <a:ext cx="6906126" cy="3477875"/>
          </a:xfrm>
          <a:prstGeom prst="rect">
            <a:avLst/>
          </a:prstGeom>
          <a:noFill/>
        </p:spPr>
        <p:txBody>
          <a:bodyPr wrap="square" rtlCol="0">
            <a:spAutoFit/>
          </a:bodyPr>
          <a:lstStyle/>
          <a:p>
            <a:r>
              <a:rPr kumimoji="1" lang="zh-CN" altLang="en-US" sz="2000" dirty="0">
                <a:solidFill>
                  <a:srgbClr val="000000"/>
                </a:solidFill>
                <a:latin typeface="华文楷体"/>
                <a:ea typeface="华文楷体"/>
                <a:cs typeface="华文楷体"/>
              </a:rPr>
              <a:t>宣言</a:t>
            </a:r>
            <a:r>
              <a:rPr kumimoji="1" lang="zh-CN" altLang="en-US" sz="2000" dirty="0" smtClean="0">
                <a:solidFill>
                  <a:srgbClr val="000000"/>
                </a:solidFill>
                <a:latin typeface="华文楷体"/>
                <a:ea typeface="华文楷体"/>
                <a:cs typeface="华文楷体"/>
              </a:rPr>
              <a:t>：</a:t>
            </a:r>
            <a:endParaRPr kumimoji="1" lang="en-US" altLang="zh-CN" sz="2000" dirty="0" smtClean="0">
              <a:solidFill>
                <a:srgbClr val="000000"/>
              </a:solidFill>
              <a:latin typeface="华文楷体"/>
              <a:ea typeface="华文楷体"/>
              <a:cs typeface="华文楷体"/>
            </a:endParaRPr>
          </a:p>
          <a:p>
            <a:r>
              <a:rPr kumimoji="1" lang="zh-CN" altLang="en-US" sz="2000" dirty="0">
                <a:solidFill>
                  <a:srgbClr val="000000"/>
                </a:solidFill>
                <a:latin typeface="华文楷体"/>
                <a:ea typeface="华文楷体"/>
                <a:cs typeface="华文楷体"/>
              </a:rPr>
              <a:t>个体和互动 高于 流程和工具 （人是团队核心，</a:t>
            </a:r>
            <a:r>
              <a:rPr kumimoji="1" lang="zh-CN" altLang="en-US" sz="2000" dirty="0" smtClean="0">
                <a:solidFill>
                  <a:srgbClr val="000000"/>
                </a:solidFill>
                <a:latin typeface="华文楷体"/>
                <a:ea typeface="华文楷体"/>
                <a:cs typeface="华文楷体"/>
              </a:rPr>
              <a:t>流程和工具只是为了提供效率</a:t>
            </a:r>
            <a:r>
              <a:rPr kumimoji="1" lang="zh-CN" altLang="en-US" sz="2000" dirty="0">
                <a:solidFill>
                  <a:srgbClr val="000000"/>
                </a:solidFill>
                <a:latin typeface="华文楷体"/>
                <a:ea typeface="华文楷体"/>
                <a:cs typeface="华文楷体"/>
              </a:rPr>
              <a:t>）</a:t>
            </a:r>
          </a:p>
          <a:p>
            <a:r>
              <a:rPr kumimoji="1" lang="zh-CN" altLang="en-US" sz="2000" dirty="0">
                <a:solidFill>
                  <a:srgbClr val="000000"/>
                </a:solidFill>
                <a:latin typeface="华文楷体"/>
                <a:ea typeface="华文楷体"/>
                <a:cs typeface="华文楷体"/>
              </a:rPr>
              <a:t>工作的软件 高于 详尽的文档  </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文档应当短小精悍、主次分明、分类清楚</a:t>
            </a:r>
            <a:r>
              <a:rPr kumimoji="1" lang="en-US" altLang="zh-CN" sz="2000" dirty="0">
                <a:solidFill>
                  <a:srgbClr val="000000"/>
                </a:solidFill>
                <a:latin typeface="华文楷体"/>
                <a:ea typeface="华文楷体"/>
                <a:cs typeface="华文楷体"/>
              </a:rPr>
              <a:t>)</a:t>
            </a:r>
          </a:p>
          <a:p>
            <a:r>
              <a:rPr kumimoji="1" lang="zh-CN" altLang="en-US" sz="2000" dirty="0">
                <a:solidFill>
                  <a:srgbClr val="000000"/>
                </a:solidFill>
                <a:latin typeface="华文楷体"/>
                <a:ea typeface="华文楷体"/>
                <a:cs typeface="华文楷体"/>
              </a:rPr>
              <a:t>客户合作   高于 合同谈判   </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项目环境不明朗与变化导致需求不确定与变更，需要项目团队与客户彼此精诚合作，常沟通、及时反馈</a:t>
            </a:r>
            <a:r>
              <a:rPr kumimoji="1" lang="en-US" altLang="zh-CN" sz="2000" dirty="0">
                <a:solidFill>
                  <a:srgbClr val="000000"/>
                </a:solidFill>
                <a:latin typeface="华文楷体"/>
                <a:ea typeface="华文楷体"/>
                <a:cs typeface="华文楷体"/>
              </a:rPr>
              <a:t>)</a:t>
            </a:r>
          </a:p>
          <a:p>
            <a:r>
              <a:rPr kumimoji="1" lang="zh-CN" altLang="en-US" sz="2000" dirty="0">
                <a:solidFill>
                  <a:srgbClr val="000000"/>
                </a:solidFill>
                <a:latin typeface="华文楷体"/>
                <a:ea typeface="华文楷体"/>
                <a:cs typeface="华文楷体"/>
              </a:rPr>
              <a:t>响应变化   高于 遵循计划   </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项目环境不明朗与变化导致需求不确定与变更，需要项目团队与客户彼此精诚合作，常沟通、及时反馈</a:t>
            </a:r>
            <a:r>
              <a:rPr kumimoji="1" lang="en-US" altLang="zh-CN" sz="2000" dirty="0">
                <a:solidFill>
                  <a:srgbClr val="000000"/>
                </a:solidFill>
                <a:latin typeface="华文楷体"/>
                <a:ea typeface="华文楷体"/>
                <a:cs typeface="华文楷体"/>
              </a:rPr>
              <a:t>)</a:t>
            </a:r>
            <a:endParaRPr kumimoji="1" lang="zh-CN" altLang="en-US" sz="2000" dirty="0">
              <a:solidFill>
                <a:srgbClr val="000000"/>
              </a:solidFill>
              <a:latin typeface="华文楷体"/>
              <a:ea typeface="华文楷体"/>
              <a:cs typeface="华文楷体"/>
            </a:endParaRPr>
          </a:p>
        </p:txBody>
      </p:sp>
    </p:spTree>
    <p:extLst>
      <p:ext uri="{BB962C8B-B14F-4D97-AF65-F5344CB8AC3E}">
        <p14:creationId xmlns:p14="http://schemas.microsoft.com/office/powerpoint/2010/main" val="1781727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4421" y="1779073"/>
            <a:ext cx="800219" cy="3007895"/>
          </a:xfrm>
          <a:prstGeom prst="rect">
            <a:avLst/>
          </a:prstGeom>
          <a:noFill/>
        </p:spPr>
        <p:txBody>
          <a:bodyPr vert="eaVert" wrap="square" rtlCol="0">
            <a:spAutoFit/>
          </a:bodyPr>
          <a:lstStyle/>
          <a:p>
            <a:r>
              <a:rPr kumimoji="1" lang="zh-CN" altLang="en-US" sz="4000" kern="3000" dirty="0" smtClean="0"/>
              <a:t>目      录</a:t>
            </a:r>
            <a:endParaRPr kumimoji="1" lang="zh-CN" altLang="en-US" sz="4000" kern="3000" dirty="0"/>
          </a:p>
        </p:txBody>
      </p:sp>
      <p:sp>
        <p:nvSpPr>
          <p:cNvPr id="5" name="文本框 4"/>
          <p:cNvSpPr txBox="1"/>
          <p:nvPr/>
        </p:nvSpPr>
        <p:spPr>
          <a:xfrm>
            <a:off x="2651930" y="3974034"/>
            <a:ext cx="4039387" cy="400110"/>
          </a:xfrm>
          <a:prstGeom prst="rect">
            <a:avLst/>
          </a:prstGeom>
          <a:noFill/>
        </p:spPr>
        <p:txBody>
          <a:bodyPr wrap="none" rtlCol="0">
            <a:spAutoFit/>
          </a:bodyPr>
          <a:lstStyle/>
          <a:p>
            <a:pPr algn="just"/>
            <a:r>
              <a:rPr kumimoji="1" lang="zh-CN" altLang="en-US" sz="2000" dirty="0" smtClean="0"/>
              <a:t>第三部分</a:t>
            </a:r>
            <a:r>
              <a:rPr kumimoji="1" lang="zh-CN" altLang="en-US" sz="2000" dirty="0" smtClean="0"/>
              <a:t> </a:t>
            </a:r>
            <a:r>
              <a:rPr kumimoji="1" lang="zh-CN" altLang="en-US" sz="2000" dirty="0" smtClean="0"/>
              <a:t>敏捷开发</a:t>
            </a:r>
            <a:r>
              <a:rPr kumimoji="1" lang="en-US" altLang="zh-CN" sz="2000" dirty="0"/>
              <a:t>/</a:t>
            </a:r>
            <a:r>
              <a:rPr kumimoji="1" lang="zh-CN" altLang="en-US" sz="2000" dirty="0" smtClean="0"/>
              <a:t>管理</a:t>
            </a:r>
            <a:r>
              <a:rPr kumimoji="1" lang="zh-CN" altLang="en-US" sz="2000" dirty="0" smtClean="0"/>
              <a:t>和 </a:t>
            </a:r>
            <a:r>
              <a:rPr kumimoji="1" lang="en-US" altLang="zh-CN" sz="2000" dirty="0" err="1" smtClean="0"/>
              <a:t>DevOps</a:t>
            </a:r>
            <a:endParaRPr kumimoji="1" lang="zh-CN" altLang="en-US" sz="2000" dirty="0"/>
          </a:p>
        </p:txBody>
      </p:sp>
      <p:sp>
        <p:nvSpPr>
          <p:cNvPr id="6" name="文本框 5"/>
          <p:cNvSpPr txBox="1"/>
          <p:nvPr/>
        </p:nvSpPr>
        <p:spPr>
          <a:xfrm>
            <a:off x="2651930" y="1378963"/>
            <a:ext cx="3390672" cy="400110"/>
          </a:xfrm>
          <a:prstGeom prst="rect">
            <a:avLst/>
          </a:prstGeom>
          <a:noFill/>
        </p:spPr>
        <p:txBody>
          <a:bodyPr wrap="none" rtlCol="0">
            <a:spAutoFit/>
          </a:bodyPr>
          <a:lstStyle/>
          <a:p>
            <a:pPr algn="just"/>
            <a:r>
              <a:rPr kumimoji="1" lang="zh-CN" altLang="en-US" sz="2000" dirty="0" smtClean="0"/>
              <a:t>第一部分</a:t>
            </a:r>
            <a:r>
              <a:rPr kumimoji="1" lang="en-US" altLang="zh-CN" sz="2000" dirty="0" smtClean="0"/>
              <a:t> </a:t>
            </a:r>
            <a:r>
              <a:rPr kumimoji="1" lang="zh-CN" altLang="en-US" sz="2000" dirty="0" smtClean="0"/>
              <a:t>我理解的项目管理</a:t>
            </a:r>
            <a:endParaRPr kumimoji="1" lang="zh-CN" altLang="en-US" sz="2000" dirty="0"/>
          </a:p>
        </p:txBody>
      </p:sp>
      <p:sp>
        <p:nvSpPr>
          <p:cNvPr id="7" name="文本框 6"/>
          <p:cNvSpPr txBox="1"/>
          <p:nvPr/>
        </p:nvSpPr>
        <p:spPr>
          <a:xfrm>
            <a:off x="2651930" y="2676498"/>
            <a:ext cx="5121915" cy="400110"/>
          </a:xfrm>
          <a:prstGeom prst="rect">
            <a:avLst/>
          </a:prstGeom>
          <a:noFill/>
        </p:spPr>
        <p:txBody>
          <a:bodyPr wrap="none" rtlCol="0">
            <a:spAutoFit/>
          </a:bodyPr>
          <a:lstStyle/>
          <a:p>
            <a:pPr algn="just"/>
            <a:r>
              <a:rPr kumimoji="1" lang="zh-CN" altLang="en-US" sz="2000" dirty="0" smtClean="0"/>
              <a:t>第二部分</a:t>
            </a:r>
            <a:r>
              <a:rPr kumimoji="1" lang="en-US" altLang="zh-CN" sz="2000" dirty="0" smtClean="0"/>
              <a:t> </a:t>
            </a:r>
            <a:r>
              <a:rPr kumimoji="1" lang="zh-CN" altLang="en-US" sz="2000" dirty="0" smtClean="0"/>
              <a:t>海那边互联网团队项目管理那些事</a:t>
            </a:r>
            <a:endParaRPr kumimoji="1" lang="zh-CN" altLang="en-US" sz="2000" dirty="0"/>
          </a:p>
        </p:txBody>
      </p:sp>
    </p:spTree>
    <p:extLst>
      <p:ext uri="{BB962C8B-B14F-4D97-AF65-F5344CB8AC3E}">
        <p14:creationId xmlns:p14="http://schemas.microsoft.com/office/powerpoint/2010/main" val="1549946582"/>
      </p:ext>
    </p:extLst>
  </p:cSld>
  <p:clrMapOvr>
    <a:masterClrMapping/>
  </p:clrMapOvr>
  <p:transition xmlns:p14="http://schemas.microsoft.com/office/powerpoint/2010/main" spd="slow">
    <p:randomBar dir="ver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p:tgtEl>
                                          <p:spTgt spid="7"/>
                                        </p:tgtEl>
                                        <p:attrNameLst>
                                          <p:attrName>ppt_y</p:attrName>
                                        </p:attrNameLst>
                                      </p:cBhvr>
                                      <p:tavLst>
                                        <p:tav tm="0">
                                          <p:val>
                                            <p:strVal val="#ppt_y+#ppt_h*1.125000"/>
                                          </p:val>
                                        </p:tav>
                                        <p:tav tm="100000">
                                          <p:val>
                                            <p:strVal val="#ppt_y"/>
                                          </p:val>
                                        </p:tav>
                                      </p:tavLst>
                                    </p:anim>
                                    <p:animEffect transition="in" filter="wipe(up)">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8223" y="603844"/>
            <a:ext cx="6336632" cy="2246769"/>
          </a:xfrm>
          <a:prstGeom prst="rect">
            <a:avLst/>
          </a:prstGeom>
          <a:noFill/>
        </p:spPr>
        <p:txBody>
          <a:bodyPr wrap="square" rtlCol="0">
            <a:spAutoFit/>
          </a:bodyPr>
          <a:lstStyle/>
          <a:p>
            <a:r>
              <a:rPr kumimoji="1" lang="zh-TW" altLang="en-US" sz="2000" dirty="0">
                <a:solidFill>
                  <a:srgbClr val="000000"/>
                </a:solidFill>
                <a:latin typeface="华文楷体"/>
                <a:ea typeface="华文楷体"/>
                <a:cs typeface="华文楷体"/>
              </a:rPr>
              <a:t>实现形式 </a:t>
            </a:r>
            <a:r>
              <a:rPr kumimoji="1" lang="mr-IN" altLang="zh-TW" sz="2000" dirty="0" smtClean="0">
                <a:solidFill>
                  <a:srgbClr val="000000"/>
                </a:solidFill>
                <a:latin typeface="华文楷体"/>
                <a:ea typeface="华文楷体"/>
                <a:cs typeface="华文楷体"/>
              </a:rPr>
              <a:t>–</a:t>
            </a:r>
            <a:r>
              <a:rPr kumimoji="1" lang="en-US" altLang="zh-TW" sz="2000" dirty="0" smtClean="0">
                <a:solidFill>
                  <a:srgbClr val="000000"/>
                </a:solidFill>
                <a:latin typeface="华文楷体"/>
                <a:ea typeface="华文楷体"/>
                <a:cs typeface="华文楷体"/>
              </a:rPr>
              <a:t> Scrum</a:t>
            </a:r>
          </a:p>
          <a:p>
            <a:r>
              <a:rPr kumimoji="1" lang="zh-CN" altLang="en-US" sz="2000" dirty="0">
                <a:solidFill>
                  <a:srgbClr val="000000"/>
                </a:solidFill>
                <a:latin typeface="华文楷体"/>
                <a:ea typeface="华文楷体"/>
                <a:cs typeface="华文楷体"/>
              </a:rPr>
              <a:t>快速迭代式</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增量式软件开发过程，是敏捷软件开发的常用形式 </a:t>
            </a:r>
            <a:r>
              <a:rPr kumimoji="1" lang="zh-CN" altLang="en-US" sz="2000" dirty="0" smtClean="0">
                <a:solidFill>
                  <a:srgbClr val="000000"/>
                </a:solidFill>
                <a:latin typeface="华文楷体"/>
                <a:ea typeface="华文楷体"/>
                <a:cs typeface="华文楷体"/>
              </a:rPr>
              <a:t>。</a:t>
            </a:r>
            <a:endParaRPr kumimoji="1" lang="en-US" altLang="zh-CN" sz="2000" dirty="0" smtClean="0">
              <a:solidFill>
                <a:srgbClr val="000000"/>
              </a:solidFill>
              <a:latin typeface="华文楷体"/>
              <a:ea typeface="华文楷体"/>
              <a:cs typeface="华文楷体"/>
            </a:endParaRPr>
          </a:p>
          <a:p>
            <a:endParaRPr kumimoji="1" lang="en-US" altLang="zh-CN" sz="2000" dirty="0" smtClean="0">
              <a:solidFill>
                <a:srgbClr val="000000"/>
              </a:solidFill>
              <a:latin typeface="华文楷体"/>
              <a:ea typeface="华文楷体"/>
              <a:cs typeface="华文楷体"/>
            </a:endParaRPr>
          </a:p>
          <a:p>
            <a:r>
              <a:rPr kumimoji="1" lang="zh-CN" altLang="en-US" sz="2000" dirty="0" smtClean="0">
                <a:solidFill>
                  <a:srgbClr val="000000"/>
                </a:solidFill>
                <a:latin typeface="华文楷体"/>
                <a:ea typeface="华文楷体"/>
                <a:cs typeface="华文楷体"/>
              </a:rPr>
              <a:t>具体实施要求：</a:t>
            </a:r>
            <a:endParaRPr kumimoji="1" lang="en-US" altLang="zh-CN" sz="2000" dirty="0">
              <a:solidFill>
                <a:srgbClr val="000000"/>
              </a:solidFill>
              <a:latin typeface="华文楷体"/>
              <a:ea typeface="华文楷体"/>
              <a:cs typeface="华文楷体"/>
            </a:endParaRPr>
          </a:p>
          <a:p>
            <a:r>
              <a:rPr kumimoji="1" lang="zh-CN" altLang="en-US" sz="2000" dirty="0">
                <a:solidFill>
                  <a:srgbClr val="000000"/>
                </a:solidFill>
                <a:latin typeface="华文楷体"/>
                <a:ea typeface="华文楷体"/>
                <a:cs typeface="华文楷体"/>
              </a:rPr>
              <a:t>合作型</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面对变更、广泛的技能</a:t>
            </a:r>
          </a:p>
          <a:p>
            <a:r>
              <a:rPr kumimoji="1" lang="zh-CN" altLang="en-US" sz="2000" dirty="0">
                <a:solidFill>
                  <a:srgbClr val="000000"/>
                </a:solidFill>
                <a:latin typeface="华文楷体"/>
                <a:ea typeface="华文楷体"/>
                <a:cs typeface="华文楷体"/>
              </a:rPr>
              <a:t>依据实际情况</a:t>
            </a:r>
            <a:r>
              <a:rPr kumimoji="1" lang="zh-CN" altLang="en-US" sz="2000" dirty="0">
                <a:solidFill>
                  <a:srgbClr val="FF0000"/>
                </a:solidFill>
                <a:latin typeface="华文楷体"/>
                <a:ea typeface="华文楷体"/>
                <a:cs typeface="华文楷体"/>
              </a:rPr>
              <a:t>筛选、裁剪</a:t>
            </a:r>
            <a:r>
              <a:rPr kumimoji="1" lang="zh-CN" altLang="en-US" sz="2000" dirty="0">
                <a:solidFill>
                  <a:srgbClr val="000000"/>
                </a:solidFill>
                <a:latin typeface="华文楷体"/>
                <a:ea typeface="华文楷体"/>
                <a:cs typeface="华文楷体"/>
              </a:rPr>
              <a:t>。</a:t>
            </a:r>
          </a:p>
        </p:txBody>
      </p:sp>
    </p:spTree>
    <p:extLst>
      <p:ext uri="{BB962C8B-B14F-4D97-AF65-F5344CB8AC3E}">
        <p14:creationId xmlns:p14="http://schemas.microsoft.com/office/powerpoint/2010/main" val="33398057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 </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
        <p:nvSpPr>
          <p:cNvPr id="4" name="文本框 3"/>
          <p:cNvSpPr txBox="1"/>
          <p:nvPr/>
        </p:nvSpPr>
        <p:spPr>
          <a:xfrm>
            <a:off x="448948" y="555643"/>
            <a:ext cx="8009252" cy="1323439"/>
          </a:xfrm>
          <a:prstGeom prst="rect">
            <a:avLst/>
          </a:prstGeom>
          <a:noFill/>
        </p:spPr>
        <p:txBody>
          <a:bodyPr wrap="square" rtlCol="0">
            <a:spAutoFit/>
          </a:bodyPr>
          <a:lstStyle/>
          <a:p>
            <a:r>
              <a:rPr kumimoji="1" lang="en-US" altLang="zh-CN" sz="2000" dirty="0" err="1">
                <a:solidFill>
                  <a:srgbClr val="000000"/>
                </a:solidFill>
                <a:latin typeface="华文楷体"/>
                <a:ea typeface="华文楷体"/>
                <a:cs typeface="华文楷体"/>
              </a:rPr>
              <a:t>DevOps</a:t>
            </a:r>
            <a:r>
              <a:rPr kumimoji="1" lang="en-US" altLang="zh-CN" sz="2000" dirty="0">
                <a:solidFill>
                  <a:srgbClr val="000000"/>
                </a:solidFill>
                <a:latin typeface="华文楷体"/>
                <a:ea typeface="华文楷体"/>
                <a:cs typeface="华文楷体"/>
              </a:rPr>
              <a:t> </a:t>
            </a:r>
            <a:r>
              <a:rPr kumimoji="1" lang="zh-CN" altLang="en-US" sz="2000" dirty="0">
                <a:solidFill>
                  <a:srgbClr val="000000"/>
                </a:solidFill>
                <a:latin typeface="华文楷体"/>
                <a:ea typeface="华文楷体"/>
                <a:cs typeface="华文楷体"/>
              </a:rPr>
              <a:t>是一个完整的面向</a:t>
            </a:r>
            <a:r>
              <a:rPr kumimoji="1" lang="en-US" altLang="zh-CN" sz="2000" dirty="0">
                <a:solidFill>
                  <a:srgbClr val="000000"/>
                </a:solidFill>
                <a:latin typeface="华文楷体"/>
                <a:ea typeface="华文楷体"/>
                <a:cs typeface="华文楷体"/>
              </a:rPr>
              <a:t>IT</a:t>
            </a:r>
            <a:r>
              <a:rPr kumimoji="1" lang="zh-CN" altLang="en-US" sz="2000" dirty="0">
                <a:solidFill>
                  <a:srgbClr val="000000"/>
                </a:solidFill>
                <a:latin typeface="华文楷体"/>
                <a:ea typeface="华文楷体"/>
                <a:cs typeface="华文楷体"/>
              </a:rPr>
              <a:t>运维的工作流，以 </a:t>
            </a:r>
            <a:r>
              <a:rPr kumimoji="1" lang="en-US" altLang="zh-CN" sz="2000" dirty="0">
                <a:solidFill>
                  <a:srgbClr val="000000"/>
                </a:solidFill>
                <a:latin typeface="华文楷体"/>
                <a:ea typeface="华文楷体"/>
                <a:cs typeface="华文楷体"/>
              </a:rPr>
              <a:t>IT </a:t>
            </a:r>
            <a:r>
              <a:rPr kumimoji="1" lang="zh-CN" altLang="en-US" sz="2000" dirty="0">
                <a:solidFill>
                  <a:srgbClr val="000000"/>
                </a:solidFill>
                <a:latin typeface="华文楷体"/>
                <a:ea typeface="华文楷体"/>
                <a:cs typeface="华文楷体"/>
              </a:rPr>
              <a:t>自动化以及持续集成（</a:t>
            </a:r>
            <a:r>
              <a:rPr kumimoji="1" lang="en-US" altLang="zh-CN" sz="2000" dirty="0">
                <a:solidFill>
                  <a:srgbClr val="000000"/>
                </a:solidFill>
                <a:latin typeface="华文楷体"/>
                <a:ea typeface="华文楷体"/>
                <a:cs typeface="华文楷体"/>
              </a:rPr>
              <a:t>CI</a:t>
            </a:r>
            <a:r>
              <a:rPr kumimoji="1" lang="zh-CN" altLang="en-US" sz="2000" dirty="0">
                <a:solidFill>
                  <a:srgbClr val="000000"/>
                </a:solidFill>
                <a:latin typeface="华文楷体"/>
                <a:ea typeface="华文楷体"/>
                <a:cs typeface="华文楷体"/>
              </a:rPr>
              <a:t>）、持续部署（</a:t>
            </a:r>
            <a:r>
              <a:rPr kumimoji="1" lang="en-US" altLang="zh-CN" sz="2000" dirty="0">
                <a:solidFill>
                  <a:srgbClr val="000000"/>
                </a:solidFill>
                <a:latin typeface="华文楷体"/>
                <a:ea typeface="华文楷体"/>
                <a:cs typeface="华文楷体"/>
              </a:rPr>
              <a:t>CD</a:t>
            </a:r>
            <a:r>
              <a:rPr kumimoji="1" lang="zh-CN" altLang="en-US" sz="2000" dirty="0">
                <a:solidFill>
                  <a:srgbClr val="000000"/>
                </a:solidFill>
                <a:latin typeface="华文楷体"/>
                <a:ea typeface="华文楷体"/>
                <a:cs typeface="华文楷体"/>
              </a:rPr>
              <a:t>）为基础，来优化程式开发、测试、系统运维等所有环节。</a:t>
            </a:r>
          </a:p>
          <a:p>
            <a:r>
              <a:rPr kumimoji="1" lang="en-US" altLang="zh-CN" sz="2000" dirty="0" err="1">
                <a:solidFill>
                  <a:srgbClr val="000000"/>
                </a:solidFill>
                <a:latin typeface="华文楷体"/>
                <a:ea typeface="华文楷体"/>
                <a:cs typeface="华文楷体"/>
              </a:rPr>
              <a:t>DevOps</a:t>
            </a:r>
            <a:r>
              <a:rPr kumimoji="1" lang="en-US" altLang="zh-CN" sz="2000" dirty="0">
                <a:solidFill>
                  <a:srgbClr val="000000"/>
                </a:solidFill>
                <a:latin typeface="华文楷体"/>
                <a:ea typeface="华文楷体"/>
                <a:cs typeface="华文楷体"/>
              </a:rPr>
              <a:t> </a:t>
            </a:r>
            <a:r>
              <a:rPr kumimoji="1" lang="zh-CN" altLang="en-US" sz="2000" dirty="0">
                <a:solidFill>
                  <a:srgbClr val="000000"/>
                </a:solidFill>
                <a:latin typeface="华文楷体"/>
                <a:ea typeface="华文楷体"/>
                <a:cs typeface="华文楷体"/>
              </a:rPr>
              <a:t>是为了解决彼此间信息沟通的鸿沟，改善团队之间的协作关系。</a:t>
            </a:r>
          </a:p>
        </p:txBody>
      </p:sp>
      <p:pic>
        <p:nvPicPr>
          <p:cNvPr id="7" name="图片 6" descr="沟通隔阂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 y="2020093"/>
            <a:ext cx="8618220" cy="4319016"/>
          </a:xfrm>
          <a:prstGeom prst="rect">
            <a:avLst/>
          </a:prstGeom>
        </p:spPr>
      </p:pic>
    </p:spTree>
    <p:extLst>
      <p:ext uri="{BB962C8B-B14F-4D97-AF65-F5344CB8AC3E}">
        <p14:creationId xmlns:p14="http://schemas.microsoft.com/office/powerpoint/2010/main" val="4975128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沟通隔阂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708319" cy="3158698"/>
          </a:xfrm>
          <a:prstGeom prst="rect">
            <a:avLst/>
          </a:prstGeom>
        </p:spPr>
      </p:pic>
      <p:pic>
        <p:nvPicPr>
          <p:cNvPr id="7" name="图片 6" descr="沟通隔阂_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895" y="3393568"/>
            <a:ext cx="5243105" cy="3464432"/>
          </a:xfrm>
          <a:prstGeom prst="rect">
            <a:avLst/>
          </a:prstGeom>
        </p:spPr>
      </p:pic>
    </p:spTree>
    <p:extLst>
      <p:ext uri="{BB962C8B-B14F-4D97-AF65-F5344CB8AC3E}">
        <p14:creationId xmlns:p14="http://schemas.microsoft.com/office/powerpoint/2010/main" val="73355444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0955" y="1888749"/>
            <a:ext cx="3191244" cy="400110"/>
          </a:xfrm>
          <a:prstGeom prst="rect">
            <a:avLst/>
          </a:prstGeom>
          <a:solidFill>
            <a:schemeClr val="bg1"/>
          </a:solidFill>
          <a:ln>
            <a:noFill/>
          </a:ln>
        </p:spPr>
        <p:txBody>
          <a:bodyPr wrap="square" rtlCol="0">
            <a:spAutoFit/>
          </a:bodyPr>
          <a:lstStyle/>
          <a:p>
            <a:pPr algn="r"/>
            <a:r>
              <a:rPr kumimoji="1" lang="zh-CN" altLang="en-US" sz="2000" dirty="0" smtClean="0"/>
              <a:t>对事不对人</a:t>
            </a:r>
            <a:endParaRPr kumimoji="1" lang="zh-CN" altLang="en-US" sz="2000" dirty="0"/>
          </a:p>
        </p:txBody>
      </p:sp>
      <p:sp>
        <p:nvSpPr>
          <p:cNvPr id="8" name="文本框 7"/>
          <p:cNvSpPr txBox="1"/>
          <p:nvPr/>
        </p:nvSpPr>
        <p:spPr>
          <a:xfrm>
            <a:off x="2170820" y="670131"/>
            <a:ext cx="4802361" cy="400110"/>
          </a:xfrm>
          <a:prstGeom prst="rect">
            <a:avLst/>
          </a:prstGeom>
          <a:noFill/>
          <a:ln>
            <a:noFill/>
          </a:ln>
        </p:spPr>
        <p:txBody>
          <a:bodyPr wrap="square" rtlCol="0">
            <a:spAutoFit/>
          </a:bodyPr>
          <a:lstStyle/>
          <a:p>
            <a:pPr algn="ctr"/>
            <a:r>
              <a:rPr kumimoji="1" lang="zh-CN" altLang="en-US" sz="2000" dirty="0" smtClean="0">
                <a:latin typeface="华文楷体"/>
                <a:ea typeface="华文楷体"/>
                <a:cs typeface="华文楷体"/>
              </a:rPr>
              <a:t>东西方</a:t>
            </a:r>
            <a:r>
              <a:rPr kumimoji="1" lang="en-US" altLang="zh-CN" sz="2000" dirty="0" smtClean="0">
                <a:latin typeface="华文楷体"/>
                <a:ea typeface="华文楷体"/>
                <a:cs typeface="华文楷体"/>
              </a:rPr>
              <a:t> PM</a:t>
            </a:r>
            <a:r>
              <a:rPr kumimoji="1" lang="zh-CN" altLang="en-US" sz="2000" dirty="0" smtClean="0">
                <a:latin typeface="华文楷体"/>
                <a:ea typeface="华文楷体"/>
                <a:cs typeface="华文楷体"/>
              </a:rPr>
              <a:t>（项目经理）差异</a:t>
            </a:r>
            <a:r>
              <a:rPr kumimoji="1" lang="en-US" altLang="zh-CN" sz="2000" dirty="0" smtClean="0">
                <a:latin typeface="华文楷体"/>
                <a:ea typeface="华文楷体"/>
                <a:cs typeface="华文楷体"/>
              </a:rPr>
              <a:t> </a:t>
            </a:r>
            <a:r>
              <a:rPr kumimoji="1" lang="zh-CN" altLang="en-US" sz="2000" dirty="0" smtClean="0">
                <a:latin typeface="华文楷体"/>
                <a:ea typeface="华文楷体"/>
                <a:cs typeface="华文楷体"/>
              </a:rPr>
              <a:t>（猜一猜）</a:t>
            </a:r>
            <a:endParaRPr kumimoji="1" lang="en-US" altLang="zh-CN" sz="2000" dirty="0">
              <a:latin typeface="华文楷体"/>
              <a:ea typeface="华文楷体"/>
              <a:cs typeface="华文楷体"/>
            </a:endParaRPr>
          </a:p>
        </p:txBody>
      </p:sp>
      <p:sp>
        <p:nvSpPr>
          <p:cNvPr id="9" name="文本框 8"/>
          <p:cNvSpPr txBox="1"/>
          <p:nvPr/>
        </p:nvSpPr>
        <p:spPr>
          <a:xfrm>
            <a:off x="240955" y="3135911"/>
            <a:ext cx="3191244" cy="400110"/>
          </a:xfrm>
          <a:prstGeom prst="rect">
            <a:avLst/>
          </a:prstGeom>
          <a:solidFill>
            <a:schemeClr val="bg1"/>
          </a:solidFill>
          <a:ln>
            <a:noFill/>
          </a:ln>
        </p:spPr>
        <p:txBody>
          <a:bodyPr wrap="square" rtlCol="0">
            <a:spAutoFit/>
          </a:bodyPr>
          <a:lstStyle/>
          <a:p>
            <a:pPr algn="r"/>
            <a:r>
              <a:rPr kumimoji="1" lang="zh-CN" altLang="en-US" sz="2000" dirty="0" smtClean="0"/>
              <a:t>项目经理绝对权威</a:t>
            </a:r>
            <a:endParaRPr kumimoji="1" lang="zh-CN" altLang="en-US" sz="2000" dirty="0"/>
          </a:p>
        </p:txBody>
      </p:sp>
      <p:sp>
        <p:nvSpPr>
          <p:cNvPr id="10" name="文本框 9"/>
          <p:cNvSpPr txBox="1"/>
          <p:nvPr/>
        </p:nvSpPr>
        <p:spPr>
          <a:xfrm>
            <a:off x="240955" y="3759492"/>
            <a:ext cx="3191244" cy="400110"/>
          </a:xfrm>
          <a:prstGeom prst="rect">
            <a:avLst/>
          </a:prstGeom>
          <a:solidFill>
            <a:schemeClr val="bg1"/>
          </a:solidFill>
          <a:ln>
            <a:noFill/>
          </a:ln>
        </p:spPr>
        <p:txBody>
          <a:bodyPr wrap="square" rtlCol="0">
            <a:spAutoFit/>
          </a:bodyPr>
          <a:lstStyle/>
          <a:p>
            <a:pPr algn="r"/>
            <a:r>
              <a:rPr kumimoji="1" lang="zh-CN" altLang="en-US" sz="2000" dirty="0" smtClean="0"/>
              <a:t>项目经理充分授权</a:t>
            </a:r>
            <a:endParaRPr kumimoji="1" lang="zh-CN" altLang="en-US" sz="2000" dirty="0"/>
          </a:p>
        </p:txBody>
      </p:sp>
      <p:sp>
        <p:nvSpPr>
          <p:cNvPr id="11" name="文本框 10"/>
          <p:cNvSpPr txBox="1"/>
          <p:nvPr/>
        </p:nvSpPr>
        <p:spPr>
          <a:xfrm>
            <a:off x="240955" y="4383072"/>
            <a:ext cx="3191244" cy="400110"/>
          </a:xfrm>
          <a:prstGeom prst="rect">
            <a:avLst/>
          </a:prstGeom>
          <a:solidFill>
            <a:schemeClr val="bg1"/>
          </a:solidFill>
          <a:ln>
            <a:noFill/>
          </a:ln>
        </p:spPr>
        <p:txBody>
          <a:bodyPr wrap="square" rtlCol="0">
            <a:spAutoFit/>
          </a:bodyPr>
          <a:lstStyle/>
          <a:p>
            <a:pPr algn="r"/>
            <a:r>
              <a:rPr kumimoji="1" lang="zh-CN" altLang="en-US" sz="2000" dirty="0" smtClean="0"/>
              <a:t>任职资格要求高</a:t>
            </a:r>
            <a:endParaRPr kumimoji="1" lang="zh-CN" altLang="en-US" sz="2000" dirty="0"/>
          </a:p>
        </p:txBody>
      </p:sp>
      <p:sp>
        <p:nvSpPr>
          <p:cNvPr id="12" name="文本框 11"/>
          <p:cNvSpPr txBox="1"/>
          <p:nvPr/>
        </p:nvSpPr>
        <p:spPr>
          <a:xfrm>
            <a:off x="240955" y="2512330"/>
            <a:ext cx="3191244" cy="400110"/>
          </a:xfrm>
          <a:prstGeom prst="rect">
            <a:avLst/>
          </a:prstGeom>
          <a:solidFill>
            <a:schemeClr val="bg1"/>
          </a:solidFill>
          <a:ln>
            <a:noFill/>
          </a:ln>
        </p:spPr>
        <p:txBody>
          <a:bodyPr wrap="square" rtlCol="0">
            <a:spAutoFit/>
          </a:bodyPr>
          <a:lstStyle/>
          <a:p>
            <a:pPr algn="r"/>
            <a:r>
              <a:rPr kumimoji="1" lang="zh-CN" altLang="en-US" sz="2000" dirty="0" smtClean="0"/>
              <a:t>注重体系结构化</a:t>
            </a:r>
            <a:endParaRPr kumimoji="1" lang="zh-CN" altLang="en-US" sz="2000" dirty="0"/>
          </a:p>
        </p:txBody>
      </p:sp>
      <p:sp>
        <p:nvSpPr>
          <p:cNvPr id="13" name="文本框 12"/>
          <p:cNvSpPr txBox="1"/>
          <p:nvPr/>
        </p:nvSpPr>
        <p:spPr>
          <a:xfrm>
            <a:off x="5647806" y="1888749"/>
            <a:ext cx="3191244" cy="400110"/>
          </a:xfrm>
          <a:prstGeom prst="rect">
            <a:avLst/>
          </a:prstGeom>
          <a:solidFill>
            <a:schemeClr val="bg1"/>
          </a:solidFill>
        </p:spPr>
        <p:txBody>
          <a:bodyPr wrap="square" rtlCol="0">
            <a:spAutoFit/>
          </a:bodyPr>
          <a:lstStyle/>
          <a:p>
            <a:r>
              <a:rPr kumimoji="1" lang="zh-CN" altLang="en-US" sz="2000" dirty="0" smtClean="0"/>
              <a:t>因人而异</a:t>
            </a:r>
            <a:endParaRPr kumimoji="1" lang="zh-CN" altLang="en-US" sz="2000" dirty="0"/>
          </a:p>
        </p:txBody>
      </p:sp>
      <p:sp>
        <p:nvSpPr>
          <p:cNvPr id="14" name="文本框 13"/>
          <p:cNvSpPr txBox="1"/>
          <p:nvPr/>
        </p:nvSpPr>
        <p:spPr>
          <a:xfrm>
            <a:off x="5647806" y="3135911"/>
            <a:ext cx="3191244" cy="400110"/>
          </a:xfrm>
          <a:prstGeom prst="rect">
            <a:avLst/>
          </a:prstGeom>
          <a:solidFill>
            <a:schemeClr val="bg1"/>
          </a:solidFill>
        </p:spPr>
        <p:txBody>
          <a:bodyPr wrap="square" rtlCol="0">
            <a:spAutoFit/>
          </a:bodyPr>
          <a:lstStyle/>
          <a:p>
            <a:r>
              <a:rPr kumimoji="1" lang="zh-CN" altLang="en-US" sz="2000" dirty="0" smtClean="0"/>
              <a:t>更注重协调</a:t>
            </a:r>
            <a:endParaRPr kumimoji="1" lang="zh-CN" altLang="en-US" sz="2000" dirty="0"/>
          </a:p>
        </p:txBody>
      </p:sp>
      <p:sp>
        <p:nvSpPr>
          <p:cNvPr id="15" name="文本框 14"/>
          <p:cNvSpPr txBox="1"/>
          <p:nvPr/>
        </p:nvSpPr>
        <p:spPr>
          <a:xfrm>
            <a:off x="5647806" y="3759492"/>
            <a:ext cx="3191244" cy="400110"/>
          </a:xfrm>
          <a:prstGeom prst="rect">
            <a:avLst/>
          </a:prstGeom>
          <a:solidFill>
            <a:schemeClr val="bg1"/>
          </a:solidFill>
        </p:spPr>
        <p:txBody>
          <a:bodyPr wrap="square" rtlCol="0">
            <a:spAutoFit/>
          </a:bodyPr>
          <a:lstStyle/>
          <a:p>
            <a:r>
              <a:rPr kumimoji="1" lang="zh-CN" altLang="en-US" sz="2000" dirty="0" smtClean="0"/>
              <a:t>有责无权（背锅侠）</a:t>
            </a:r>
            <a:endParaRPr kumimoji="1" lang="zh-CN" altLang="en-US" sz="2000" dirty="0"/>
          </a:p>
        </p:txBody>
      </p:sp>
      <p:sp>
        <p:nvSpPr>
          <p:cNvPr id="16" name="文本框 15"/>
          <p:cNvSpPr txBox="1"/>
          <p:nvPr/>
        </p:nvSpPr>
        <p:spPr>
          <a:xfrm>
            <a:off x="5647806" y="4383072"/>
            <a:ext cx="3191244" cy="400110"/>
          </a:xfrm>
          <a:prstGeom prst="rect">
            <a:avLst/>
          </a:prstGeom>
          <a:solidFill>
            <a:schemeClr val="bg1"/>
          </a:solidFill>
        </p:spPr>
        <p:txBody>
          <a:bodyPr wrap="square" rtlCol="0">
            <a:spAutoFit/>
          </a:bodyPr>
          <a:lstStyle/>
          <a:p>
            <a:r>
              <a:rPr kumimoji="1" lang="zh-CN" altLang="en-US" sz="2000" dirty="0" smtClean="0"/>
              <a:t>无明确大众标准</a:t>
            </a:r>
            <a:endParaRPr kumimoji="1" lang="zh-CN" altLang="en-US" sz="2000" dirty="0"/>
          </a:p>
        </p:txBody>
      </p:sp>
      <p:sp>
        <p:nvSpPr>
          <p:cNvPr id="17" name="文本框 16"/>
          <p:cNvSpPr txBox="1"/>
          <p:nvPr/>
        </p:nvSpPr>
        <p:spPr>
          <a:xfrm>
            <a:off x="5647806" y="2512330"/>
            <a:ext cx="3191244" cy="400110"/>
          </a:xfrm>
          <a:prstGeom prst="rect">
            <a:avLst/>
          </a:prstGeom>
          <a:solidFill>
            <a:schemeClr val="bg1"/>
          </a:solidFill>
        </p:spPr>
        <p:txBody>
          <a:bodyPr wrap="square" rtlCol="0">
            <a:spAutoFit/>
          </a:bodyPr>
          <a:lstStyle/>
          <a:p>
            <a:r>
              <a:rPr kumimoji="1" lang="zh-CN" altLang="en-US" sz="2000" dirty="0" smtClean="0"/>
              <a:t>注重灵活调整</a:t>
            </a:r>
            <a:endParaRPr kumimoji="1" lang="zh-CN" altLang="en-US" sz="2000" dirty="0"/>
          </a:p>
        </p:txBody>
      </p:sp>
      <p:sp>
        <p:nvSpPr>
          <p:cNvPr id="18" name="椭圆 17"/>
          <p:cNvSpPr/>
          <p:nvPr/>
        </p:nvSpPr>
        <p:spPr>
          <a:xfrm>
            <a:off x="4253250" y="2661868"/>
            <a:ext cx="822960" cy="822960"/>
          </a:xfrm>
          <a:prstGeom prst="ellipse">
            <a:avLst/>
          </a:prstGeom>
          <a:solidFill>
            <a:srgbClr val="FC002E"/>
          </a:solidFill>
          <a:ln>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zh-CN" altLang="en-US" dirty="0">
              <a:solidFill>
                <a:schemeClr val="bg1"/>
              </a:solidFill>
            </a:endParaRPr>
          </a:p>
        </p:txBody>
      </p:sp>
      <p:sp>
        <p:nvSpPr>
          <p:cNvPr id="4" name="文本框 3"/>
          <p:cNvSpPr txBox="1"/>
          <p:nvPr/>
        </p:nvSpPr>
        <p:spPr>
          <a:xfrm>
            <a:off x="4253251" y="2855759"/>
            <a:ext cx="822960" cy="369332"/>
          </a:xfrm>
          <a:prstGeom prst="rect">
            <a:avLst/>
          </a:prstGeom>
          <a:noFill/>
        </p:spPr>
        <p:txBody>
          <a:bodyPr wrap="square" rtlCol="0">
            <a:spAutoFit/>
          </a:bodyPr>
          <a:lstStyle/>
          <a:p>
            <a:pPr algn="ctr"/>
            <a:r>
              <a:rPr kumimoji="1" lang="en-US" altLang="zh-CN" dirty="0" smtClean="0"/>
              <a:t>VS</a:t>
            </a:r>
            <a:endParaRPr kumimoji="1" lang="zh-CN" altLang="en-US" dirty="0"/>
          </a:p>
        </p:txBody>
      </p:sp>
    </p:spTree>
    <p:extLst>
      <p:ext uri="{BB962C8B-B14F-4D97-AF65-F5344CB8AC3E}">
        <p14:creationId xmlns:p14="http://schemas.microsoft.com/office/powerpoint/2010/main" val="18138681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8813" y="659764"/>
            <a:ext cx="6275137" cy="4401205"/>
          </a:xfrm>
          <a:prstGeom prst="rect">
            <a:avLst/>
          </a:prstGeom>
          <a:noFill/>
        </p:spPr>
        <p:txBody>
          <a:bodyPr wrap="square" rtlCol="0">
            <a:spAutoFit/>
          </a:bodyPr>
          <a:lstStyle/>
          <a:p>
            <a:r>
              <a:rPr kumimoji="1" lang="zh-CN" altLang="en-US" sz="2000" dirty="0" smtClean="0">
                <a:solidFill>
                  <a:srgbClr val="000000"/>
                </a:solidFill>
                <a:latin typeface="华文楷体"/>
                <a:ea typeface="华文楷体"/>
                <a:cs typeface="华文楷体"/>
              </a:rPr>
              <a:t>参考：</a:t>
            </a:r>
            <a:endParaRPr kumimoji="1" lang="en-US" altLang="zh-CN" sz="2000" dirty="0" smtClean="0">
              <a:solidFill>
                <a:srgbClr val="000000"/>
              </a:solidFill>
              <a:latin typeface="华文楷体"/>
              <a:ea typeface="华文楷体"/>
              <a:cs typeface="华文楷体"/>
            </a:endParaRPr>
          </a:p>
          <a:p>
            <a:endParaRPr kumimoji="1" lang="en-US" altLang="zh-CN" sz="2000" dirty="0" smtClean="0">
              <a:solidFill>
                <a:srgbClr val="000000"/>
              </a:solidFill>
              <a:latin typeface="华文楷体"/>
              <a:ea typeface="华文楷体"/>
              <a:cs typeface="华文楷体"/>
              <a:hlinkClick r:id="rId2"/>
            </a:endParaRPr>
          </a:p>
          <a:p>
            <a:r>
              <a:rPr kumimoji="1" lang="zh-CN" altLang="en-US" sz="2000" dirty="0" smtClean="0">
                <a:solidFill>
                  <a:srgbClr val="000000"/>
                </a:solidFill>
                <a:latin typeface="华文楷体"/>
                <a:ea typeface="华文楷体"/>
                <a:cs typeface="华文楷体"/>
                <a:hlinkClick r:id="rId2"/>
              </a:rPr>
              <a:t>谈谈敏捷开发和 </a:t>
            </a:r>
            <a:r>
              <a:rPr kumimoji="1" lang="en-US" altLang="zh-CN" sz="2000" dirty="0" smtClean="0">
                <a:solidFill>
                  <a:srgbClr val="000000"/>
                </a:solidFill>
                <a:latin typeface="华文楷体"/>
                <a:ea typeface="华文楷体"/>
                <a:cs typeface="华文楷体"/>
                <a:hlinkClick r:id="rId2"/>
              </a:rPr>
              <a:t>Scrum</a:t>
            </a:r>
            <a:endParaRPr kumimoji="1" lang="en-US" altLang="zh-CN" sz="2000" dirty="0" smtClean="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rPr>
              <a:t> </a:t>
            </a:r>
          </a:p>
          <a:p>
            <a:r>
              <a:rPr kumimoji="1" lang="zh-CN" altLang="en-US" sz="2000" dirty="0" smtClean="0">
                <a:solidFill>
                  <a:srgbClr val="000000"/>
                </a:solidFill>
                <a:latin typeface="华文楷体"/>
                <a:ea typeface="华文楷体"/>
                <a:cs typeface="华文楷体"/>
                <a:hlinkClick r:id="rId3"/>
              </a:rPr>
              <a:t>没有人喜欢，但却不得不选择的敏捷开发</a:t>
            </a:r>
            <a:endParaRPr kumimoji="1" lang="en-US" altLang="zh-CN" sz="2000" dirty="0" smtClean="0">
              <a:solidFill>
                <a:srgbClr val="000000"/>
              </a:solidFill>
              <a:latin typeface="华文楷体"/>
              <a:ea typeface="华文楷体"/>
              <a:cs typeface="华文楷体"/>
            </a:endParaRPr>
          </a:p>
          <a:p>
            <a:endParaRPr kumimoji="1" lang="en-US" altLang="zh-CN" sz="2000" dirty="0">
              <a:solidFill>
                <a:srgbClr val="000000"/>
              </a:solidFill>
              <a:latin typeface="华文楷体"/>
              <a:ea typeface="华文楷体"/>
              <a:cs typeface="华文楷体"/>
            </a:endParaRPr>
          </a:p>
          <a:p>
            <a:r>
              <a:rPr kumimoji="1" lang="zh-CN" altLang="en-US" sz="2000" dirty="0" smtClean="0">
                <a:solidFill>
                  <a:srgbClr val="000000"/>
                </a:solidFill>
                <a:latin typeface="华文楷体"/>
                <a:ea typeface="华文楷体"/>
                <a:cs typeface="华文楷体"/>
                <a:hlinkClick r:id="rId4"/>
              </a:rPr>
              <a:t>什么是敏捷开发？</a:t>
            </a:r>
            <a:endParaRPr kumimoji="1" lang="en-US" altLang="zh-CN" sz="2000" dirty="0" smtClean="0">
              <a:solidFill>
                <a:srgbClr val="000000"/>
              </a:solidFill>
              <a:latin typeface="华文楷体"/>
              <a:ea typeface="华文楷体"/>
              <a:cs typeface="华文楷体"/>
            </a:endParaRPr>
          </a:p>
          <a:p>
            <a:endParaRPr kumimoji="1" lang="en-US" altLang="zh-CN" sz="2000" dirty="0">
              <a:solidFill>
                <a:srgbClr val="000000"/>
              </a:solidFill>
              <a:latin typeface="华文楷体"/>
              <a:ea typeface="华文楷体"/>
              <a:cs typeface="华文楷体"/>
            </a:endParaRPr>
          </a:p>
          <a:p>
            <a:r>
              <a:rPr kumimoji="1" lang="zh-CN" altLang="en-US" sz="2000" dirty="0" smtClean="0">
                <a:solidFill>
                  <a:srgbClr val="000000"/>
                </a:solidFill>
                <a:latin typeface="华文楷体"/>
                <a:ea typeface="华文楷体"/>
                <a:cs typeface="华文楷体"/>
                <a:hlinkClick r:id="rId5"/>
              </a:rPr>
              <a:t>你大概走了假敏捷：认真说说敏捷的实现和问题（手绘版）</a:t>
            </a:r>
            <a:endParaRPr kumimoji="1" lang="en-US" altLang="zh-CN" sz="2000" dirty="0" smtClean="0">
              <a:solidFill>
                <a:srgbClr val="000000"/>
              </a:solidFill>
              <a:latin typeface="华文楷体"/>
              <a:ea typeface="华文楷体"/>
              <a:cs typeface="华文楷体"/>
            </a:endParaRPr>
          </a:p>
          <a:p>
            <a:endParaRPr kumimoji="1" lang="en-US" altLang="zh-CN" sz="2000" dirty="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hlinkClick r:id="rId6"/>
              </a:rPr>
              <a:t>DevOps</a:t>
            </a:r>
            <a:r>
              <a:rPr kumimoji="1" lang="zh-CN" altLang="en-US" sz="2000" dirty="0" smtClean="0">
                <a:solidFill>
                  <a:srgbClr val="000000"/>
                </a:solidFill>
                <a:latin typeface="华文楷体"/>
                <a:ea typeface="华文楷体"/>
                <a:cs typeface="华文楷体"/>
                <a:hlinkClick r:id="rId6"/>
              </a:rPr>
              <a:t>第一讲：什么是</a:t>
            </a:r>
            <a:r>
              <a:rPr kumimoji="1" lang="en-US" altLang="zh-CN" sz="2000" dirty="0" smtClean="0">
                <a:solidFill>
                  <a:srgbClr val="000000"/>
                </a:solidFill>
                <a:latin typeface="华文楷体"/>
                <a:ea typeface="华文楷体"/>
                <a:cs typeface="华文楷体"/>
                <a:hlinkClick r:id="rId6"/>
              </a:rPr>
              <a:t>DevOps</a:t>
            </a:r>
            <a:endParaRPr kumimoji="1" lang="en-US" altLang="zh-CN" sz="2000" dirty="0" smtClean="0">
              <a:solidFill>
                <a:srgbClr val="000000"/>
              </a:solidFill>
              <a:latin typeface="华文楷体"/>
              <a:ea typeface="华文楷体"/>
              <a:cs typeface="华文楷体"/>
            </a:endParaRPr>
          </a:p>
          <a:p>
            <a:endParaRPr kumimoji="1" lang="en-US" altLang="zh-CN" sz="2000" dirty="0">
              <a:solidFill>
                <a:srgbClr val="000000"/>
              </a:solidFill>
              <a:latin typeface="华文楷体"/>
              <a:ea typeface="华文楷体"/>
              <a:cs typeface="华文楷体"/>
            </a:endParaRPr>
          </a:p>
          <a:p>
            <a:r>
              <a:rPr kumimoji="1" lang="en-US" altLang="zh-CN" sz="2000" dirty="0" smtClean="0">
                <a:solidFill>
                  <a:srgbClr val="000000"/>
                </a:solidFill>
                <a:latin typeface="华文楷体"/>
                <a:ea typeface="华文楷体"/>
                <a:cs typeface="华文楷体"/>
                <a:hlinkClick r:id="rId7"/>
              </a:rPr>
              <a:t>DevOps</a:t>
            </a:r>
            <a:r>
              <a:rPr kumimoji="1" lang="zh-CN" altLang="en-US" sz="2000" dirty="0" smtClean="0">
                <a:solidFill>
                  <a:srgbClr val="000000"/>
                </a:solidFill>
                <a:latin typeface="华文楷体"/>
                <a:ea typeface="华文楷体"/>
                <a:cs typeface="华文楷体"/>
                <a:hlinkClick r:id="rId7"/>
              </a:rPr>
              <a:t>简介</a:t>
            </a:r>
            <a:endParaRPr kumimoji="1" lang="en-US" altLang="zh-CN" sz="2000" dirty="0" smtClean="0">
              <a:solidFill>
                <a:srgbClr val="000000"/>
              </a:solidFill>
              <a:latin typeface="华文楷体"/>
              <a:ea typeface="华文楷体"/>
              <a:cs typeface="华文楷体"/>
            </a:endParaRPr>
          </a:p>
        </p:txBody>
      </p:sp>
    </p:spTree>
    <p:extLst>
      <p:ext uri="{BB962C8B-B14F-4D97-AF65-F5344CB8AC3E}">
        <p14:creationId xmlns:p14="http://schemas.microsoft.com/office/powerpoint/2010/main" val="17080109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92693" y="2875002"/>
            <a:ext cx="5758614" cy="1107996"/>
          </a:xfrm>
          <a:prstGeom prst="rect">
            <a:avLst/>
          </a:prstGeom>
          <a:noFill/>
        </p:spPr>
        <p:txBody>
          <a:bodyPr wrap="square" rtlCol="0">
            <a:spAutoFit/>
          </a:bodyPr>
          <a:lstStyle/>
          <a:p>
            <a:pPr algn="ctr"/>
            <a:r>
              <a:rPr kumimoji="1" lang="zh-CN" altLang="en-US" sz="6600" dirty="0" smtClean="0">
                <a:solidFill>
                  <a:srgbClr val="000000"/>
                </a:solidFill>
              </a:rPr>
              <a:t>谢谢！！！</a:t>
            </a:r>
            <a:endParaRPr kumimoji="1" lang="zh-CN" altLang="en-US" sz="6600" dirty="0">
              <a:solidFill>
                <a:srgbClr val="000000"/>
              </a:solidFill>
            </a:endParaRPr>
          </a:p>
        </p:txBody>
      </p:sp>
    </p:spTree>
    <p:extLst>
      <p:ext uri="{BB962C8B-B14F-4D97-AF65-F5344CB8AC3E}">
        <p14:creationId xmlns:p14="http://schemas.microsoft.com/office/powerpoint/2010/main" val="34977868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77473" y="2231798"/>
            <a:ext cx="6034506" cy="1631216"/>
          </a:xfrm>
          <a:prstGeom prst="rect">
            <a:avLst/>
          </a:prstGeom>
          <a:noFill/>
        </p:spPr>
        <p:txBody>
          <a:bodyPr wrap="square" rtlCol="0">
            <a:spAutoFit/>
          </a:bodyPr>
          <a:lstStyle/>
          <a:p>
            <a:pPr marL="342900" indent="-342900">
              <a:buAutoNum type="arabicPeriod"/>
            </a:pPr>
            <a:r>
              <a:rPr kumimoji="1" lang="zh-CN" altLang="en-US" sz="2000" dirty="0" smtClean="0">
                <a:solidFill>
                  <a:srgbClr val="000000"/>
                </a:solidFill>
                <a:latin typeface="华文楷体"/>
                <a:ea typeface="华文楷体"/>
                <a:cs typeface="华文楷体"/>
              </a:rPr>
              <a:t>项目</a:t>
            </a:r>
            <a:r>
              <a:rPr kumimoji="1" lang="en-US" altLang="en-US" sz="2000" dirty="0" smtClean="0">
                <a:solidFill>
                  <a:srgbClr val="000000"/>
                </a:solidFill>
                <a:latin typeface="华文楷体"/>
                <a:ea typeface="华文楷体"/>
                <a:cs typeface="华文楷体"/>
              </a:rPr>
              <a:t>与项目管理</a:t>
            </a:r>
          </a:p>
          <a:p>
            <a:endParaRPr kumimoji="1" lang="en-US" altLang="zh-CN" sz="2000" dirty="0">
              <a:solidFill>
                <a:srgbClr val="000000"/>
              </a:solidFill>
              <a:latin typeface="华文楷体"/>
              <a:ea typeface="华文楷体"/>
              <a:cs typeface="华文楷体"/>
            </a:endParaRPr>
          </a:p>
          <a:p>
            <a:pPr marL="342900" indent="-342900">
              <a:buAutoNum type="arabicPeriod"/>
            </a:pPr>
            <a:r>
              <a:rPr kumimoji="1" lang="zh-CN" altLang="en-US" sz="2000" dirty="0" smtClean="0">
                <a:solidFill>
                  <a:srgbClr val="000000"/>
                </a:solidFill>
                <a:latin typeface="华文楷体"/>
                <a:ea typeface="华文楷体"/>
                <a:cs typeface="华文楷体"/>
              </a:rPr>
              <a:t>项目管理的流程</a:t>
            </a:r>
            <a:r>
              <a:rPr kumimoji="1" lang="zh-CN" altLang="zh-CN" sz="2000" dirty="0">
                <a:solidFill>
                  <a:srgbClr val="000000"/>
                </a:solidFill>
                <a:latin typeface="华文楷体"/>
                <a:ea typeface="华文楷体"/>
                <a:cs typeface="华文楷体"/>
              </a:rPr>
              <a:t> </a:t>
            </a:r>
            <a:r>
              <a:rPr kumimoji="1" lang="mr-IN" altLang="zh-CN" sz="2000" dirty="0" smtClean="0">
                <a:solidFill>
                  <a:srgbClr val="000000"/>
                </a:solidFill>
                <a:latin typeface="华文楷体"/>
                <a:ea typeface="华文楷体"/>
                <a:cs typeface="华文楷体"/>
              </a:rPr>
              <a:t>–</a:t>
            </a:r>
            <a:r>
              <a:rPr kumimoji="1" lang="zh-CN" altLang="en-US" sz="2000" dirty="0" smtClean="0">
                <a:solidFill>
                  <a:srgbClr val="000000"/>
                </a:solidFill>
                <a:latin typeface="华文楷体"/>
                <a:ea typeface="华文楷体"/>
                <a:cs typeface="华文楷体"/>
              </a:rPr>
              <a:t> 模型</a:t>
            </a:r>
            <a:r>
              <a:rPr kumimoji="1" lang="en-US" altLang="zh-CN" sz="2000" dirty="0" smtClean="0">
                <a:solidFill>
                  <a:srgbClr val="000000"/>
                </a:solidFill>
                <a:latin typeface="华文楷体"/>
                <a:ea typeface="华文楷体"/>
                <a:cs typeface="华文楷体"/>
              </a:rPr>
              <a:t>/</a:t>
            </a:r>
            <a:r>
              <a:rPr kumimoji="1" lang="zh-CN" altLang="en-US" sz="2000" dirty="0" smtClean="0">
                <a:solidFill>
                  <a:srgbClr val="000000"/>
                </a:solidFill>
                <a:latin typeface="华文楷体"/>
                <a:ea typeface="华文楷体"/>
                <a:cs typeface="华文楷体"/>
              </a:rPr>
              <a:t>过程</a:t>
            </a:r>
          </a:p>
          <a:p>
            <a:endParaRPr kumimoji="1" lang="zh-CN" altLang="en-US" sz="2000" dirty="0" smtClean="0">
              <a:solidFill>
                <a:srgbClr val="000000"/>
              </a:solidFill>
              <a:latin typeface="华文楷体"/>
              <a:ea typeface="华文楷体"/>
              <a:cs typeface="华文楷体"/>
            </a:endParaRPr>
          </a:p>
          <a:p>
            <a:pPr marL="342900" indent="-342900">
              <a:buAutoNum type="arabicPeriod"/>
            </a:pPr>
            <a:r>
              <a:rPr kumimoji="1" lang="zh-CN" altLang="en-US" sz="2000" dirty="0" smtClean="0">
                <a:solidFill>
                  <a:srgbClr val="000000"/>
                </a:solidFill>
                <a:latin typeface="华文楷体"/>
                <a:ea typeface="华文楷体"/>
                <a:cs typeface="华文楷体"/>
              </a:rPr>
              <a:t>项目管理体系</a:t>
            </a:r>
            <a:endParaRPr kumimoji="1" lang="en-US" altLang="zh-CN" sz="2000" dirty="0" smtClean="0">
              <a:solidFill>
                <a:srgbClr val="000000"/>
              </a:solidFill>
              <a:latin typeface="华文楷体"/>
              <a:ea typeface="华文楷体"/>
              <a:cs typeface="华文楷体"/>
            </a:endParaRPr>
          </a:p>
        </p:txBody>
      </p:sp>
      <p:sp>
        <p:nvSpPr>
          <p:cNvPr id="8" name="文本框 7"/>
          <p:cNvSpPr txBox="1"/>
          <p:nvPr/>
        </p:nvSpPr>
        <p:spPr>
          <a:xfrm>
            <a:off x="1371600" y="982259"/>
            <a:ext cx="6609347" cy="707886"/>
          </a:xfrm>
          <a:prstGeom prst="rect">
            <a:avLst/>
          </a:prstGeom>
          <a:noFill/>
        </p:spPr>
        <p:txBody>
          <a:bodyPr wrap="square" rtlCol="0">
            <a:spAutoFit/>
          </a:bodyPr>
          <a:lstStyle/>
          <a:p>
            <a:r>
              <a:rPr kumimoji="1" lang="zh-CN" altLang="en-US" sz="4000" dirty="0" smtClean="0">
                <a:solidFill>
                  <a:srgbClr val="000000"/>
                </a:solidFill>
              </a:rPr>
              <a:t>第一部分</a:t>
            </a:r>
            <a:r>
              <a:rPr kumimoji="1" lang="zh-CN" altLang="en-US" sz="4000" dirty="0" smtClean="0">
                <a:solidFill>
                  <a:srgbClr val="000000"/>
                </a:solidFill>
              </a:rPr>
              <a:t> </a:t>
            </a:r>
            <a:r>
              <a:rPr kumimoji="1" lang="zh-CN" altLang="en-US" sz="4000" dirty="0" smtClean="0">
                <a:solidFill>
                  <a:srgbClr val="000000"/>
                </a:solidFill>
              </a:rPr>
              <a:t>我</a:t>
            </a:r>
            <a:r>
              <a:rPr kumimoji="1" lang="zh-CN" altLang="en-US" sz="4000" dirty="0">
                <a:solidFill>
                  <a:srgbClr val="000000"/>
                </a:solidFill>
              </a:rPr>
              <a:t>理解的项目</a:t>
            </a:r>
            <a:r>
              <a:rPr kumimoji="1" lang="zh-CN" altLang="en-US" sz="4000" dirty="0" smtClean="0">
                <a:solidFill>
                  <a:srgbClr val="000000"/>
                </a:solidFill>
              </a:rPr>
              <a:t>管理</a:t>
            </a:r>
            <a:endParaRPr kumimoji="1" lang="zh-CN" altLang="en-US" sz="4000" dirty="0">
              <a:solidFill>
                <a:srgbClr val="000000"/>
              </a:solidFill>
            </a:endParaRPr>
          </a:p>
        </p:txBody>
      </p:sp>
    </p:spTree>
    <p:extLst>
      <p:ext uri="{BB962C8B-B14F-4D97-AF65-F5344CB8AC3E}">
        <p14:creationId xmlns:p14="http://schemas.microsoft.com/office/powerpoint/2010/main" val="23334312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62" y="902175"/>
            <a:ext cx="8561643" cy="1015663"/>
          </a:xfrm>
          <a:prstGeom prst="rect">
            <a:avLst/>
          </a:prstGeom>
        </p:spPr>
        <p:txBody>
          <a:bodyPr wrap="square">
            <a:spAutoFit/>
          </a:bodyPr>
          <a:lstStyle/>
          <a:p>
            <a:r>
              <a:rPr kumimoji="1" lang="zh-CN" altLang="en-US" sz="2000" dirty="0" smtClean="0">
                <a:solidFill>
                  <a:srgbClr val="000000"/>
                </a:solidFill>
              </a:rPr>
              <a:t>  </a:t>
            </a:r>
            <a:r>
              <a:rPr kumimoji="1" lang="zh-CN" altLang="en-US" sz="2000" dirty="0" smtClean="0">
                <a:solidFill>
                  <a:srgbClr val="000000"/>
                </a:solidFill>
              </a:rPr>
              <a:t>项</a:t>
            </a:r>
            <a:r>
              <a:rPr kumimoji="1" lang="zh-CN" altLang="en-US" sz="2000" dirty="0">
                <a:solidFill>
                  <a:srgbClr val="000000"/>
                </a:solidFill>
              </a:rPr>
              <a:t>目是为创造独特的产品、服务或成果而进行的临时性工作</a:t>
            </a:r>
            <a:r>
              <a:rPr kumimoji="1" lang="zh-CN" altLang="en-US" sz="2000" dirty="0" smtClean="0">
                <a:solidFill>
                  <a:srgbClr val="000000"/>
                </a:solidFill>
              </a:rPr>
              <a:t>。</a:t>
            </a:r>
            <a:endParaRPr kumimoji="1" lang="en-US" altLang="zh-CN" sz="2000" dirty="0" smtClean="0">
              <a:solidFill>
                <a:srgbClr val="000000"/>
              </a:solidFill>
            </a:endParaRPr>
          </a:p>
          <a:p>
            <a:endParaRPr kumimoji="1" lang="en-US" altLang="zh-CN" sz="2000" dirty="0" smtClean="0">
              <a:solidFill>
                <a:srgbClr val="000000"/>
              </a:solidFill>
            </a:endParaRPr>
          </a:p>
          <a:p>
            <a:r>
              <a:rPr kumimoji="1" lang="zh-CN" altLang="en-US" sz="2000" dirty="0" smtClean="0">
                <a:solidFill>
                  <a:srgbClr val="000000"/>
                </a:solidFill>
              </a:rPr>
              <a:t>  </a:t>
            </a:r>
            <a:r>
              <a:rPr kumimoji="1" lang="zh-CN" altLang="en-US" sz="2000" dirty="0" smtClean="0">
                <a:solidFill>
                  <a:srgbClr val="000000"/>
                </a:solidFill>
              </a:rPr>
              <a:t>项</a:t>
            </a:r>
            <a:r>
              <a:rPr kumimoji="1" lang="zh-CN" altLang="en-US" sz="2000" dirty="0" smtClean="0">
                <a:solidFill>
                  <a:srgbClr val="000000"/>
                </a:solidFill>
              </a:rPr>
              <a:t>目划分：</a:t>
            </a:r>
            <a:endParaRPr kumimoji="1" lang="en-US" altLang="zh-CN" sz="2000" dirty="0">
              <a:solidFill>
                <a:srgbClr val="000000"/>
              </a:solidFill>
            </a:endParaRPr>
          </a:p>
        </p:txBody>
      </p:sp>
      <p:sp>
        <p:nvSpPr>
          <p:cNvPr id="22" name="文本框 21"/>
          <p:cNvSpPr txBox="1"/>
          <p:nvPr/>
        </p:nvSpPr>
        <p:spPr>
          <a:xfrm>
            <a:off x="288422" y="343037"/>
            <a:ext cx="5539752" cy="400110"/>
          </a:xfrm>
          <a:prstGeom prst="rect">
            <a:avLst/>
          </a:prstGeom>
          <a:noFill/>
          <a:ln>
            <a:noFill/>
          </a:ln>
        </p:spPr>
        <p:txBody>
          <a:bodyPr wrap="square" rtlCol="0">
            <a:spAutoFit/>
          </a:bodyPr>
          <a:lstStyle/>
          <a:p>
            <a:r>
              <a:rPr kumimoji="1" lang="en-US" altLang="zh-CN" sz="2000" dirty="0" smtClean="0"/>
              <a:t>1.1</a:t>
            </a:r>
            <a:r>
              <a:rPr kumimoji="1" lang="zh-CN" altLang="en-US" sz="2000" dirty="0" smtClean="0"/>
              <a:t>、项目、项目集与项目组合</a:t>
            </a:r>
            <a:endParaRPr kumimoji="1" lang="en-US" altLang="zh-CN" sz="2000" dirty="0"/>
          </a:p>
        </p:txBody>
      </p:sp>
      <p:pic>
        <p:nvPicPr>
          <p:cNvPr id="8" name="图片 7" descr="Snip20190416_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97" y="2115734"/>
            <a:ext cx="8097012" cy="3563620"/>
          </a:xfrm>
          <a:prstGeom prst="rect">
            <a:avLst/>
          </a:prstGeom>
        </p:spPr>
      </p:pic>
    </p:spTree>
    <p:extLst>
      <p:ext uri="{BB962C8B-B14F-4D97-AF65-F5344CB8AC3E}">
        <p14:creationId xmlns:p14="http://schemas.microsoft.com/office/powerpoint/2010/main" val="8279162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26950" y="824753"/>
            <a:ext cx="8258461" cy="707886"/>
          </a:xfrm>
          <a:prstGeom prst="rect">
            <a:avLst/>
          </a:prstGeom>
          <a:noFill/>
        </p:spPr>
        <p:txBody>
          <a:bodyPr wrap="square" rtlCol="0">
            <a:spAutoFit/>
          </a:bodyPr>
          <a:lstStyle/>
          <a:p>
            <a:r>
              <a:rPr kumimoji="1" lang="zh-CN" altLang="en-US" sz="2000" dirty="0" smtClean="0">
                <a:solidFill>
                  <a:srgbClr val="000000"/>
                </a:solidFill>
                <a:latin typeface="华文楷体"/>
                <a:ea typeface="华文楷体"/>
                <a:cs typeface="华文楷体"/>
              </a:rPr>
              <a:t>项目管理就是将知识、技能、工具与技术应用于项目活动中，以完成项目。</a:t>
            </a:r>
            <a:endParaRPr kumimoji="1" lang="zh-CN" altLang="en-US" sz="2000" dirty="0">
              <a:solidFill>
                <a:srgbClr val="000000"/>
              </a:solidFill>
              <a:latin typeface="华文楷体"/>
              <a:ea typeface="华文楷体"/>
              <a:cs typeface="华文楷体"/>
            </a:endParaRPr>
          </a:p>
        </p:txBody>
      </p:sp>
      <p:sp>
        <p:nvSpPr>
          <p:cNvPr id="7" name="文本框 6"/>
          <p:cNvSpPr txBox="1"/>
          <p:nvPr/>
        </p:nvSpPr>
        <p:spPr>
          <a:xfrm>
            <a:off x="2892927" y="2124395"/>
            <a:ext cx="2708441" cy="369332"/>
          </a:xfrm>
          <a:prstGeom prst="rect">
            <a:avLst/>
          </a:prstGeom>
          <a:solidFill>
            <a:schemeClr val="bg1"/>
          </a:solidFill>
        </p:spPr>
        <p:txBody>
          <a:bodyPr wrap="square" rtlCol="0">
            <a:spAutoFit/>
          </a:bodyPr>
          <a:lstStyle/>
          <a:p>
            <a:pPr algn="ctr"/>
            <a:r>
              <a:rPr kumimoji="1" lang="zh-CN" altLang="en-US" dirty="0"/>
              <a:t> </a:t>
            </a:r>
            <a:r>
              <a:rPr kumimoji="1" lang="zh-CN" altLang="en-US" dirty="0" smtClean="0"/>
              <a:t>项目管理最终要达成</a:t>
            </a:r>
            <a:endParaRPr kumimoji="1" lang="zh-CN" altLang="en-US" dirty="0"/>
          </a:p>
        </p:txBody>
      </p:sp>
      <p:sp>
        <p:nvSpPr>
          <p:cNvPr id="4" name="椭圆 3"/>
          <p:cNvSpPr/>
          <p:nvPr/>
        </p:nvSpPr>
        <p:spPr>
          <a:xfrm>
            <a:off x="828841" y="2830095"/>
            <a:ext cx="2299369" cy="211221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accent6">
                  <a:lumMod val="60000"/>
                  <a:lumOff val="40000"/>
                </a:schemeClr>
              </a:solidFill>
            </a:endParaRPr>
          </a:p>
        </p:txBody>
      </p:sp>
      <p:sp>
        <p:nvSpPr>
          <p:cNvPr id="9" name="文本框 8"/>
          <p:cNvSpPr txBox="1"/>
          <p:nvPr/>
        </p:nvSpPr>
        <p:spPr>
          <a:xfrm>
            <a:off x="887664" y="4978036"/>
            <a:ext cx="2240546" cy="369332"/>
          </a:xfrm>
          <a:prstGeom prst="rect">
            <a:avLst/>
          </a:prstGeom>
          <a:solidFill>
            <a:schemeClr val="bg1"/>
          </a:solidFill>
        </p:spPr>
        <p:txBody>
          <a:bodyPr wrap="square" rtlCol="0">
            <a:spAutoFit/>
          </a:bodyPr>
          <a:lstStyle/>
          <a:p>
            <a:pPr algn="ctr"/>
            <a:r>
              <a:rPr kumimoji="1" lang="zh-CN" altLang="en-US" dirty="0" smtClean="0"/>
              <a:t>要符合 </a:t>
            </a:r>
            <a:r>
              <a:rPr kumimoji="1" lang="en-US" altLang="zh-CN" dirty="0" smtClean="0"/>
              <a:t>SMART</a:t>
            </a:r>
            <a:r>
              <a:rPr kumimoji="1" lang="zh-CN" altLang="en-US" dirty="0" smtClean="0"/>
              <a:t> 原则</a:t>
            </a:r>
            <a:endParaRPr kumimoji="1" lang="zh-CN" altLang="en-US" dirty="0"/>
          </a:p>
        </p:txBody>
      </p:sp>
      <p:sp>
        <p:nvSpPr>
          <p:cNvPr id="10" name="文本框 9"/>
          <p:cNvSpPr txBox="1"/>
          <p:nvPr/>
        </p:nvSpPr>
        <p:spPr>
          <a:xfrm>
            <a:off x="1515980" y="3729789"/>
            <a:ext cx="943809" cy="374316"/>
          </a:xfrm>
          <a:prstGeom prst="rect">
            <a:avLst/>
          </a:prstGeom>
          <a:noFill/>
        </p:spPr>
        <p:txBody>
          <a:bodyPr wrap="square" rtlCol="0">
            <a:spAutoFit/>
          </a:bodyPr>
          <a:lstStyle/>
          <a:p>
            <a:pPr algn="ctr"/>
            <a:r>
              <a:rPr kumimoji="1" lang="zh-CN" altLang="en-US" dirty="0" smtClean="0"/>
              <a:t>目标</a:t>
            </a:r>
            <a:endParaRPr kumimoji="1" lang="zh-CN" altLang="en-US" dirty="0"/>
          </a:p>
        </p:txBody>
      </p:sp>
      <p:sp>
        <p:nvSpPr>
          <p:cNvPr id="11" name="椭圆 10"/>
          <p:cNvSpPr/>
          <p:nvPr/>
        </p:nvSpPr>
        <p:spPr>
          <a:xfrm>
            <a:off x="5700295" y="2830095"/>
            <a:ext cx="2299369" cy="211221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accent6">
                  <a:lumMod val="60000"/>
                  <a:lumOff val="40000"/>
                </a:schemeClr>
              </a:solidFill>
            </a:endParaRPr>
          </a:p>
        </p:txBody>
      </p:sp>
      <p:sp>
        <p:nvSpPr>
          <p:cNvPr id="12" name="文本框 11"/>
          <p:cNvSpPr txBox="1"/>
          <p:nvPr/>
        </p:nvSpPr>
        <p:spPr>
          <a:xfrm>
            <a:off x="5759118" y="4980563"/>
            <a:ext cx="2240546" cy="369332"/>
          </a:xfrm>
          <a:prstGeom prst="rect">
            <a:avLst/>
          </a:prstGeom>
          <a:solidFill>
            <a:schemeClr val="bg1"/>
          </a:solidFill>
        </p:spPr>
        <p:txBody>
          <a:bodyPr wrap="square" rtlCol="0">
            <a:spAutoFit/>
          </a:bodyPr>
          <a:lstStyle/>
          <a:p>
            <a:pPr algn="ctr"/>
            <a:r>
              <a:rPr kumimoji="1" lang="zh-CN" altLang="en-US" dirty="0" smtClean="0"/>
              <a:t>有形的与无形的</a:t>
            </a:r>
            <a:endParaRPr kumimoji="1" lang="zh-CN" altLang="en-US" dirty="0"/>
          </a:p>
        </p:txBody>
      </p:sp>
      <p:sp>
        <p:nvSpPr>
          <p:cNvPr id="13" name="文本框 12"/>
          <p:cNvSpPr txBox="1"/>
          <p:nvPr/>
        </p:nvSpPr>
        <p:spPr>
          <a:xfrm>
            <a:off x="6387434" y="3563034"/>
            <a:ext cx="943809" cy="646331"/>
          </a:xfrm>
          <a:prstGeom prst="rect">
            <a:avLst/>
          </a:prstGeom>
          <a:noFill/>
        </p:spPr>
        <p:txBody>
          <a:bodyPr wrap="square" rtlCol="0">
            <a:spAutoFit/>
          </a:bodyPr>
          <a:lstStyle/>
          <a:p>
            <a:pPr algn="ctr"/>
            <a:r>
              <a:rPr kumimoji="1" lang="zh-CN" altLang="en-US" dirty="0" smtClean="0"/>
              <a:t>创造商业价值</a:t>
            </a:r>
            <a:endParaRPr kumimoji="1" lang="zh-CN" altLang="en-US" dirty="0"/>
          </a:p>
        </p:txBody>
      </p:sp>
      <p:sp>
        <p:nvSpPr>
          <p:cNvPr id="14" name="文本框 13"/>
          <p:cNvSpPr txBox="1"/>
          <p:nvPr/>
        </p:nvSpPr>
        <p:spPr>
          <a:xfrm>
            <a:off x="219366" y="378524"/>
            <a:ext cx="5539752" cy="400110"/>
          </a:xfrm>
          <a:prstGeom prst="rect">
            <a:avLst/>
          </a:prstGeom>
          <a:noFill/>
          <a:ln>
            <a:noFill/>
          </a:ln>
        </p:spPr>
        <p:txBody>
          <a:bodyPr wrap="square" rtlCol="0">
            <a:spAutoFit/>
          </a:bodyPr>
          <a:lstStyle/>
          <a:p>
            <a:r>
              <a:rPr kumimoji="1" lang="en-US" altLang="zh-CN" sz="2000" dirty="0" smtClean="0">
                <a:solidFill>
                  <a:srgbClr val="000000"/>
                </a:solidFill>
                <a:latin typeface="华文楷体"/>
                <a:ea typeface="华文楷体"/>
                <a:cs typeface="华文楷体"/>
              </a:rPr>
              <a:t>1.2</a:t>
            </a:r>
            <a:r>
              <a:rPr kumimoji="1" lang="zh-CN" altLang="en-US" sz="2000" dirty="0" smtClean="0">
                <a:solidFill>
                  <a:srgbClr val="000000"/>
                </a:solidFill>
                <a:latin typeface="华文楷体"/>
                <a:ea typeface="华文楷体"/>
                <a:cs typeface="华文楷体"/>
              </a:rPr>
              <a:t>、</a:t>
            </a:r>
            <a:r>
              <a:rPr kumimoji="1" lang="zh-CN" altLang="en-US" sz="2000" dirty="0" smtClean="0">
                <a:solidFill>
                  <a:srgbClr val="000000"/>
                </a:solidFill>
                <a:latin typeface="华文楷体"/>
                <a:ea typeface="华文楷体"/>
                <a:cs typeface="华文楷体"/>
              </a:rPr>
              <a:t>项目管理</a:t>
            </a:r>
            <a:endParaRPr kumimoji="1" lang="en-US" altLang="zh-CN" sz="2000" dirty="0">
              <a:solidFill>
                <a:srgbClr val="000000"/>
              </a:solidFill>
              <a:latin typeface="华文楷体"/>
              <a:ea typeface="华文楷体"/>
              <a:cs typeface="华文楷体"/>
            </a:endParaRPr>
          </a:p>
        </p:txBody>
      </p:sp>
      <p:sp>
        <p:nvSpPr>
          <p:cNvPr id="8" name="文本框 7"/>
          <p:cNvSpPr txBox="1"/>
          <p:nvPr/>
        </p:nvSpPr>
        <p:spPr>
          <a:xfrm>
            <a:off x="526950" y="1419412"/>
            <a:ext cx="7313864" cy="707886"/>
          </a:xfrm>
          <a:prstGeom prst="rect">
            <a:avLst/>
          </a:prstGeom>
          <a:noFill/>
        </p:spPr>
        <p:txBody>
          <a:bodyPr wrap="square" rtlCol="0">
            <a:spAutoFit/>
          </a:bodyPr>
          <a:lstStyle/>
          <a:p>
            <a:r>
              <a:rPr kumimoji="1" lang="zh-CN" altLang="en-US" sz="2000" dirty="0" smtClean="0">
                <a:solidFill>
                  <a:srgbClr val="000000"/>
                </a:solidFill>
                <a:latin typeface="华文楷体"/>
                <a:ea typeface="华文楷体"/>
                <a:cs typeface="华文楷体"/>
              </a:rPr>
              <a:t>将项目推进</a:t>
            </a:r>
            <a:r>
              <a:rPr kumimoji="1" lang="en-US" altLang="zh-CN" sz="2000" dirty="0" smtClean="0">
                <a:solidFill>
                  <a:srgbClr val="000000"/>
                </a:solidFill>
                <a:latin typeface="华文楷体"/>
                <a:ea typeface="华文楷体"/>
                <a:cs typeface="华文楷体"/>
              </a:rPr>
              <a:t>/</a:t>
            </a:r>
            <a:r>
              <a:rPr kumimoji="1" lang="zh-CN" altLang="en-US" sz="2000" dirty="0" smtClean="0">
                <a:solidFill>
                  <a:srgbClr val="000000"/>
                </a:solidFill>
                <a:latin typeface="华文楷体"/>
                <a:ea typeface="华文楷体"/>
                <a:cs typeface="华文楷体"/>
              </a:rPr>
              <a:t>管理过程中松散的知识转化为结构化的知识，形成体系。</a:t>
            </a:r>
            <a:endParaRPr kumimoji="1" lang="zh-CN" altLang="en-US" sz="2000" dirty="0">
              <a:solidFill>
                <a:srgbClr val="000000"/>
              </a:solidFill>
              <a:latin typeface="华文楷体"/>
              <a:ea typeface="华文楷体"/>
              <a:cs typeface="华文楷体"/>
            </a:endParaRPr>
          </a:p>
        </p:txBody>
      </p:sp>
      <p:sp>
        <p:nvSpPr>
          <p:cNvPr id="21" name="文本框 20"/>
          <p:cNvSpPr txBox="1"/>
          <p:nvPr/>
        </p:nvSpPr>
        <p:spPr>
          <a:xfrm>
            <a:off x="828841" y="5670073"/>
            <a:ext cx="7449549" cy="923330"/>
          </a:xfrm>
          <a:prstGeom prst="rect">
            <a:avLst/>
          </a:prstGeom>
          <a:noFill/>
        </p:spPr>
        <p:txBody>
          <a:bodyPr wrap="square" rtlCol="0">
            <a:spAutoFit/>
          </a:bodyPr>
          <a:lstStyle/>
          <a:p>
            <a:r>
              <a:rPr kumimoji="1" lang="en-US" altLang="zh-CN" dirty="0"/>
              <a:t>SMART</a:t>
            </a:r>
            <a:r>
              <a:rPr kumimoji="1" lang="zh-CN" altLang="en-US" dirty="0"/>
              <a:t> </a:t>
            </a:r>
            <a:r>
              <a:rPr kumimoji="1" lang="zh-CN" altLang="en-US" dirty="0" smtClean="0"/>
              <a:t>原则</a:t>
            </a:r>
            <a:r>
              <a:rPr kumimoji="1" lang="en-US" altLang="zh-CN" dirty="0" smtClean="0"/>
              <a:t>:</a:t>
            </a:r>
            <a:r>
              <a:rPr kumimoji="1" lang="en-US" altLang="zh-CN" dirty="0"/>
              <a:t>Specific(</a:t>
            </a:r>
            <a:r>
              <a:rPr kumimoji="1" lang="zh-CN" altLang="en-US" dirty="0"/>
              <a:t>具体的、明确的</a:t>
            </a:r>
            <a:r>
              <a:rPr kumimoji="1" lang="en-US" altLang="zh-CN" dirty="0"/>
              <a:t>) </a:t>
            </a:r>
            <a:r>
              <a:rPr kumimoji="1" lang="en-US" altLang="zh-CN" dirty="0" smtClean="0"/>
              <a:t>、</a:t>
            </a:r>
            <a:r>
              <a:rPr kumimoji="1" lang="en-US" altLang="zh-CN" dirty="0"/>
              <a:t>Measurable(</a:t>
            </a:r>
            <a:r>
              <a:rPr kumimoji="1" lang="zh-CN" altLang="en-US" dirty="0"/>
              <a:t>可衡量</a:t>
            </a:r>
            <a:r>
              <a:rPr kumimoji="1" lang="en-US" altLang="zh-CN" dirty="0" smtClean="0"/>
              <a:t>)</a:t>
            </a:r>
            <a:r>
              <a:rPr kumimoji="1" lang="zh-CN" altLang="en-US" dirty="0" smtClean="0"/>
              <a:t>、</a:t>
            </a:r>
            <a:r>
              <a:rPr kumimoji="1" lang="en-US" altLang="zh-CN" dirty="0"/>
              <a:t>Achievable(</a:t>
            </a:r>
            <a:r>
              <a:rPr kumimoji="1" lang="zh-CN" altLang="en-US" dirty="0"/>
              <a:t>可达成</a:t>
            </a:r>
            <a:r>
              <a:rPr kumimoji="1" lang="en-US" altLang="zh-CN" dirty="0"/>
              <a:t>) </a:t>
            </a:r>
            <a:r>
              <a:rPr kumimoji="1" lang="zh-CN" altLang="en-US" dirty="0" smtClean="0"/>
              <a:t>、</a:t>
            </a:r>
            <a:r>
              <a:rPr kumimoji="1" lang="en-US" altLang="zh-CN" dirty="0"/>
              <a:t>Relevant(</a:t>
            </a:r>
            <a:r>
              <a:rPr kumimoji="1" lang="zh-CN" altLang="en-US" dirty="0"/>
              <a:t>相关</a:t>
            </a:r>
            <a:r>
              <a:rPr kumimoji="1" lang="en-US" altLang="zh-CN" dirty="0" smtClean="0"/>
              <a:t>) </a:t>
            </a:r>
            <a:r>
              <a:rPr kumimoji="1" lang="zh-CN" altLang="en-US" dirty="0" smtClean="0"/>
              <a:t>、</a:t>
            </a:r>
            <a:r>
              <a:rPr kumimoji="1" lang="en-US" altLang="zh-CN" dirty="0"/>
              <a:t>Time-Bound(</a:t>
            </a:r>
            <a:r>
              <a:rPr kumimoji="1" lang="zh-CN" altLang="en-US" dirty="0"/>
              <a:t>时间限定</a:t>
            </a:r>
            <a:r>
              <a:rPr kumimoji="1" lang="en-US" altLang="zh-CN" dirty="0"/>
              <a:t>)</a:t>
            </a:r>
            <a:endParaRPr kumimoji="1" lang="zh-CN" altLang="en-US" dirty="0"/>
          </a:p>
          <a:p>
            <a:endParaRPr kumimoji="1" lang="zh-CN" altLang="en-US" dirty="0"/>
          </a:p>
        </p:txBody>
      </p:sp>
    </p:spTree>
    <p:extLst>
      <p:ext uri="{BB962C8B-B14F-4D97-AF65-F5344CB8AC3E}">
        <p14:creationId xmlns:p14="http://schemas.microsoft.com/office/powerpoint/2010/main" val="1060920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4" grpId="0" animBg="1"/>
      <p:bldP spid="9" grpId="1" animBg="1"/>
      <p:bldP spid="10" grpId="0"/>
      <p:bldP spid="11" grpId="0" animBg="1"/>
      <p:bldP spid="12" grpId="1" animBg="1"/>
      <p:bldP spid="13" grpId="0"/>
      <p:bldP spid="8"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软件开发瀑布模型.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34" y="1627322"/>
            <a:ext cx="6044207" cy="3843496"/>
          </a:xfrm>
          <a:prstGeom prst="rect">
            <a:avLst/>
          </a:prstGeom>
        </p:spPr>
      </p:pic>
      <p:sp>
        <p:nvSpPr>
          <p:cNvPr id="11" name="文本框 10"/>
          <p:cNvSpPr txBox="1"/>
          <p:nvPr/>
        </p:nvSpPr>
        <p:spPr>
          <a:xfrm>
            <a:off x="1575394" y="969800"/>
            <a:ext cx="3956802" cy="400110"/>
          </a:xfrm>
          <a:prstGeom prst="rect">
            <a:avLst/>
          </a:prstGeom>
          <a:noFill/>
        </p:spPr>
        <p:txBody>
          <a:bodyPr wrap="square" rtlCol="0">
            <a:spAutoFit/>
          </a:bodyPr>
          <a:lstStyle/>
          <a:p>
            <a:r>
              <a:rPr kumimoji="1" lang="zh-CN" altLang="en-US" sz="2000" dirty="0" smtClean="0">
                <a:solidFill>
                  <a:srgbClr val="000000"/>
                </a:solidFill>
                <a:latin typeface="华文楷体"/>
                <a:ea typeface="华文楷体"/>
                <a:cs typeface="华文楷体"/>
              </a:rPr>
              <a:t>软件工程领域项目常见模式</a:t>
            </a:r>
            <a:r>
              <a:rPr kumimoji="1" lang="en-US" altLang="zh-CN" sz="2000" dirty="0" smtClean="0">
                <a:solidFill>
                  <a:srgbClr val="000000"/>
                </a:solidFill>
                <a:latin typeface="华文楷体"/>
                <a:ea typeface="华文楷体"/>
                <a:cs typeface="华文楷体"/>
              </a:rPr>
              <a:t>/</a:t>
            </a:r>
            <a:r>
              <a:rPr kumimoji="1" lang="zh-CN" altLang="en-US" sz="2000" dirty="0" smtClean="0">
                <a:solidFill>
                  <a:srgbClr val="000000"/>
                </a:solidFill>
                <a:latin typeface="华文楷体"/>
                <a:ea typeface="华文楷体"/>
                <a:cs typeface="华文楷体"/>
              </a:rPr>
              <a:t>流程：</a:t>
            </a:r>
            <a:endParaRPr kumimoji="1" lang="zh-CN" altLang="en-US" sz="2000" dirty="0">
              <a:solidFill>
                <a:srgbClr val="000000"/>
              </a:solidFill>
              <a:latin typeface="华文楷体"/>
              <a:ea typeface="华文楷体"/>
              <a:cs typeface="华文楷体"/>
            </a:endParaRPr>
          </a:p>
        </p:txBody>
      </p:sp>
      <p:sp>
        <p:nvSpPr>
          <p:cNvPr id="8" name="文本框 7"/>
          <p:cNvSpPr txBox="1"/>
          <p:nvPr/>
        </p:nvSpPr>
        <p:spPr>
          <a:xfrm>
            <a:off x="288422" y="393913"/>
            <a:ext cx="5539752" cy="400110"/>
          </a:xfrm>
          <a:prstGeom prst="rect">
            <a:avLst/>
          </a:prstGeom>
          <a:noFill/>
          <a:ln>
            <a:noFill/>
          </a:ln>
        </p:spPr>
        <p:txBody>
          <a:bodyPr wrap="square" rtlCol="0">
            <a:spAutoFit/>
          </a:bodyPr>
          <a:lstStyle/>
          <a:p>
            <a:r>
              <a:rPr kumimoji="1" lang="en-US" altLang="zh-CN" sz="2000" dirty="0" smtClean="0">
                <a:solidFill>
                  <a:srgbClr val="000000"/>
                </a:solidFill>
                <a:latin typeface="华文楷体"/>
                <a:ea typeface="华文楷体"/>
                <a:cs typeface="华文楷体"/>
              </a:rPr>
              <a:t>2</a:t>
            </a:r>
            <a:r>
              <a:rPr kumimoji="1" lang="zh-CN" altLang="en-US" sz="2000" dirty="0" smtClean="0">
                <a:solidFill>
                  <a:srgbClr val="000000"/>
                </a:solidFill>
                <a:latin typeface="华文楷体"/>
                <a:ea typeface="华文楷体"/>
                <a:cs typeface="华文楷体"/>
              </a:rPr>
              <a:t>、项目</a:t>
            </a:r>
            <a:r>
              <a:rPr kumimoji="1" lang="zh-CN" altLang="en-US" sz="2000" dirty="0">
                <a:solidFill>
                  <a:srgbClr val="000000"/>
                </a:solidFill>
                <a:latin typeface="华文楷体"/>
                <a:ea typeface="华文楷体"/>
                <a:cs typeface="华文楷体"/>
              </a:rPr>
              <a:t>生命周期</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开发模型</a:t>
            </a:r>
            <a:endParaRPr kumimoji="1" lang="en-US" altLang="zh-CN" sz="2000" dirty="0">
              <a:solidFill>
                <a:srgbClr val="000000"/>
              </a:solidFill>
              <a:latin typeface="华文楷体"/>
              <a:ea typeface="华文楷体"/>
              <a:cs typeface="华文楷体"/>
            </a:endParaRPr>
          </a:p>
        </p:txBody>
      </p:sp>
    </p:spTree>
    <p:extLst>
      <p:ext uri="{BB962C8B-B14F-4D97-AF65-F5344CB8AC3E}">
        <p14:creationId xmlns:p14="http://schemas.microsoft.com/office/powerpoint/2010/main" val="39354843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5509" y="378524"/>
            <a:ext cx="5539752" cy="400110"/>
          </a:xfrm>
          <a:prstGeom prst="rect">
            <a:avLst/>
          </a:prstGeom>
          <a:noFill/>
          <a:ln>
            <a:noFill/>
          </a:ln>
        </p:spPr>
        <p:txBody>
          <a:bodyPr wrap="square" rtlCol="0">
            <a:spAutoFit/>
          </a:bodyPr>
          <a:lstStyle/>
          <a:p>
            <a:r>
              <a:rPr kumimoji="1" lang="en-US" altLang="zh-CN" sz="2000" dirty="0" smtClean="0"/>
              <a:t>2</a:t>
            </a:r>
            <a:r>
              <a:rPr kumimoji="1" lang="zh-CN" altLang="en-US" sz="2000" dirty="0" smtClean="0"/>
              <a:t>、项目</a:t>
            </a:r>
            <a:r>
              <a:rPr kumimoji="1" lang="zh-CN" altLang="en-US" sz="2000" dirty="0"/>
              <a:t>生命周期</a:t>
            </a:r>
            <a:r>
              <a:rPr kumimoji="1" lang="en-US" altLang="zh-CN" sz="2000" dirty="0"/>
              <a:t>/</a:t>
            </a:r>
            <a:r>
              <a:rPr kumimoji="1" lang="zh-CN" altLang="en-US" sz="2000" dirty="0"/>
              <a:t>开发</a:t>
            </a:r>
            <a:r>
              <a:rPr kumimoji="1" lang="zh-CN" altLang="en-US" sz="2000" dirty="0" smtClean="0"/>
              <a:t>模型</a:t>
            </a:r>
            <a:r>
              <a:rPr kumimoji="1" lang="en-US" altLang="zh-CN" sz="2000" dirty="0" smtClean="0"/>
              <a:t> </a:t>
            </a:r>
            <a:r>
              <a:rPr kumimoji="1" lang="mr-IN" altLang="zh-CN" sz="2000" dirty="0" smtClean="0"/>
              <a:t>–</a:t>
            </a:r>
            <a:r>
              <a:rPr kumimoji="1" lang="en-US" altLang="zh-CN" sz="2000" dirty="0" smtClean="0"/>
              <a:t> </a:t>
            </a:r>
            <a:r>
              <a:rPr kumimoji="1" lang="zh-CN" altLang="en-US" sz="2000" dirty="0" smtClean="0"/>
              <a:t>瀑布流</a:t>
            </a:r>
            <a:r>
              <a:rPr kumimoji="1" lang="en-US" altLang="zh-CN" sz="2000" dirty="0" smtClean="0"/>
              <a:t>/</a:t>
            </a:r>
            <a:r>
              <a:rPr kumimoji="1" lang="zh-CN" altLang="en-US" sz="2000" dirty="0" smtClean="0"/>
              <a:t>预测型</a:t>
            </a:r>
            <a:endParaRPr kumimoji="1" lang="en-US" altLang="zh-CN" sz="2000" dirty="0"/>
          </a:p>
        </p:txBody>
      </p:sp>
      <p:sp>
        <p:nvSpPr>
          <p:cNvPr id="9" name="文本框 8"/>
          <p:cNvSpPr txBox="1"/>
          <p:nvPr/>
        </p:nvSpPr>
        <p:spPr>
          <a:xfrm>
            <a:off x="986554" y="1370049"/>
            <a:ext cx="937870" cy="400110"/>
          </a:xfrm>
          <a:prstGeom prst="rect">
            <a:avLst/>
          </a:prstGeom>
          <a:solidFill>
            <a:schemeClr val="bg1"/>
          </a:solidFill>
        </p:spPr>
        <p:txBody>
          <a:bodyPr wrap="square" rtlCol="0">
            <a:spAutoFit/>
          </a:bodyPr>
          <a:lstStyle/>
          <a:p>
            <a:pPr algn="ctr"/>
            <a:r>
              <a:rPr kumimoji="1" lang="en-US" altLang="zh-CN" sz="2000" dirty="0" smtClean="0"/>
              <a:t> </a:t>
            </a:r>
            <a:r>
              <a:rPr kumimoji="1" lang="zh-CN" altLang="en-US" sz="2000" dirty="0" smtClean="0"/>
              <a:t>需求</a:t>
            </a:r>
            <a:endParaRPr kumimoji="1" lang="zh-CN" altLang="en-US" sz="2000" dirty="0"/>
          </a:p>
        </p:txBody>
      </p:sp>
      <p:sp>
        <p:nvSpPr>
          <p:cNvPr id="10" name="文本框 9"/>
          <p:cNvSpPr txBox="1"/>
          <p:nvPr/>
        </p:nvSpPr>
        <p:spPr>
          <a:xfrm>
            <a:off x="1455489" y="1945759"/>
            <a:ext cx="1069352" cy="400110"/>
          </a:xfrm>
          <a:prstGeom prst="rect">
            <a:avLst/>
          </a:prstGeom>
          <a:solidFill>
            <a:schemeClr val="bg1"/>
          </a:solidFill>
        </p:spPr>
        <p:txBody>
          <a:bodyPr wrap="square" rtlCol="0">
            <a:spAutoFit/>
          </a:bodyPr>
          <a:lstStyle/>
          <a:p>
            <a:pPr algn="ctr"/>
            <a:r>
              <a:rPr kumimoji="1" lang="en-US" altLang="zh-CN" sz="2000" dirty="0" smtClean="0"/>
              <a:t> </a:t>
            </a:r>
            <a:r>
              <a:rPr kumimoji="1" lang="zh-CN" altLang="en-US" sz="2000" dirty="0" smtClean="0"/>
              <a:t>可行性</a:t>
            </a:r>
            <a:endParaRPr kumimoji="1" lang="zh-CN" altLang="en-US" sz="2000" dirty="0"/>
          </a:p>
        </p:txBody>
      </p:sp>
      <p:sp>
        <p:nvSpPr>
          <p:cNvPr id="12" name="文本框 11"/>
          <p:cNvSpPr txBox="1"/>
          <p:nvPr/>
        </p:nvSpPr>
        <p:spPr>
          <a:xfrm>
            <a:off x="1861234" y="2537240"/>
            <a:ext cx="1291136" cy="707886"/>
          </a:xfrm>
          <a:prstGeom prst="rect">
            <a:avLst/>
          </a:prstGeom>
          <a:solidFill>
            <a:schemeClr val="bg1"/>
          </a:solidFill>
        </p:spPr>
        <p:txBody>
          <a:bodyPr wrap="square" rtlCol="0">
            <a:spAutoFit/>
          </a:bodyPr>
          <a:lstStyle/>
          <a:p>
            <a:pPr algn="ctr"/>
            <a:r>
              <a:rPr kumimoji="1" lang="en-US" altLang="zh-CN" sz="2000" dirty="0" smtClean="0"/>
              <a:t> </a:t>
            </a:r>
            <a:r>
              <a:rPr kumimoji="1" lang="zh-CN" altLang="en-US" sz="2000" dirty="0" smtClean="0"/>
              <a:t>预测</a:t>
            </a:r>
            <a:r>
              <a:rPr kumimoji="1" lang="en-US" altLang="zh-CN" sz="2000" dirty="0" smtClean="0"/>
              <a:t>/</a:t>
            </a:r>
            <a:r>
              <a:rPr kumimoji="1" lang="zh-CN" altLang="en-US" sz="2000" dirty="0" smtClean="0"/>
              <a:t>规划</a:t>
            </a:r>
            <a:endParaRPr kumimoji="1" lang="zh-CN" altLang="en-US" sz="2000" dirty="0"/>
          </a:p>
        </p:txBody>
      </p:sp>
      <p:sp>
        <p:nvSpPr>
          <p:cNvPr id="13" name="文本框 12"/>
          <p:cNvSpPr txBox="1"/>
          <p:nvPr/>
        </p:nvSpPr>
        <p:spPr>
          <a:xfrm>
            <a:off x="2719076" y="3091238"/>
            <a:ext cx="937870" cy="400110"/>
          </a:xfrm>
          <a:prstGeom prst="rect">
            <a:avLst/>
          </a:prstGeom>
          <a:solidFill>
            <a:schemeClr val="bg1"/>
          </a:solidFill>
        </p:spPr>
        <p:txBody>
          <a:bodyPr wrap="square" rtlCol="0">
            <a:spAutoFit/>
          </a:bodyPr>
          <a:lstStyle/>
          <a:p>
            <a:pPr algn="ctr"/>
            <a:r>
              <a:rPr kumimoji="1" lang="en-US" altLang="zh-CN" sz="2000" dirty="0" smtClean="0"/>
              <a:t> </a:t>
            </a:r>
            <a:r>
              <a:rPr kumimoji="1" lang="zh-CN" altLang="en-US" sz="2000" dirty="0" smtClean="0"/>
              <a:t>设计</a:t>
            </a:r>
            <a:endParaRPr kumimoji="1" lang="zh-CN" altLang="en-US" sz="2000" dirty="0"/>
          </a:p>
        </p:txBody>
      </p:sp>
      <p:sp>
        <p:nvSpPr>
          <p:cNvPr id="14" name="文本框 13"/>
          <p:cNvSpPr txBox="1"/>
          <p:nvPr/>
        </p:nvSpPr>
        <p:spPr>
          <a:xfrm>
            <a:off x="3462711" y="3615018"/>
            <a:ext cx="937870" cy="400110"/>
          </a:xfrm>
          <a:prstGeom prst="rect">
            <a:avLst/>
          </a:prstGeom>
          <a:solidFill>
            <a:schemeClr val="bg1"/>
          </a:solidFill>
        </p:spPr>
        <p:txBody>
          <a:bodyPr wrap="square" rtlCol="0">
            <a:spAutoFit/>
          </a:bodyPr>
          <a:lstStyle/>
          <a:p>
            <a:pPr algn="ctr"/>
            <a:r>
              <a:rPr kumimoji="1" lang="en-US" altLang="zh-CN" sz="2000" dirty="0" smtClean="0"/>
              <a:t> </a:t>
            </a:r>
            <a:r>
              <a:rPr kumimoji="1" lang="zh-CN" altLang="en-US" sz="2000" dirty="0" smtClean="0"/>
              <a:t>建造</a:t>
            </a:r>
            <a:endParaRPr kumimoji="1" lang="zh-CN" altLang="en-US" sz="2000" dirty="0"/>
          </a:p>
        </p:txBody>
      </p:sp>
      <p:sp>
        <p:nvSpPr>
          <p:cNvPr id="15" name="文本框 14"/>
          <p:cNvSpPr txBox="1"/>
          <p:nvPr/>
        </p:nvSpPr>
        <p:spPr>
          <a:xfrm>
            <a:off x="3976385" y="4284060"/>
            <a:ext cx="937870" cy="400110"/>
          </a:xfrm>
          <a:prstGeom prst="rect">
            <a:avLst/>
          </a:prstGeom>
          <a:solidFill>
            <a:schemeClr val="bg1"/>
          </a:solidFill>
        </p:spPr>
        <p:txBody>
          <a:bodyPr wrap="square" rtlCol="0">
            <a:spAutoFit/>
          </a:bodyPr>
          <a:lstStyle/>
          <a:p>
            <a:pPr algn="ctr"/>
            <a:r>
              <a:rPr kumimoji="1" lang="en-US" altLang="zh-CN" sz="2000" dirty="0" smtClean="0"/>
              <a:t> </a:t>
            </a:r>
            <a:r>
              <a:rPr kumimoji="1" lang="zh-CN" altLang="en-US" sz="2000" dirty="0" smtClean="0"/>
              <a:t>测试</a:t>
            </a:r>
            <a:endParaRPr kumimoji="1" lang="zh-CN" altLang="en-US" sz="2000" dirty="0"/>
          </a:p>
        </p:txBody>
      </p:sp>
      <p:sp>
        <p:nvSpPr>
          <p:cNvPr id="16" name="文本框 15"/>
          <p:cNvSpPr txBox="1"/>
          <p:nvPr/>
        </p:nvSpPr>
        <p:spPr>
          <a:xfrm>
            <a:off x="4665424" y="4918880"/>
            <a:ext cx="937870" cy="400110"/>
          </a:xfrm>
          <a:prstGeom prst="rect">
            <a:avLst/>
          </a:prstGeom>
          <a:solidFill>
            <a:schemeClr val="bg1"/>
          </a:solidFill>
        </p:spPr>
        <p:txBody>
          <a:bodyPr wrap="square" rtlCol="0">
            <a:spAutoFit/>
          </a:bodyPr>
          <a:lstStyle/>
          <a:p>
            <a:pPr algn="ctr"/>
            <a:r>
              <a:rPr kumimoji="1" lang="en-US" altLang="zh-CN" sz="2000" dirty="0" smtClean="0"/>
              <a:t> </a:t>
            </a:r>
            <a:r>
              <a:rPr kumimoji="1" lang="zh-CN" altLang="en-US" sz="2000" dirty="0" smtClean="0"/>
              <a:t>移交</a:t>
            </a:r>
            <a:endParaRPr kumimoji="1" lang="zh-CN" altLang="en-US" sz="2000" dirty="0"/>
          </a:p>
        </p:txBody>
      </p:sp>
      <p:cxnSp>
        <p:nvCxnSpPr>
          <p:cNvPr id="19" name="直线箭头连接符 18"/>
          <p:cNvCxnSpPr/>
          <p:nvPr/>
        </p:nvCxnSpPr>
        <p:spPr>
          <a:xfrm>
            <a:off x="2524841" y="1120588"/>
            <a:ext cx="3571159" cy="379829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876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sp>
        <p:nvSpPr>
          <p:cNvPr id="8" name="文本框 7"/>
          <p:cNvSpPr txBox="1"/>
          <p:nvPr/>
        </p:nvSpPr>
        <p:spPr>
          <a:xfrm>
            <a:off x="261965" y="378524"/>
            <a:ext cx="5539752" cy="400110"/>
          </a:xfrm>
          <a:prstGeom prst="rect">
            <a:avLst/>
          </a:prstGeom>
          <a:noFill/>
          <a:ln>
            <a:noFill/>
          </a:ln>
        </p:spPr>
        <p:txBody>
          <a:bodyPr wrap="square" rtlCol="0">
            <a:spAutoFit/>
          </a:bodyPr>
          <a:lstStyle/>
          <a:p>
            <a:r>
              <a:rPr kumimoji="1" lang="en-US" altLang="zh-CN" sz="2000" dirty="0" smtClean="0">
                <a:solidFill>
                  <a:srgbClr val="000000"/>
                </a:solidFill>
                <a:latin typeface="华文楷体"/>
                <a:ea typeface="华文楷体"/>
                <a:cs typeface="华文楷体"/>
              </a:rPr>
              <a:t>2</a:t>
            </a:r>
            <a:r>
              <a:rPr kumimoji="1" lang="zh-CN" altLang="en-US" sz="2000" dirty="0" smtClean="0">
                <a:solidFill>
                  <a:srgbClr val="000000"/>
                </a:solidFill>
                <a:latin typeface="华文楷体"/>
                <a:ea typeface="华文楷体"/>
                <a:cs typeface="华文楷体"/>
              </a:rPr>
              <a:t>、项目</a:t>
            </a:r>
            <a:r>
              <a:rPr kumimoji="1" lang="zh-CN" altLang="en-US" sz="2000" dirty="0">
                <a:solidFill>
                  <a:srgbClr val="000000"/>
                </a:solidFill>
                <a:latin typeface="华文楷体"/>
                <a:ea typeface="华文楷体"/>
                <a:cs typeface="华文楷体"/>
              </a:rPr>
              <a:t>生命周期</a:t>
            </a:r>
            <a:r>
              <a:rPr kumimoji="1" lang="en-US" altLang="zh-CN" sz="2000" dirty="0">
                <a:solidFill>
                  <a:srgbClr val="000000"/>
                </a:solidFill>
                <a:latin typeface="华文楷体"/>
                <a:ea typeface="华文楷体"/>
                <a:cs typeface="华文楷体"/>
              </a:rPr>
              <a:t>/</a:t>
            </a:r>
            <a:r>
              <a:rPr kumimoji="1" lang="zh-CN" altLang="en-US" sz="2000" dirty="0">
                <a:solidFill>
                  <a:srgbClr val="000000"/>
                </a:solidFill>
                <a:latin typeface="华文楷体"/>
                <a:ea typeface="华文楷体"/>
                <a:cs typeface="华文楷体"/>
              </a:rPr>
              <a:t>开发</a:t>
            </a:r>
            <a:r>
              <a:rPr kumimoji="1" lang="zh-CN" altLang="en-US" sz="2000" dirty="0" smtClean="0">
                <a:solidFill>
                  <a:srgbClr val="000000"/>
                </a:solidFill>
                <a:latin typeface="华文楷体"/>
                <a:ea typeface="华文楷体"/>
                <a:cs typeface="华文楷体"/>
              </a:rPr>
              <a:t>模型</a:t>
            </a:r>
            <a:r>
              <a:rPr kumimoji="1" lang="en-US" altLang="zh-CN" sz="2000" dirty="0" smtClean="0">
                <a:solidFill>
                  <a:srgbClr val="000000"/>
                </a:solidFill>
                <a:latin typeface="华文楷体"/>
                <a:ea typeface="华文楷体"/>
                <a:cs typeface="华文楷体"/>
              </a:rPr>
              <a:t> </a:t>
            </a:r>
            <a:r>
              <a:rPr kumimoji="1" lang="mr-IN" altLang="zh-CN" sz="2000" dirty="0" smtClean="0">
                <a:solidFill>
                  <a:srgbClr val="000000"/>
                </a:solidFill>
                <a:latin typeface="华文楷体"/>
                <a:ea typeface="华文楷体"/>
                <a:cs typeface="华文楷体"/>
              </a:rPr>
              <a:t>–</a:t>
            </a:r>
            <a:r>
              <a:rPr kumimoji="1" lang="en-US" altLang="zh-CN" sz="2000" dirty="0" smtClean="0">
                <a:solidFill>
                  <a:srgbClr val="000000"/>
                </a:solidFill>
                <a:latin typeface="华文楷体"/>
                <a:ea typeface="华文楷体"/>
                <a:cs typeface="华文楷体"/>
              </a:rPr>
              <a:t> </a:t>
            </a:r>
            <a:r>
              <a:rPr kumimoji="1" lang="zh-CN" altLang="en-US" sz="2000" dirty="0" smtClean="0">
                <a:solidFill>
                  <a:srgbClr val="000000"/>
                </a:solidFill>
                <a:latin typeface="华文楷体"/>
                <a:ea typeface="华文楷体"/>
                <a:cs typeface="华文楷体"/>
              </a:rPr>
              <a:t>迭代型</a:t>
            </a:r>
            <a:endParaRPr kumimoji="1" lang="en-US" altLang="zh-CN" sz="2000" dirty="0">
              <a:solidFill>
                <a:srgbClr val="000000"/>
              </a:solidFill>
              <a:latin typeface="华文楷体"/>
              <a:ea typeface="华文楷体"/>
              <a:cs typeface="华文楷体"/>
            </a:endParaRPr>
          </a:p>
        </p:txBody>
      </p:sp>
      <p:pic>
        <p:nvPicPr>
          <p:cNvPr id="4" name="图片 3" descr="meng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 y="1600200"/>
            <a:ext cx="8339328" cy="2852928"/>
          </a:xfrm>
          <a:prstGeom prst="rect">
            <a:avLst/>
          </a:prstGeom>
        </p:spPr>
      </p:pic>
    </p:spTree>
    <p:extLst>
      <p:ext uri="{BB962C8B-B14F-4D97-AF65-F5344CB8AC3E}">
        <p14:creationId xmlns:p14="http://schemas.microsoft.com/office/powerpoint/2010/main" val="235733583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kumimoji="1" lang="zh-CN" altLang="en-US" dirty="0"/>
          </a:p>
        </p:txBody>
      </p:sp>
      <p:sp>
        <p:nvSpPr>
          <p:cNvPr id="3" name="副标题 2"/>
          <p:cNvSpPr>
            <a:spLocks noGrp="1"/>
          </p:cNvSpPr>
          <p:nvPr>
            <p:ph type="subTitle" idx="1"/>
          </p:nvPr>
        </p:nvSpPr>
        <p:spPr/>
        <p:txBody>
          <a:bodyPr/>
          <a:lstStyle/>
          <a:p>
            <a:endParaRPr kumimoji="1" lang="zh-CN" altLang="en-US"/>
          </a:p>
        </p:txBody>
      </p:sp>
      <p:sp>
        <p:nvSpPr>
          <p:cNvPr id="8" name="文本框 7"/>
          <p:cNvSpPr txBox="1"/>
          <p:nvPr/>
        </p:nvSpPr>
        <p:spPr>
          <a:xfrm>
            <a:off x="307848" y="393913"/>
            <a:ext cx="5539752" cy="400110"/>
          </a:xfrm>
          <a:prstGeom prst="rect">
            <a:avLst/>
          </a:prstGeom>
          <a:noFill/>
          <a:ln>
            <a:noFill/>
          </a:ln>
        </p:spPr>
        <p:txBody>
          <a:bodyPr wrap="square" rtlCol="0">
            <a:spAutoFit/>
          </a:bodyPr>
          <a:lstStyle/>
          <a:p>
            <a:r>
              <a:rPr kumimoji="1" lang="en-US" altLang="zh-CN" sz="2000" dirty="0" smtClean="0"/>
              <a:t>2</a:t>
            </a:r>
            <a:r>
              <a:rPr kumimoji="1" lang="zh-CN" altLang="en-US" sz="2000" dirty="0" smtClean="0"/>
              <a:t>、项目</a:t>
            </a:r>
            <a:r>
              <a:rPr kumimoji="1" lang="zh-CN" altLang="en-US" sz="2000" dirty="0"/>
              <a:t>生命周期</a:t>
            </a:r>
            <a:r>
              <a:rPr kumimoji="1" lang="en-US" altLang="zh-CN" sz="2000" dirty="0"/>
              <a:t>/</a:t>
            </a:r>
            <a:r>
              <a:rPr kumimoji="1" lang="zh-CN" altLang="en-US" sz="2000" dirty="0"/>
              <a:t>开发</a:t>
            </a:r>
            <a:r>
              <a:rPr kumimoji="1" lang="zh-CN" altLang="en-US" sz="2000" dirty="0" smtClean="0"/>
              <a:t>模型</a:t>
            </a:r>
            <a:r>
              <a:rPr kumimoji="1" lang="en-US" altLang="zh-CN" sz="2000" dirty="0" smtClean="0"/>
              <a:t> </a:t>
            </a:r>
            <a:r>
              <a:rPr kumimoji="1" lang="mr-IN" altLang="zh-CN" sz="2000" dirty="0" smtClean="0"/>
              <a:t>–</a:t>
            </a:r>
            <a:r>
              <a:rPr kumimoji="1" lang="en-US" altLang="zh-CN" sz="2000" dirty="0" smtClean="0"/>
              <a:t> </a:t>
            </a:r>
            <a:r>
              <a:rPr kumimoji="1" lang="zh-CN" altLang="en-US" sz="2000" dirty="0" smtClean="0"/>
              <a:t>增量型</a:t>
            </a:r>
            <a:endParaRPr kumimoji="1" lang="en-US" altLang="zh-CN" sz="2000" dirty="0"/>
          </a:p>
        </p:txBody>
      </p:sp>
      <p:pic>
        <p:nvPicPr>
          <p:cNvPr id="6" name="图片 5" descr="meng_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848" y="1150471"/>
            <a:ext cx="8528304" cy="3544824"/>
          </a:xfrm>
          <a:prstGeom prst="rect">
            <a:avLst/>
          </a:prstGeom>
        </p:spPr>
      </p:pic>
    </p:spTree>
    <p:extLst>
      <p:ext uri="{BB962C8B-B14F-4D97-AF65-F5344CB8AC3E}">
        <p14:creationId xmlns:p14="http://schemas.microsoft.com/office/powerpoint/2010/main" val="389208485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txDef>
      <a:spPr>
        <a:noFill/>
        <a:ln>
          <a:noFill/>
        </a:ln>
      </a:spPr>
      <a:bodyPr wrap="square" rtlCol="0">
        <a:spAutoFit/>
      </a:bodyPr>
      <a:lstStyle>
        <a:defPPr>
          <a:defRPr kumimoji="1" sz="200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波形.thmx</Template>
  <TotalTime>1365</TotalTime>
  <Words>815</Words>
  <Application>Microsoft Macintosh PowerPoint</Application>
  <PresentationFormat>全屏显示(4:3)</PresentationFormat>
  <Paragraphs>166</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vector>
  </TitlesOfParts>
  <Company>hnb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 h</dc:creator>
  <cp:lastModifiedBy>n h</cp:lastModifiedBy>
  <cp:revision>185</cp:revision>
  <dcterms:created xsi:type="dcterms:W3CDTF">2018-12-18T04:10:17Z</dcterms:created>
  <dcterms:modified xsi:type="dcterms:W3CDTF">2019-04-16T06:20:41Z</dcterms:modified>
</cp:coreProperties>
</file>